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872" r:id="rId2"/>
  </p:sldMasterIdLst>
  <p:notesMasterIdLst>
    <p:notesMasterId r:id="rId70"/>
  </p:notesMasterIdLst>
  <p:handoutMasterIdLst>
    <p:handoutMasterId r:id="rId71"/>
  </p:handoutMasterIdLst>
  <p:sldIdLst>
    <p:sldId id="256" r:id="rId3"/>
    <p:sldId id="714" r:id="rId4"/>
    <p:sldId id="536" r:id="rId5"/>
    <p:sldId id="715" r:id="rId6"/>
    <p:sldId id="538" r:id="rId7"/>
    <p:sldId id="543" r:id="rId8"/>
    <p:sldId id="660" r:id="rId9"/>
    <p:sldId id="661" r:id="rId10"/>
    <p:sldId id="667" r:id="rId11"/>
    <p:sldId id="666" r:id="rId12"/>
    <p:sldId id="662" r:id="rId13"/>
    <p:sldId id="663" r:id="rId14"/>
    <p:sldId id="716" r:id="rId15"/>
    <p:sldId id="544" r:id="rId16"/>
    <p:sldId id="668" r:id="rId17"/>
    <p:sldId id="674" r:id="rId18"/>
    <p:sldId id="690" r:id="rId19"/>
    <p:sldId id="617" r:id="rId20"/>
    <p:sldId id="669" r:id="rId21"/>
    <p:sldId id="670" r:id="rId22"/>
    <p:sldId id="717" r:id="rId23"/>
    <p:sldId id="721" r:id="rId24"/>
    <p:sldId id="722" r:id="rId25"/>
    <p:sldId id="723" r:id="rId26"/>
    <p:sldId id="689" r:id="rId27"/>
    <p:sldId id="671" r:id="rId28"/>
    <p:sldId id="672" r:id="rId29"/>
    <p:sldId id="675" r:id="rId30"/>
    <p:sldId id="676" r:id="rId31"/>
    <p:sldId id="691" r:id="rId32"/>
    <p:sldId id="673" r:id="rId33"/>
    <p:sldId id="719" r:id="rId34"/>
    <p:sldId id="692" r:id="rId35"/>
    <p:sldId id="545" r:id="rId36"/>
    <p:sldId id="682" r:id="rId37"/>
    <p:sldId id="683" r:id="rId38"/>
    <p:sldId id="693" r:id="rId39"/>
    <p:sldId id="718" r:id="rId40"/>
    <p:sldId id="677" r:id="rId41"/>
    <p:sldId id="678" r:id="rId42"/>
    <p:sldId id="679" r:id="rId43"/>
    <p:sldId id="708" r:id="rId44"/>
    <p:sldId id="711" r:id="rId45"/>
    <p:sldId id="710" r:id="rId46"/>
    <p:sldId id="712" r:id="rId47"/>
    <p:sldId id="720" r:id="rId48"/>
    <p:sldId id="694" r:id="rId49"/>
    <p:sldId id="698" r:id="rId50"/>
    <p:sldId id="686" r:id="rId51"/>
    <p:sldId id="541" r:id="rId52"/>
    <p:sldId id="687" r:id="rId53"/>
    <p:sldId id="688" r:id="rId54"/>
    <p:sldId id="706" r:id="rId55"/>
    <p:sldId id="707" r:id="rId56"/>
    <p:sldId id="700" r:id="rId57"/>
    <p:sldId id="646" r:id="rId58"/>
    <p:sldId id="647" r:id="rId59"/>
    <p:sldId id="631" r:id="rId60"/>
    <p:sldId id="632" r:id="rId61"/>
    <p:sldId id="633" r:id="rId62"/>
    <p:sldId id="634" r:id="rId63"/>
    <p:sldId id="638" r:id="rId64"/>
    <p:sldId id="637" r:id="rId65"/>
    <p:sldId id="639" r:id="rId66"/>
    <p:sldId id="655" r:id="rId67"/>
    <p:sldId id="657" r:id="rId68"/>
    <p:sldId id="616"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ern="1200">
        <a:solidFill>
          <a:schemeClr val="tx1"/>
        </a:solidFill>
        <a:latin typeface="Times New Roman" pitchFamily="18" charset="0"/>
        <a:ea typeface="宋体" pitchFamily="2" charset="-122"/>
        <a:cs typeface="+mn-cs"/>
      </a:defRPr>
    </a:lvl5pPr>
    <a:lvl6pPr marL="2286000" algn="l" defTabSz="914400" rtl="0" eaLnBrk="1" latinLnBrk="0" hangingPunct="1">
      <a:defRPr kern="1200">
        <a:solidFill>
          <a:schemeClr val="tx1"/>
        </a:solidFill>
        <a:latin typeface="Times New Roman" pitchFamily="18" charset="0"/>
        <a:ea typeface="宋体" pitchFamily="2" charset="-122"/>
        <a:cs typeface="+mn-cs"/>
      </a:defRPr>
    </a:lvl6pPr>
    <a:lvl7pPr marL="2743200" algn="l" defTabSz="914400" rtl="0" eaLnBrk="1" latinLnBrk="0" hangingPunct="1">
      <a:defRPr kern="1200">
        <a:solidFill>
          <a:schemeClr val="tx1"/>
        </a:solidFill>
        <a:latin typeface="Times New Roman" pitchFamily="18" charset="0"/>
        <a:ea typeface="宋体" pitchFamily="2" charset="-122"/>
        <a:cs typeface="+mn-cs"/>
      </a:defRPr>
    </a:lvl7pPr>
    <a:lvl8pPr marL="3200400" algn="l" defTabSz="914400" rtl="0" eaLnBrk="1" latinLnBrk="0" hangingPunct="1">
      <a:defRPr kern="1200">
        <a:solidFill>
          <a:schemeClr val="tx1"/>
        </a:solidFill>
        <a:latin typeface="Times New Roman" pitchFamily="18" charset="0"/>
        <a:ea typeface="宋体" pitchFamily="2" charset="-122"/>
        <a:cs typeface="+mn-cs"/>
      </a:defRPr>
    </a:lvl8pPr>
    <a:lvl9pPr marL="3657600" algn="l" defTabSz="914400" rtl="0" eaLnBrk="1" latinLnBrk="0" hangingPunct="1">
      <a:defRPr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 initials="A" lastIdx="7" clrIdx="0">
    <p:extLst>
      <p:ext uri="{19B8F6BF-5375-455C-9EA6-DF929625EA0E}">
        <p15:presenceInfo xmlns:p15="http://schemas.microsoft.com/office/powerpoint/2012/main" xmlns="" userId="ww" providerId="None"/>
      </p:ext>
    </p:extLst>
  </p:cmAuthor>
  <p:cmAuthor id="2" name="zhuss" initials="z" lastIdx="7" clrIdx="1"/>
  <p:cmAuthor id="3" name="tshibin" initials="t" lastIdx="2" clrIdx="2">
    <p:extLst>
      <p:ext uri="{19B8F6BF-5375-455C-9EA6-DF929625EA0E}">
        <p15:presenceInfo xmlns:p15="http://schemas.microsoft.com/office/powerpoint/2012/main" xmlns="" userId="S-1-5-21-3085702481-1168314679-1268071323-7176" providerId="AD"/>
      </p:ext>
    </p:extLst>
  </p:cmAuthor>
  <p:cmAuthor id="4" name="liuqianq" initials="l" lastIdx="3" clrIdx="3">
    <p:extLst>
      <p:ext uri="{19B8F6BF-5375-455C-9EA6-DF929625EA0E}">
        <p15:presenceInfo xmlns:p15="http://schemas.microsoft.com/office/powerpoint/2012/main" xmlns="" userId="S-1-5-21-3085702481-1168314679-1268071323-10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0099FF"/>
    <a:srgbClr val="D5D3F1"/>
    <a:srgbClr val="DAD5EB"/>
    <a:srgbClr val="C4D0F8"/>
    <a:srgbClr val="0066FF"/>
    <a:srgbClr val="B2B2B2"/>
    <a:srgbClr val="99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8330" autoAdjust="0"/>
  </p:normalViewPr>
  <p:slideViewPr>
    <p:cSldViewPr snapToObjects="1">
      <p:cViewPr varScale="1">
        <p:scale>
          <a:sx n="89" d="100"/>
          <a:sy n="89" d="100"/>
        </p:scale>
        <p:origin x="-1056" y="-90"/>
      </p:cViewPr>
      <p:guideLst>
        <p:guide orient="horz" pos="2160"/>
        <p:guide pos="2880"/>
      </p:guideLst>
    </p:cSldViewPr>
  </p:slideViewPr>
  <p:outlineViewPr>
    <p:cViewPr>
      <p:scale>
        <a:sx n="33" d="100"/>
        <a:sy n="33" d="100"/>
      </p:scale>
      <p:origin x="0" y="354"/>
    </p:cViewPr>
  </p:outlineViewPr>
  <p:notesTextViewPr>
    <p:cViewPr>
      <p:scale>
        <a:sx n="100" d="100"/>
        <a:sy n="100" d="100"/>
      </p:scale>
      <p:origin x="0" y="0"/>
    </p:cViewPr>
  </p:notesTextViewPr>
  <p:sorterViewPr>
    <p:cViewPr>
      <p:scale>
        <a:sx n="66" d="100"/>
        <a:sy n="66" d="100"/>
      </p:scale>
      <p:origin x="0" y="1596"/>
    </p:cViewPr>
  </p:sorterViewPr>
  <p:notesViewPr>
    <p:cSldViewPr snapToObjects="1">
      <p:cViewPr varScale="1">
        <p:scale>
          <a:sx n="54" d="100"/>
          <a:sy n="54" d="100"/>
        </p:scale>
        <p:origin x="-292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9ABAD-D4A2-4BB5-AB68-AF63BBFEE8A5}"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zh-CN" altLang="en-US"/>
        </a:p>
      </dgm:t>
    </dgm:pt>
    <dgm:pt modelId="{9000BFDF-DB58-4CE7-BC98-B2C8DDE80153}">
      <dgm:prSet phldrT="[文本]"/>
      <dgm:spPr/>
      <dgm:t>
        <a:bodyPr/>
        <a:lstStyle/>
        <a:p>
          <a:r>
            <a:rPr lang="zh-CN" altLang="en-US" dirty="0" smtClean="0"/>
            <a:t>人员信息采集</a:t>
          </a:r>
          <a:endParaRPr lang="zh-CN" altLang="en-US" dirty="0"/>
        </a:p>
      </dgm:t>
    </dgm:pt>
    <dgm:pt modelId="{5E61C2CE-8282-4A0A-834E-85B2504C9A92}" type="parTrans" cxnId="{5729C830-D342-4484-8060-880D80327145}">
      <dgm:prSet/>
      <dgm:spPr/>
      <dgm:t>
        <a:bodyPr/>
        <a:lstStyle/>
        <a:p>
          <a:endParaRPr lang="zh-CN" altLang="en-US"/>
        </a:p>
      </dgm:t>
    </dgm:pt>
    <dgm:pt modelId="{1B7DE850-8B5E-4C93-8018-F5F80898AEFF}" type="sibTrans" cxnId="{5729C830-D342-4484-8060-880D80327145}">
      <dgm:prSet/>
      <dgm:spPr/>
      <dgm:t>
        <a:bodyPr/>
        <a:lstStyle/>
        <a:p>
          <a:endParaRPr lang="zh-CN" altLang="en-US"/>
        </a:p>
      </dgm:t>
    </dgm:pt>
    <dgm:pt modelId="{796E4EA6-233F-4869-93FF-4C4A66668CDA}" type="pres">
      <dgm:prSet presAssocID="{65A9ABAD-D4A2-4BB5-AB68-AF63BBFEE8A5}" presName="outerComposite" presStyleCnt="0">
        <dgm:presLayoutVars>
          <dgm:chMax val="5"/>
          <dgm:dir/>
          <dgm:resizeHandles val="exact"/>
        </dgm:presLayoutVars>
      </dgm:prSet>
      <dgm:spPr/>
      <dgm:t>
        <a:bodyPr/>
        <a:lstStyle/>
        <a:p>
          <a:endParaRPr lang="zh-CN" altLang="en-US"/>
        </a:p>
      </dgm:t>
    </dgm:pt>
    <dgm:pt modelId="{C8107B1D-D903-4D23-8BD9-1DDC0173A84A}" type="pres">
      <dgm:prSet presAssocID="{65A9ABAD-D4A2-4BB5-AB68-AF63BBFEE8A5}" presName="dummyMaxCanvas" presStyleCnt="0">
        <dgm:presLayoutVars/>
      </dgm:prSet>
      <dgm:spPr/>
    </dgm:pt>
    <dgm:pt modelId="{ECBC99CF-9423-43E7-8D72-82C44EDB2DA0}" type="pres">
      <dgm:prSet presAssocID="{65A9ABAD-D4A2-4BB5-AB68-AF63BBFEE8A5}" presName="OneNode_1" presStyleLbl="node1" presStyleIdx="0" presStyleCnt="1" custLinFactNeighborX="-10198" custLinFactNeighborY="5319">
        <dgm:presLayoutVars>
          <dgm:bulletEnabled val="1"/>
        </dgm:presLayoutVars>
      </dgm:prSet>
      <dgm:spPr/>
      <dgm:t>
        <a:bodyPr/>
        <a:lstStyle/>
        <a:p>
          <a:endParaRPr lang="zh-CN" altLang="en-US"/>
        </a:p>
      </dgm:t>
    </dgm:pt>
  </dgm:ptLst>
  <dgm:cxnLst>
    <dgm:cxn modelId="{D01F7837-1622-4EAE-958D-3ED8E1FCD2F9}" type="presOf" srcId="{9000BFDF-DB58-4CE7-BC98-B2C8DDE80153}" destId="{ECBC99CF-9423-43E7-8D72-82C44EDB2DA0}" srcOrd="0" destOrd="0" presId="urn:microsoft.com/office/officeart/2005/8/layout/vProcess5"/>
    <dgm:cxn modelId="{5729C830-D342-4484-8060-880D80327145}" srcId="{65A9ABAD-D4A2-4BB5-AB68-AF63BBFEE8A5}" destId="{9000BFDF-DB58-4CE7-BC98-B2C8DDE80153}" srcOrd="0" destOrd="0" parTransId="{5E61C2CE-8282-4A0A-834E-85B2504C9A92}" sibTransId="{1B7DE850-8B5E-4C93-8018-F5F80898AEFF}"/>
    <dgm:cxn modelId="{A6A1EF48-7CE2-49C8-9506-29762623026E}" type="presOf" srcId="{65A9ABAD-D4A2-4BB5-AB68-AF63BBFEE8A5}" destId="{796E4EA6-233F-4869-93FF-4C4A66668CDA}" srcOrd="0" destOrd="0" presId="urn:microsoft.com/office/officeart/2005/8/layout/vProcess5"/>
    <dgm:cxn modelId="{E1B0A142-46F3-4804-A54C-72BAACE7F8E0}" type="presParOf" srcId="{796E4EA6-233F-4869-93FF-4C4A66668CDA}" destId="{C8107B1D-D903-4D23-8BD9-1DDC0173A84A}" srcOrd="0" destOrd="0" presId="urn:microsoft.com/office/officeart/2005/8/layout/vProcess5"/>
    <dgm:cxn modelId="{686FA14A-C210-43A4-BF7B-CD54B5EF5225}" type="presParOf" srcId="{796E4EA6-233F-4869-93FF-4C4A66668CDA}" destId="{ECBC99CF-9423-43E7-8D72-82C44EDB2DA0}" srcOrd="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9ABAD-D4A2-4BB5-AB68-AF63BBFEE8A5}"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zh-CN" altLang="en-US"/>
        </a:p>
      </dgm:t>
    </dgm:pt>
    <dgm:pt modelId="{9000BFDF-DB58-4CE7-BC98-B2C8DDE80153}">
      <dgm:prSet phldrT="[文本]"/>
      <dgm:spPr/>
      <dgm:t>
        <a:bodyPr/>
        <a:lstStyle/>
        <a:p>
          <a:r>
            <a:rPr lang="zh-CN" altLang="en-US" dirty="0" smtClean="0"/>
            <a:t>填写报表</a:t>
          </a:r>
          <a:endParaRPr lang="zh-CN" altLang="en-US" dirty="0"/>
        </a:p>
      </dgm:t>
    </dgm:pt>
    <dgm:pt modelId="{5E61C2CE-8282-4A0A-834E-85B2504C9A92}" type="parTrans" cxnId="{5729C830-D342-4484-8060-880D80327145}">
      <dgm:prSet/>
      <dgm:spPr/>
      <dgm:t>
        <a:bodyPr/>
        <a:lstStyle/>
        <a:p>
          <a:endParaRPr lang="zh-CN" altLang="en-US"/>
        </a:p>
      </dgm:t>
    </dgm:pt>
    <dgm:pt modelId="{1B7DE850-8B5E-4C93-8018-F5F80898AEFF}" type="sibTrans" cxnId="{5729C830-D342-4484-8060-880D80327145}">
      <dgm:prSet/>
      <dgm:spPr/>
      <dgm:t>
        <a:bodyPr/>
        <a:lstStyle/>
        <a:p>
          <a:endParaRPr lang="zh-CN" altLang="en-US"/>
        </a:p>
      </dgm:t>
    </dgm:pt>
    <dgm:pt modelId="{796E4EA6-233F-4869-93FF-4C4A66668CDA}" type="pres">
      <dgm:prSet presAssocID="{65A9ABAD-D4A2-4BB5-AB68-AF63BBFEE8A5}" presName="outerComposite" presStyleCnt="0">
        <dgm:presLayoutVars>
          <dgm:chMax val="5"/>
          <dgm:dir/>
          <dgm:resizeHandles val="exact"/>
        </dgm:presLayoutVars>
      </dgm:prSet>
      <dgm:spPr/>
      <dgm:t>
        <a:bodyPr/>
        <a:lstStyle/>
        <a:p>
          <a:endParaRPr lang="zh-CN" altLang="en-US"/>
        </a:p>
      </dgm:t>
    </dgm:pt>
    <dgm:pt modelId="{C8107B1D-D903-4D23-8BD9-1DDC0173A84A}" type="pres">
      <dgm:prSet presAssocID="{65A9ABAD-D4A2-4BB5-AB68-AF63BBFEE8A5}" presName="dummyMaxCanvas" presStyleCnt="0">
        <dgm:presLayoutVars/>
      </dgm:prSet>
      <dgm:spPr/>
    </dgm:pt>
    <dgm:pt modelId="{ECBC99CF-9423-43E7-8D72-82C44EDB2DA0}" type="pres">
      <dgm:prSet presAssocID="{65A9ABAD-D4A2-4BB5-AB68-AF63BBFEE8A5}" presName="OneNode_1" presStyleLbl="node1" presStyleIdx="0" presStyleCnt="1" custLinFactNeighborX="-10198" custLinFactNeighborY="5319">
        <dgm:presLayoutVars>
          <dgm:bulletEnabled val="1"/>
        </dgm:presLayoutVars>
      </dgm:prSet>
      <dgm:spPr/>
      <dgm:t>
        <a:bodyPr/>
        <a:lstStyle/>
        <a:p>
          <a:endParaRPr lang="zh-CN" altLang="en-US"/>
        </a:p>
      </dgm:t>
    </dgm:pt>
  </dgm:ptLst>
  <dgm:cxnLst>
    <dgm:cxn modelId="{5729C830-D342-4484-8060-880D80327145}" srcId="{65A9ABAD-D4A2-4BB5-AB68-AF63BBFEE8A5}" destId="{9000BFDF-DB58-4CE7-BC98-B2C8DDE80153}" srcOrd="0" destOrd="0" parTransId="{5E61C2CE-8282-4A0A-834E-85B2504C9A92}" sibTransId="{1B7DE850-8B5E-4C93-8018-F5F80898AEFF}"/>
    <dgm:cxn modelId="{D72A6BBA-1B1E-4F7D-8365-3CD71C0A006F}" type="presOf" srcId="{9000BFDF-DB58-4CE7-BC98-B2C8DDE80153}" destId="{ECBC99CF-9423-43E7-8D72-82C44EDB2DA0}" srcOrd="0" destOrd="0" presId="urn:microsoft.com/office/officeart/2005/8/layout/vProcess5"/>
    <dgm:cxn modelId="{977672D2-B1F6-4A7D-84C4-AF31DBD66662}" type="presOf" srcId="{65A9ABAD-D4A2-4BB5-AB68-AF63BBFEE8A5}" destId="{796E4EA6-233F-4869-93FF-4C4A66668CDA}" srcOrd="0" destOrd="0" presId="urn:microsoft.com/office/officeart/2005/8/layout/vProcess5"/>
    <dgm:cxn modelId="{0C56D4B5-266E-4E2D-988C-DDB6AAA80C38}" type="presParOf" srcId="{796E4EA6-233F-4869-93FF-4C4A66668CDA}" destId="{C8107B1D-D903-4D23-8BD9-1DDC0173A84A}" srcOrd="0" destOrd="0" presId="urn:microsoft.com/office/officeart/2005/8/layout/vProcess5"/>
    <dgm:cxn modelId="{0DDC0A87-7673-4C34-9100-E315D35F1C21}" type="presParOf" srcId="{796E4EA6-233F-4869-93FF-4C4A66668CDA}" destId="{ECBC99CF-9423-43E7-8D72-82C44EDB2DA0}" srcOrd="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A9ABAD-D4A2-4BB5-AB68-AF63BBFEE8A5}"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zh-CN" altLang="en-US"/>
        </a:p>
      </dgm:t>
    </dgm:pt>
    <dgm:pt modelId="{9000BFDF-DB58-4CE7-BC98-B2C8DDE80153}">
      <dgm:prSet phldrT="[文本]"/>
      <dgm:spPr/>
      <dgm:t>
        <a:bodyPr/>
        <a:lstStyle/>
        <a:p>
          <a:r>
            <a:rPr lang="zh-CN" altLang="en-US" dirty="0" smtClean="0"/>
            <a:t>申报表报送</a:t>
          </a:r>
          <a:endParaRPr lang="zh-CN" altLang="en-US" dirty="0"/>
        </a:p>
      </dgm:t>
    </dgm:pt>
    <dgm:pt modelId="{5E61C2CE-8282-4A0A-834E-85B2504C9A92}" type="parTrans" cxnId="{5729C830-D342-4484-8060-880D80327145}">
      <dgm:prSet/>
      <dgm:spPr/>
      <dgm:t>
        <a:bodyPr/>
        <a:lstStyle/>
        <a:p>
          <a:endParaRPr lang="zh-CN" altLang="en-US"/>
        </a:p>
      </dgm:t>
    </dgm:pt>
    <dgm:pt modelId="{1B7DE850-8B5E-4C93-8018-F5F80898AEFF}" type="sibTrans" cxnId="{5729C830-D342-4484-8060-880D80327145}">
      <dgm:prSet/>
      <dgm:spPr/>
      <dgm:t>
        <a:bodyPr/>
        <a:lstStyle/>
        <a:p>
          <a:endParaRPr lang="zh-CN" altLang="en-US"/>
        </a:p>
      </dgm:t>
    </dgm:pt>
    <dgm:pt modelId="{796E4EA6-233F-4869-93FF-4C4A66668CDA}" type="pres">
      <dgm:prSet presAssocID="{65A9ABAD-D4A2-4BB5-AB68-AF63BBFEE8A5}" presName="outerComposite" presStyleCnt="0">
        <dgm:presLayoutVars>
          <dgm:chMax val="5"/>
          <dgm:dir/>
          <dgm:resizeHandles val="exact"/>
        </dgm:presLayoutVars>
      </dgm:prSet>
      <dgm:spPr/>
      <dgm:t>
        <a:bodyPr/>
        <a:lstStyle/>
        <a:p>
          <a:endParaRPr lang="zh-CN" altLang="en-US"/>
        </a:p>
      </dgm:t>
    </dgm:pt>
    <dgm:pt modelId="{C8107B1D-D903-4D23-8BD9-1DDC0173A84A}" type="pres">
      <dgm:prSet presAssocID="{65A9ABAD-D4A2-4BB5-AB68-AF63BBFEE8A5}" presName="dummyMaxCanvas" presStyleCnt="0">
        <dgm:presLayoutVars/>
      </dgm:prSet>
      <dgm:spPr/>
    </dgm:pt>
    <dgm:pt modelId="{ECBC99CF-9423-43E7-8D72-82C44EDB2DA0}" type="pres">
      <dgm:prSet presAssocID="{65A9ABAD-D4A2-4BB5-AB68-AF63BBFEE8A5}" presName="OneNode_1" presStyleLbl="node1" presStyleIdx="0" presStyleCnt="1" custScaleY="134447" custLinFactNeighborX="-10198" custLinFactNeighborY="5319">
        <dgm:presLayoutVars>
          <dgm:bulletEnabled val="1"/>
        </dgm:presLayoutVars>
      </dgm:prSet>
      <dgm:spPr/>
      <dgm:t>
        <a:bodyPr/>
        <a:lstStyle/>
        <a:p>
          <a:endParaRPr lang="zh-CN" altLang="en-US"/>
        </a:p>
      </dgm:t>
    </dgm:pt>
  </dgm:ptLst>
  <dgm:cxnLst>
    <dgm:cxn modelId="{5729C830-D342-4484-8060-880D80327145}" srcId="{65A9ABAD-D4A2-4BB5-AB68-AF63BBFEE8A5}" destId="{9000BFDF-DB58-4CE7-BC98-B2C8DDE80153}" srcOrd="0" destOrd="0" parTransId="{5E61C2CE-8282-4A0A-834E-85B2504C9A92}" sibTransId="{1B7DE850-8B5E-4C93-8018-F5F80898AEFF}"/>
    <dgm:cxn modelId="{36B7DB47-CDDB-42F4-928E-7D327EEF098C}" type="presOf" srcId="{65A9ABAD-D4A2-4BB5-AB68-AF63BBFEE8A5}" destId="{796E4EA6-233F-4869-93FF-4C4A66668CDA}" srcOrd="0" destOrd="0" presId="urn:microsoft.com/office/officeart/2005/8/layout/vProcess5"/>
    <dgm:cxn modelId="{27727F53-7A33-422D-81AA-739D786A8FA1}" type="presOf" srcId="{9000BFDF-DB58-4CE7-BC98-B2C8DDE80153}" destId="{ECBC99CF-9423-43E7-8D72-82C44EDB2DA0}" srcOrd="0" destOrd="0" presId="urn:microsoft.com/office/officeart/2005/8/layout/vProcess5"/>
    <dgm:cxn modelId="{C2C8EC3C-9EC1-4724-A1A4-FCA8BA2A60E2}" type="presParOf" srcId="{796E4EA6-233F-4869-93FF-4C4A66668CDA}" destId="{C8107B1D-D903-4D23-8BD9-1DDC0173A84A}" srcOrd="0" destOrd="0" presId="urn:microsoft.com/office/officeart/2005/8/layout/vProcess5"/>
    <dgm:cxn modelId="{F0AC099E-A2EA-410A-A3F2-FD53CA3165D3}" type="presParOf" srcId="{796E4EA6-233F-4869-93FF-4C4A66668CDA}" destId="{ECBC99CF-9423-43E7-8D72-82C44EDB2DA0}" srcOrd="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A9ABAD-D4A2-4BB5-AB68-AF63BBFEE8A5}"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zh-CN" altLang="en-US"/>
        </a:p>
      </dgm:t>
    </dgm:pt>
    <dgm:pt modelId="{9000BFDF-DB58-4CE7-BC98-B2C8DDE80153}">
      <dgm:prSet phldrT="[文本]"/>
      <dgm:spPr/>
      <dgm:t>
        <a:bodyPr/>
        <a:lstStyle/>
        <a:p>
          <a:r>
            <a:rPr lang="zh-CN" altLang="en-US" dirty="0" smtClean="0"/>
            <a:t>申报更正</a:t>
          </a:r>
          <a:endParaRPr lang="zh-CN" altLang="en-US" dirty="0"/>
        </a:p>
      </dgm:t>
    </dgm:pt>
    <dgm:pt modelId="{5E61C2CE-8282-4A0A-834E-85B2504C9A92}" type="parTrans" cxnId="{5729C830-D342-4484-8060-880D80327145}">
      <dgm:prSet/>
      <dgm:spPr/>
      <dgm:t>
        <a:bodyPr/>
        <a:lstStyle/>
        <a:p>
          <a:endParaRPr lang="zh-CN" altLang="en-US"/>
        </a:p>
      </dgm:t>
    </dgm:pt>
    <dgm:pt modelId="{1B7DE850-8B5E-4C93-8018-F5F80898AEFF}" type="sibTrans" cxnId="{5729C830-D342-4484-8060-880D80327145}">
      <dgm:prSet/>
      <dgm:spPr/>
      <dgm:t>
        <a:bodyPr/>
        <a:lstStyle/>
        <a:p>
          <a:endParaRPr lang="zh-CN" altLang="en-US"/>
        </a:p>
      </dgm:t>
    </dgm:pt>
    <dgm:pt modelId="{796E4EA6-233F-4869-93FF-4C4A66668CDA}" type="pres">
      <dgm:prSet presAssocID="{65A9ABAD-D4A2-4BB5-AB68-AF63BBFEE8A5}" presName="outerComposite" presStyleCnt="0">
        <dgm:presLayoutVars>
          <dgm:chMax val="5"/>
          <dgm:dir/>
          <dgm:resizeHandles val="exact"/>
        </dgm:presLayoutVars>
      </dgm:prSet>
      <dgm:spPr/>
      <dgm:t>
        <a:bodyPr/>
        <a:lstStyle/>
        <a:p>
          <a:endParaRPr lang="zh-CN" altLang="en-US"/>
        </a:p>
      </dgm:t>
    </dgm:pt>
    <dgm:pt modelId="{C8107B1D-D903-4D23-8BD9-1DDC0173A84A}" type="pres">
      <dgm:prSet presAssocID="{65A9ABAD-D4A2-4BB5-AB68-AF63BBFEE8A5}" presName="dummyMaxCanvas" presStyleCnt="0">
        <dgm:presLayoutVars/>
      </dgm:prSet>
      <dgm:spPr/>
    </dgm:pt>
    <dgm:pt modelId="{ECBC99CF-9423-43E7-8D72-82C44EDB2DA0}" type="pres">
      <dgm:prSet presAssocID="{65A9ABAD-D4A2-4BB5-AB68-AF63BBFEE8A5}" presName="OneNode_1" presStyleLbl="node1" presStyleIdx="0" presStyleCnt="1" custScaleY="124924" custLinFactNeighborX="-10198" custLinFactNeighborY="5319">
        <dgm:presLayoutVars>
          <dgm:bulletEnabled val="1"/>
        </dgm:presLayoutVars>
      </dgm:prSet>
      <dgm:spPr/>
      <dgm:t>
        <a:bodyPr/>
        <a:lstStyle/>
        <a:p>
          <a:endParaRPr lang="zh-CN" altLang="en-US"/>
        </a:p>
      </dgm:t>
    </dgm:pt>
  </dgm:ptLst>
  <dgm:cxnLst>
    <dgm:cxn modelId="{A9FB64CB-EB47-4765-821E-D5386EA11AF5}" type="presOf" srcId="{65A9ABAD-D4A2-4BB5-AB68-AF63BBFEE8A5}" destId="{796E4EA6-233F-4869-93FF-4C4A66668CDA}" srcOrd="0" destOrd="0" presId="urn:microsoft.com/office/officeart/2005/8/layout/vProcess5"/>
    <dgm:cxn modelId="{5729C830-D342-4484-8060-880D80327145}" srcId="{65A9ABAD-D4A2-4BB5-AB68-AF63BBFEE8A5}" destId="{9000BFDF-DB58-4CE7-BC98-B2C8DDE80153}" srcOrd="0" destOrd="0" parTransId="{5E61C2CE-8282-4A0A-834E-85B2504C9A92}" sibTransId="{1B7DE850-8B5E-4C93-8018-F5F80898AEFF}"/>
    <dgm:cxn modelId="{DB42D7D4-E04E-4889-A4F3-CBA125DD563A}" type="presOf" srcId="{9000BFDF-DB58-4CE7-BC98-B2C8DDE80153}" destId="{ECBC99CF-9423-43E7-8D72-82C44EDB2DA0}" srcOrd="0" destOrd="0" presId="urn:microsoft.com/office/officeart/2005/8/layout/vProcess5"/>
    <dgm:cxn modelId="{0EE7C585-BC95-4640-8AA7-D1660A22D57F}" type="presParOf" srcId="{796E4EA6-233F-4869-93FF-4C4A66668CDA}" destId="{C8107B1D-D903-4D23-8BD9-1DDC0173A84A}" srcOrd="0" destOrd="0" presId="urn:microsoft.com/office/officeart/2005/8/layout/vProcess5"/>
    <dgm:cxn modelId="{0E6D1DC2-42A2-4189-ACBB-38B4A0D91C92}" type="presParOf" srcId="{796E4EA6-233F-4869-93FF-4C4A66668CDA}" destId="{ECBC99CF-9423-43E7-8D72-82C44EDB2DA0}" srcOrd="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A9ABAD-D4A2-4BB5-AB68-AF63BBFEE8A5}"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zh-CN" altLang="en-US"/>
        </a:p>
      </dgm:t>
    </dgm:pt>
    <dgm:pt modelId="{9000BFDF-DB58-4CE7-BC98-B2C8DDE80153}">
      <dgm:prSet phldrT="[文本]"/>
      <dgm:spPr/>
      <dgm:t>
        <a:bodyPr/>
        <a:lstStyle/>
        <a:p>
          <a:r>
            <a:rPr lang="zh-CN" altLang="en-US" dirty="0" smtClean="0"/>
            <a:t>网上缴款</a:t>
          </a:r>
          <a:endParaRPr lang="zh-CN" altLang="en-US" dirty="0"/>
        </a:p>
      </dgm:t>
    </dgm:pt>
    <dgm:pt modelId="{5E61C2CE-8282-4A0A-834E-85B2504C9A92}" type="parTrans" cxnId="{5729C830-D342-4484-8060-880D80327145}">
      <dgm:prSet/>
      <dgm:spPr/>
      <dgm:t>
        <a:bodyPr/>
        <a:lstStyle/>
        <a:p>
          <a:endParaRPr lang="zh-CN" altLang="en-US"/>
        </a:p>
      </dgm:t>
    </dgm:pt>
    <dgm:pt modelId="{1B7DE850-8B5E-4C93-8018-F5F80898AEFF}" type="sibTrans" cxnId="{5729C830-D342-4484-8060-880D80327145}">
      <dgm:prSet/>
      <dgm:spPr/>
      <dgm:t>
        <a:bodyPr/>
        <a:lstStyle/>
        <a:p>
          <a:endParaRPr lang="zh-CN" altLang="en-US"/>
        </a:p>
      </dgm:t>
    </dgm:pt>
    <dgm:pt modelId="{796E4EA6-233F-4869-93FF-4C4A66668CDA}" type="pres">
      <dgm:prSet presAssocID="{65A9ABAD-D4A2-4BB5-AB68-AF63BBFEE8A5}" presName="outerComposite" presStyleCnt="0">
        <dgm:presLayoutVars>
          <dgm:chMax val="5"/>
          <dgm:dir/>
          <dgm:resizeHandles val="exact"/>
        </dgm:presLayoutVars>
      </dgm:prSet>
      <dgm:spPr/>
      <dgm:t>
        <a:bodyPr/>
        <a:lstStyle/>
        <a:p>
          <a:endParaRPr lang="zh-CN" altLang="en-US"/>
        </a:p>
      </dgm:t>
    </dgm:pt>
    <dgm:pt modelId="{C8107B1D-D903-4D23-8BD9-1DDC0173A84A}" type="pres">
      <dgm:prSet presAssocID="{65A9ABAD-D4A2-4BB5-AB68-AF63BBFEE8A5}" presName="dummyMaxCanvas" presStyleCnt="0">
        <dgm:presLayoutVars/>
      </dgm:prSet>
      <dgm:spPr/>
    </dgm:pt>
    <dgm:pt modelId="{ECBC99CF-9423-43E7-8D72-82C44EDB2DA0}" type="pres">
      <dgm:prSet presAssocID="{65A9ABAD-D4A2-4BB5-AB68-AF63BBFEE8A5}" presName="OneNode_1" presStyleLbl="node1" presStyleIdx="0" presStyleCnt="1" custLinFactNeighborX="-10198" custLinFactNeighborY="5319">
        <dgm:presLayoutVars>
          <dgm:bulletEnabled val="1"/>
        </dgm:presLayoutVars>
      </dgm:prSet>
      <dgm:spPr/>
      <dgm:t>
        <a:bodyPr/>
        <a:lstStyle/>
        <a:p>
          <a:endParaRPr lang="zh-CN" altLang="en-US"/>
        </a:p>
      </dgm:t>
    </dgm:pt>
  </dgm:ptLst>
  <dgm:cxnLst>
    <dgm:cxn modelId="{2AF52856-2CFB-4330-9C45-D6CE778FEEE1}" type="presOf" srcId="{9000BFDF-DB58-4CE7-BC98-B2C8DDE80153}" destId="{ECBC99CF-9423-43E7-8D72-82C44EDB2DA0}" srcOrd="0" destOrd="0" presId="urn:microsoft.com/office/officeart/2005/8/layout/vProcess5"/>
    <dgm:cxn modelId="{5729C830-D342-4484-8060-880D80327145}" srcId="{65A9ABAD-D4A2-4BB5-AB68-AF63BBFEE8A5}" destId="{9000BFDF-DB58-4CE7-BC98-B2C8DDE80153}" srcOrd="0" destOrd="0" parTransId="{5E61C2CE-8282-4A0A-834E-85B2504C9A92}" sibTransId="{1B7DE850-8B5E-4C93-8018-F5F80898AEFF}"/>
    <dgm:cxn modelId="{E5903396-09EC-4F6D-8488-88DF698B3419}" type="presOf" srcId="{65A9ABAD-D4A2-4BB5-AB68-AF63BBFEE8A5}" destId="{796E4EA6-233F-4869-93FF-4C4A66668CDA}" srcOrd="0" destOrd="0" presId="urn:microsoft.com/office/officeart/2005/8/layout/vProcess5"/>
    <dgm:cxn modelId="{A3474BFE-9431-48C2-9F28-A4E8FB169C7A}" type="presParOf" srcId="{796E4EA6-233F-4869-93FF-4C4A66668CDA}" destId="{C8107B1D-D903-4D23-8BD9-1DDC0173A84A}" srcOrd="0" destOrd="0" presId="urn:microsoft.com/office/officeart/2005/8/layout/vProcess5"/>
    <dgm:cxn modelId="{41BF6EE0-6073-4014-A15B-B8278553DF76}" type="presParOf" srcId="{796E4EA6-233F-4869-93FF-4C4A66668CDA}" destId="{ECBC99CF-9423-43E7-8D72-82C44EDB2DA0}" srcOrd="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A9ABAD-D4A2-4BB5-AB68-AF63BBFEE8A5}"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zh-CN" altLang="en-US"/>
        </a:p>
      </dgm:t>
    </dgm:pt>
    <dgm:pt modelId="{9000BFDF-DB58-4CE7-BC98-B2C8DDE80153}">
      <dgm:prSet phldrT="[文本]"/>
      <dgm:spPr/>
      <dgm:t>
        <a:bodyPr/>
        <a:lstStyle/>
        <a:p>
          <a:r>
            <a:rPr lang="zh-CN" altLang="en-US" dirty="0" smtClean="0"/>
            <a:t>查询统计</a:t>
          </a:r>
          <a:endParaRPr lang="zh-CN" altLang="en-US" dirty="0"/>
        </a:p>
      </dgm:t>
    </dgm:pt>
    <dgm:pt modelId="{5E61C2CE-8282-4A0A-834E-85B2504C9A92}" type="parTrans" cxnId="{5729C830-D342-4484-8060-880D80327145}">
      <dgm:prSet/>
      <dgm:spPr/>
      <dgm:t>
        <a:bodyPr/>
        <a:lstStyle/>
        <a:p>
          <a:endParaRPr lang="zh-CN" altLang="en-US"/>
        </a:p>
      </dgm:t>
    </dgm:pt>
    <dgm:pt modelId="{1B7DE850-8B5E-4C93-8018-F5F80898AEFF}" type="sibTrans" cxnId="{5729C830-D342-4484-8060-880D80327145}">
      <dgm:prSet/>
      <dgm:spPr/>
      <dgm:t>
        <a:bodyPr/>
        <a:lstStyle/>
        <a:p>
          <a:endParaRPr lang="zh-CN" altLang="en-US"/>
        </a:p>
      </dgm:t>
    </dgm:pt>
    <dgm:pt modelId="{796E4EA6-233F-4869-93FF-4C4A66668CDA}" type="pres">
      <dgm:prSet presAssocID="{65A9ABAD-D4A2-4BB5-AB68-AF63BBFEE8A5}" presName="outerComposite" presStyleCnt="0">
        <dgm:presLayoutVars>
          <dgm:chMax val="5"/>
          <dgm:dir/>
          <dgm:resizeHandles val="exact"/>
        </dgm:presLayoutVars>
      </dgm:prSet>
      <dgm:spPr/>
      <dgm:t>
        <a:bodyPr/>
        <a:lstStyle/>
        <a:p>
          <a:endParaRPr lang="zh-CN" altLang="en-US"/>
        </a:p>
      </dgm:t>
    </dgm:pt>
    <dgm:pt modelId="{C8107B1D-D903-4D23-8BD9-1DDC0173A84A}" type="pres">
      <dgm:prSet presAssocID="{65A9ABAD-D4A2-4BB5-AB68-AF63BBFEE8A5}" presName="dummyMaxCanvas" presStyleCnt="0">
        <dgm:presLayoutVars/>
      </dgm:prSet>
      <dgm:spPr/>
    </dgm:pt>
    <dgm:pt modelId="{ECBC99CF-9423-43E7-8D72-82C44EDB2DA0}" type="pres">
      <dgm:prSet presAssocID="{65A9ABAD-D4A2-4BB5-AB68-AF63BBFEE8A5}" presName="OneNode_1" presStyleLbl="node1" presStyleIdx="0" presStyleCnt="1" custLinFactNeighborX="-10198" custLinFactNeighborY="5319">
        <dgm:presLayoutVars>
          <dgm:bulletEnabled val="1"/>
        </dgm:presLayoutVars>
      </dgm:prSet>
      <dgm:spPr/>
      <dgm:t>
        <a:bodyPr/>
        <a:lstStyle/>
        <a:p>
          <a:endParaRPr lang="zh-CN" altLang="en-US"/>
        </a:p>
      </dgm:t>
    </dgm:pt>
  </dgm:ptLst>
  <dgm:cxnLst>
    <dgm:cxn modelId="{3939A835-1B70-4DFE-A898-DAB568FDCAF9}" type="presOf" srcId="{9000BFDF-DB58-4CE7-BC98-B2C8DDE80153}" destId="{ECBC99CF-9423-43E7-8D72-82C44EDB2DA0}" srcOrd="0" destOrd="0" presId="urn:microsoft.com/office/officeart/2005/8/layout/vProcess5"/>
    <dgm:cxn modelId="{5729C830-D342-4484-8060-880D80327145}" srcId="{65A9ABAD-D4A2-4BB5-AB68-AF63BBFEE8A5}" destId="{9000BFDF-DB58-4CE7-BC98-B2C8DDE80153}" srcOrd="0" destOrd="0" parTransId="{5E61C2CE-8282-4A0A-834E-85B2504C9A92}" sibTransId="{1B7DE850-8B5E-4C93-8018-F5F80898AEFF}"/>
    <dgm:cxn modelId="{911CC4AE-DCA0-42CA-93FC-DFCDB549712B}" type="presOf" srcId="{65A9ABAD-D4A2-4BB5-AB68-AF63BBFEE8A5}" destId="{796E4EA6-233F-4869-93FF-4C4A66668CDA}" srcOrd="0" destOrd="0" presId="urn:microsoft.com/office/officeart/2005/8/layout/vProcess5"/>
    <dgm:cxn modelId="{513DBB6B-8D40-499B-A198-F9DDD3BBE8FD}" type="presParOf" srcId="{796E4EA6-233F-4869-93FF-4C4A66668CDA}" destId="{C8107B1D-D903-4D23-8BD9-1DDC0173A84A}" srcOrd="0" destOrd="0" presId="urn:microsoft.com/office/officeart/2005/8/layout/vProcess5"/>
    <dgm:cxn modelId="{3D513C60-BAA2-4EF1-8488-A6464A4BE4B4}" type="presParOf" srcId="{796E4EA6-233F-4869-93FF-4C4A66668CDA}" destId="{ECBC99CF-9423-43E7-8D72-82C44EDB2DA0}" srcOrd="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949DA3-567A-4DF4-87B5-A992B6BE15F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7DD2B9BF-D63C-4552-9C08-883FE435D72D}">
      <dgm:prSet phldrT="[文本]">
        <dgm:style>
          <a:lnRef idx="0">
            <a:schemeClr val="accent5"/>
          </a:lnRef>
          <a:fillRef idx="3">
            <a:schemeClr val="accent5"/>
          </a:fillRef>
          <a:effectRef idx="3">
            <a:schemeClr val="accent5"/>
          </a:effectRef>
          <a:fontRef idx="minor">
            <a:schemeClr val="lt1"/>
          </a:fontRef>
        </dgm:style>
      </dgm:prSet>
      <dgm:spPr>
        <a:solidFill>
          <a:srgbClr val="92D050"/>
        </a:solidFill>
        <a:effectLst>
          <a:outerShdw blurRad="63500" sx="102000" sy="102000" algn="ctr" rotWithShape="0">
            <a:prstClr val="black">
              <a:alpha val="40000"/>
            </a:prstClr>
          </a:outerShdw>
        </a:effectLst>
      </dgm:spPr>
      <dgm:t>
        <a:bodyPr/>
        <a:lstStyle/>
        <a:p>
          <a:pPr algn="ctr"/>
          <a:r>
            <a:rPr lang="zh-CN" altLang="en-US" dirty="0" smtClean="0"/>
            <a:t>备案表</a:t>
          </a:r>
          <a:endParaRPr lang="zh-CN" altLang="en-US" dirty="0"/>
        </a:p>
      </dgm:t>
    </dgm:pt>
    <dgm:pt modelId="{3027E60F-8FCC-45CA-ABD3-EFD0616E7BCC}" type="parTrans" cxnId="{77A0C8FB-1BF8-4101-A7C2-B8396A36E6DA}">
      <dgm:prSet/>
      <dgm:spPr/>
      <dgm:t>
        <a:bodyPr/>
        <a:lstStyle/>
        <a:p>
          <a:pPr algn="ctr"/>
          <a:endParaRPr lang="zh-CN" altLang="en-US"/>
        </a:p>
      </dgm:t>
    </dgm:pt>
    <dgm:pt modelId="{82EC2B82-490E-42A4-AC49-55D5853889B6}" type="sibTrans" cxnId="{77A0C8FB-1BF8-4101-A7C2-B8396A36E6DA}">
      <dgm:prSet/>
      <dgm:spPr/>
      <dgm:t>
        <a:bodyPr/>
        <a:lstStyle/>
        <a:p>
          <a:pPr algn="ctr"/>
          <a:endParaRPr lang="zh-CN" altLang="en-US"/>
        </a:p>
      </dgm:t>
    </dgm:pt>
    <dgm:pt modelId="{99F9392B-B8ED-4B28-9897-B6389F9DFC98}" type="pres">
      <dgm:prSet presAssocID="{27949DA3-567A-4DF4-87B5-A992B6BE15FB}" presName="linear" presStyleCnt="0">
        <dgm:presLayoutVars>
          <dgm:animLvl val="lvl"/>
          <dgm:resizeHandles val="exact"/>
        </dgm:presLayoutVars>
      </dgm:prSet>
      <dgm:spPr/>
      <dgm:t>
        <a:bodyPr/>
        <a:lstStyle/>
        <a:p>
          <a:endParaRPr lang="zh-CN" altLang="en-US"/>
        </a:p>
      </dgm:t>
    </dgm:pt>
    <dgm:pt modelId="{C14C97DF-E13E-49E9-B664-BF84ABC4E42F}" type="pres">
      <dgm:prSet presAssocID="{7DD2B9BF-D63C-4552-9C08-883FE435D72D}" presName="parentText" presStyleLbl="node1" presStyleIdx="0" presStyleCnt="1" custScaleX="79324" custLinFactNeighborX="-149" custLinFactNeighborY="-1286">
        <dgm:presLayoutVars>
          <dgm:chMax val="0"/>
          <dgm:bulletEnabled val="1"/>
        </dgm:presLayoutVars>
      </dgm:prSet>
      <dgm:spPr/>
      <dgm:t>
        <a:bodyPr/>
        <a:lstStyle/>
        <a:p>
          <a:endParaRPr lang="zh-CN" altLang="en-US"/>
        </a:p>
      </dgm:t>
    </dgm:pt>
  </dgm:ptLst>
  <dgm:cxnLst>
    <dgm:cxn modelId="{8E47124A-3AB6-4F5E-AA37-A325BC4D4CCC}" type="presOf" srcId="{27949DA3-567A-4DF4-87B5-A992B6BE15FB}" destId="{99F9392B-B8ED-4B28-9897-B6389F9DFC98}" srcOrd="0" destOrd="0" presId="urn:microsoft.com/office/officeart/2005/8/layout/vList2"/>
    <dgm:cxn modelId="{DBB9DBCE-A698-47FC-831B-0963A8975C6D}" type="presOf" srcId="{7DD2B9BF-D63C-4552-9C08-883FE435D72D}" destId="{C14C97DF-E13E-49E9-B664-BF84ABC4E42F}" srcOrd="0" destOrd="0" presId="urn:microsoft.com/office/officeart/2005/8/layout/vList2"/>
    <dgm:cxn modelId="{77A0C8FB-1BF8-4101-A7C2-B8396A36E6DA}" srcId="{27949DA3-567A-4DF4-87B5-A992B6BE15FB}" destId="{7DD2B9BF-D63C-4552-9C08-883FE435D72D}" srcOrd="0" destOrd="0" parTransId="{3027E60F-8FCC-45CA-ABD3-EFD0616E7BCC}" sibTransId="{82EC2B82-490E-42A4-AC49-55D5853889B6}"/>
    <dgm:cxn modelId="{84336E14-134A-45B4-BA4F-2E39E728D8D3}" type="presParOf" srcId="{99F9392B-B8ED-4B28-9897-B6389F9DFC98}" destId="{C14C97DF-E13E-49E9-B664-BF84ABC4E42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A9ABAD-D4A2-4BB5-AB68-AF63BBFEE8A5}"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zh-CN" altLang="en-US"/>
        </a:p>
      </dgm:t>
    </dgm:pt>
    <dgm:pt modelId="{9000BFDF-DB58-4CE7-BC98-B2C8DDE80153}">
      <dgm:prSet phldrT="[文本]"/>
      <dgm:spPr/>
      <dgm:t>
        <a:bodyPr/>
        <a:lstStyle/>
        <a:p>
          <a:r>
            <a:rPr lang="zh-CN" altLang="en-US" dirty="0" smtClean="0"/>
            <a:t>企业管理 </a:t>
          </a:r>
          <a:endParaRPr lang="zh-CN" altLang="en-US" dirty="0"/>
        </a:p>
      </dgm:t>
    </dgm:pt>
    <dgm:pt modelId="{5E61C2CE-8282-4A0A-834E-85B2504C9A92}" type="parTrans" cxnId="{5729C830-D342-4484-8060-880D80327145}">
      <dgm:prSet/>
      <dgm:spPr/>
      <dgm:t>
        <a:bodyPr/>
        <a:lstStyle/>
        <a:p>
          <a:endParaRPr lang="zh-CN" altLang="en-US"/>
        </a:p>
      </dgm:t>
    </dgm:pt>
    <dgm:pt modelId="{1B7DE850-8B5E-4C93-8018-F5F80898AEFF}" type="sibTrans" cxnId="{5729C830-D342-4484-8060-880D80327145}">
      <dgm:prSet/>
      <dgm:spPr/>
      <dgm:t>
        <a:bodyPr/>
        <a:lstStyle/>
        <a:p>
          <a:endParaRPr lang="zh-CN" altLang="en-US"/>
        </a:p>
      </dgm:t>
    </dgm:pt>
    <dgm:pt modelId="{796E4EA6-233F-4869-93FF-4C4A66668CDA}" type="pres">
      <dgm:prSet presAssocID="{65A9ABAD-D4A2-4BB5-AB68-AF63BBFEE8A5}" presName="outerComposite" presStyleCnt="0">
        <dgm:presLayoutVars>
          <dgm:chMax val="5"/>
          <dgm:dir/>
          <dgm:resizeHandles val="exact"/>
        </dgm:presLayoutVars>
      </dgm:prSet>
      <dgm:spPr/>
      <dgm:t>
        <a:bodyPr/>
        <a:lstStyle/>
        <a:p>
          <a:endParaRPr lang="zh-CN" altLang="en-US"/>
        </a:p>
      </dgm:t>
    </dgm:pt>
    <dgm:pt modelId="{C8107B1D-D903-4D23-8BD9-1DDC0173A84A}" type="pres">
      <dgm:prSet presAssocID="{65A9ABAD-D4A2-4BB5-AB68-AF63BBFEE8A5}" presName="dummyMaxCanvas" presStyleCnt="0">
        <dgm:presLayoutVars/>
      </dgm:prSet>
      <dgm:spPr/>
    </dgm:pt>
    <dgm:pt modelId="{ECBC99CF-9423-43E7-8D72-82C44EDB2DA0}" type="pres">
      <dgm:prSet presAssocID="{65A9ABAD-D4A2-4BB5-AB68-AF63BBFEE8A5}" presName="OneNode_1" presStyleLbl="node1" presStyleIdx="0" presStyleCnt="1" custScaleX="100000" custScaleY="134553" custLinFactNeighborX="-10198" custLinFactNeighborY="5319">
        <dgm:presLayoutVars>
          <dgm:bulletEnabled val="1"/>
        </dgm:presLayoutVars>
      </dgm:prSet>
      <dgm:spPr/>
      <dgm:t>
        <a:bodyPr/>
        <a:lstStyle/>
        <a:p>
          <a:endParaRPr lang="zh-CN" altLang="en-US"/>
        </a:p>
      </dgm:t>
    </dgm:pt>
  </dgm:ptLst>
  <dgm:cxnLst>
    <dgm:cxn modelId="{5729C830-D342-4484-8060-880D80327145}" srcId="{65A9ABAD-D4A2-4BB5-AB68-AF63BBFEE8A5}" destId="{9000BFDF-DB58-4CE7-BC98-B2C8DDE80153}" srcOrd="0" destOrd="0" parTransId="{5E61C2CE-8282-4A0A-834E-85B2504C9A92}" sibTransId="{1B7DE850-8B5E-4C93-8018-F5F80898AEFF}"/>
    <dgm:cxn modelId="{715EA8B8-CAA0-4547-8989-837D61A84AD5}" type="presOf" srcId="{65A9ABAD-D4A2-4BB5-AB68-AF63BBFEE8A5}" destId="{796E4EA6-233F-4869-93FF-4C4A66668CDA}" srcOrd="0" destOrd="0" presId="urn:microsoft.com/office/officeart/2005/8/layout/vProcess5"/>
    <dgm:cxn modelId="{D8A46D97-34C3-40AB-94C5-60A7DE2A24DC}" type="presOf" srcId="{9000BFDF-DB58-4CE7-BC98-B2C8DDE80153}" destId="{ECBC99CF-9423-43E7-8D72-82C44EDB2DA0}" srcOrd="0" destOrd="0" presId="urn:microsoft.com/office/officeart/2005/8/layout/vProcess5"/>
    <dgm:cxn modelId="{EF9EBF51-66EB-4E36-9BFF-4D16214FE94E}" type="presParOf" srcId="{796E4EA6-233F-4869-93FF-4C4A66668CDA}" destId="{C8107B1D-D903-4D23-8BD9-1DDC0173A84A}" srcOrd="0" destOrd="0" presId="urn:microsoft.com/office/officeart/2005/8/layout/vProcess5"/>
    <dgm:cxn modelId="{ECB3229F-84E8-4F2E-AC4C-C1D80101AC5D}" type="presParOf" srcId="{796E4EA6-233F-4869-93FF-4C4A66668CDA}" destId="{ECBC99CF-9423-43E7-8D72-82C44EDB2DA0}" srcOrd="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62ABAC-F21A-4637-8714-1AABE2E28C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B6CD1290-1FDA-4CAC-BC78-3B4D4679BB91}">
      <dgm:prSet phldrT="[文本]"/>
      <dgm:spPr/>
      <dgm:t>
        <a:bodyPr/>
        <a:lstStyle/>
        <a:p>
          <a:r>
            <a:rPr lang="zh-CN" altLang="en-US" dirty="0" smtClean="0"/>
            <a:t>系统管理</a:t>
          </a:r>
          <a:endParaRPr lang="zh-CN" altLang="en-US" dirty="0"/>
        </a:p>
      </dgm:t>
    </dgm:pt>
    <dgm:pt modelId="{4332D220-F43B-4106-B851-F033A689FC53}" type="parTrans" cxnId="{78B57232-840C-464A-9FC0-6B90B41ECF5D}">
      <dgm:prSet/>
      <dgm:spPr/>
      <dgm:t>
        <a:bodyPr/>
        <a:lstStyle/>
        <a:p>
          <a:endParaRPr lang="zh-CN" altLang="en-US"/>
        </a:p>
      </dgm:t>
    </dgm:pt>
    <dgm:pt modelId="{C4BCA7D1-17DB-45A9-9BF6-075022204101}" type="sibTrans" cxnId="{78B57232-840C-464A-9FC0-6B90B41ECF5D}">
      <dgm:prSet/>
      <dgm:spPr/>
      <dgm:t>
        <a:bodyPr/>
        <a:lstStyle/>
        <a:p>
          <a:endParaRPr lang="zh-CN" altLang="en-US"/>
        </a:p>
      </dgm:t>
    </dgm:pt>
    <dgm:pt modelId="{B961931A-F160-4772-9DC7-38302B9D1085}">
      <dgm:prSet phldrT="[文本]"/>
      <dgm:spPr/>
      <dgm:t>
        <a:bodyPr/>
        <a:lstStyle/>
        <a:p>
          <a:r>
            <a:rPr lang="zh-CN" altLang="en-US" dirty="0" smtClean="0"/>
            <a:t>单位管理</a:t>
          </a:r>
          <a:endParaRPr lang="zh-CN" altLang="en-US" dirty="0"/>
        </a:p>
      </dgm:t>
    </dgm:pt>
    <dgm:pt modelId="{168FCF65-53BC-4BC3-A343-E0D2B37F5190}" type="parTrans" cxnId="{F75E0240-230D-4741-AB44-297618CA3B12}">
      <dgm:prSet/>
      <dgm:spPr/>
      <dgm:t>
        <a:bodyPr/>
        <a:lstStyle/>
        <a:p>
          <a:endParaRPr lang="zh-CN" altLang="en-US"/>
        </a:p>
      </dgm:t>
    </dgm:pt>
    <dgm:pt modelId="{3F8771F2-0D4A-4D0D-8C81-B262FFC81723}" type="sibTrans" cxnId="{F75E0240-230D-4741-AB44-297618CA3B12}">
      <dgm:prSet/>
      <dgm:spPr/>
      <dgm:t>
        <a:bodyPr/>
        <a:lstStyle/>
        <a:p>
          <a:endParaRPr lang="zh-CN" altLang="en-US"/>
        </a:p>
      </dgm:t>
    </dgm:pt>
    <dgm:pt modelId="{354B2DA9-DDEA-4452-BB85-CD58DEA8569E}">
      <dgm:prSet phldrT="[文本]"/>
      <dgm:spPr/>
      <dgm:t>
        <a:bodyPr/>
        <a:lstStyle/>
        <a:p>
          <a:r>
            <a:rPr lang="zh-CN" altLang="en-US" dirty="0" smtClean="0"/>
            <a:t>申报管理</a:t>
          </a:r>
          <a:endParaRPr lang="zh-CN" altLang="en-US" dirty="0"/>
        </a:p>
      </dgm:t>
    </dgm:pt>
    <dgm:pt modelId="{6FCECD46-DCBF-418D-A5CE-E9FF3B05ED01}" type="parTrans" cxnId="{44BEDFE9-13F3-432C-90EF-C5EEAE4FE986}">
      <dgm:prSet/>
      <dgm:spPr/>
      <dgm:t>
        <a:bodyPr/>
        <a:lstStyle/>
        <a:p>
          <a:endParaRPr lang="zh-CN" altLang="en-US"/>
        </a:p>
      </dgm:t>
    </dgm:pt>
    <dgm:pt modelId="{A65DA816-B6BA-49D0-845F-F9C3B3EEB91C}" type="sibTrans" cxnId="{44BEDFE9-13F3-432C-90EF-C5EEAE4FE986}">
      <dgm:prSet/>
      <dgm:spPr/>
      <dgm:t>
        <a:bodyPr/>
        <a:lstStyle/>
        <a:p>
          <a:endParaRPr lang="zh-CN" altLang="en-US"/>
        </a:p>
      </dgm:t>
    </dgm:pt>
    <dgm:pt modelId="{CCCC884A-75D3-48B3-82B1-7D875DBDDC91}" type="pres">
      <dgm:prSet presAssocID="{E562ABAC-F21A-4637-8714-1AABE2E28CEC}" presName="linear" presStyleCnt="0">
        <dgm:presLayoutVars>
          <dgm:dir/>
          <dgm:animLvl val="lvl"/>
          <dgm:resizeHandles val="exact"/>
        </dgm:presLayoutVars>
      </dgm:prSet>
      <dgm:spPr/>
      <dgm:t>
        <a:bodyPr/>
        <a:lstStyle/>
        <a:p>
          <a:endParaRPr lang="zh-CN" altLang="en-US"/>
        </a:p>
      </dgm:t>
    </dgm:pt>
    <dgm:pt modelId="{357589B6-1752-4B28-B994-30CD7BD92C9A}" type="pres">
      <dgm:prSet presAssocID="{B6CD1290-1FDA-4CAC-BC78-3B4D4679BB91}" presName="parentLin" presStyleCnt="0"/>
      <dgm:spPr/>
    </dgm:pt>
    <dgm:pt modelId="{FC76C797-2B79-455C-B49C-088DD4B57736}" type="pres">
      <dgm:prSet presAssocID="{B6CD1290-1FDA-4CAC-BC78-3B4D4679BB91}" presName="parentLeftMargin" presStyleLbl="node1" presStyleIdx="0" presStyleCnt="3"/>
      <dgm:spPr/>
      <dgm:t>
        <a:bodyPr/>
        <a:lstStyle/>
        <a:p>
          <a:endParaRPr lang="zh-CN" altLang="en-US"/>
        </a:p>
      </dgm:t>
    </dgm:pt>
    <dgm:pt modelId="{258C1478-6E31-44F8-9677-10EDC25981A0}" type="pres">
      <dgm:prSet presAssocID="{B6CD1290-1FDA-4CAC-BC78-3B4D4679BB91}" presName="parentText" presStyleLbl="node1" presStyleIdx="0" presStyleCnt="3">
        <dgm:presLayoutVars>
          <dgm:chMax val="0"/>
          <dgm:bulletEnabled val="1"/>
        </dgm:presLayoutVars>
      </dgm:prSet>
      <dgm:spPr/>
      <dgm:t>
        <a:bodyPr/>
        <a:lstStyle/>
        <a:p>
          <a:endParaRPr lang="zh-CN" altLang="en-US"/>
        </a:p>
      </dgm:t>
    </dgm:pt>
    <dgm:pt modelId="{F0A6C3CF-25B3-456E-9EFC-C461D2040FDA}" type="pres">
      <dgm:prSet presAssocID="{B6CD1290-1FDA-4CAC-BC78-3B4D4679BB91}" presName="negativeSpace" presStyleCnt="0"/>
      <dgm:spPr/>
    </dgm:pt>
    <dgm:pt modelId="{B67D24C5-22DB-4F57-9928-903A5E6298EC}" type="pres">
      <dgm:prSet presAssocID="{B6CD1290-1FDA-4CAC-BC78-3B4D4679BB91}" presName="childText" presStyleLbl="conFgAcc1" presStyleIdx="0" presStyleCnt="3">
        <dgm:presLayoutVars>
          <dgm:bulletEnabled val="1"/>
        </dgm:presLayoutVars>
      </dgm:prSet>
      <dgm:spPr/>
    </dgm:pt>
    <dgm:pt modelId="{C6199B7B-77E5-4AB3-AB7D-3BB2F499F676}" type="pres">
      <dgm:prSet presAssocID="{C4BCA7D1-17DB-45A9-9BF6-075022204101}" presName="spaceBetweenRectangles" presStyleCnt="0"/>
      <dgm:spPr/>
    </dgm:pt>
    <dgm:pt modelId="{CB587F59-61E6-44A9-83E4-B74BCE9E5511}" type="pres">
      <dgm:prSet presAssocID="{B961931A-F160-4772-9DC7-38302B9D1085}" presName="parentLin" presStyleCnt="0"/>
      <dgm:spPr/>
    </dgm:pt>
    <dgm:pt modelId="{4A18FBD0-7EE4-473F-A9A6-09D2454D63AB}" type="pres">
      <dgm:prSet presAssocID="{B961931A-F160-4772-9DC7-38302B9D1085}" presName="parentLeftMargin" presStyleLbl="node1" presStyleIdx="0" presStyleCnt="3"/>
      <dgm:spPr/>
      <dgm:t>
        <a:bodyPr/>
        <a:lstStyle/>
        <a:p>
          <a:endParaRPr lang="zh-CN" altLang="en-US"/>
        </a:p>
      </dgm:t>
    </dgm:pt>
    <dgm:pt modelId="{01F01F66-F261-4CE8-B968-E8320C3AA0BC}" type="pres">
      <dgm:prSet presAssocID="{B961931A-F160-4772-9DC7-38302B9D1085}" presName="parentText" presStyleLbl="node1" presStyleIdx="1" presStyleCnt="3">
        <dgm:presLayoutVars>
          <dgm:chMax val="0"/>
          <dgm:bulletEnabled val="1"/>
        </dgm:presLayoutVars>
      </dgm:prSet>
      <dgm:spPr/>
      <dgm:t>
        <a:bodyPr/>
        <a:lstStyle/>
        <a:p>
          <a:endParaRPr lang="zh-CN" altLang="en-US"/>
        </a:p>
      </dgm:t>
    </dgm:pt>
    <dgm:pt modelId="{9E9C9EF4-59FB-4970-870C-1117779E7B9E}" type="pres">
      <dgm:prSet presAssocID="{B961931A-F160-4772-9DC7-38302B9D1085}" presName="negativeSpace" presStyleCnt="0"/>
      <dgm:spPr/>
    </dgm:pt>
    <dgm:pt modelId="{FE601396-1EA3-4898-9106-67634B914139}" type="pres">
      <dgm:prSet presAssocID="{B961931A-F160-4772-9DC7-38302B9D1085}" presName="childText" presStyleLbl="conFgAcc1" presStyleIdx="1" presStyleCnt="3">
        <dgm:presLayoutVars>
          <dgm:bulletEnabled val="1"/>
        </dgm:presLayoutVars>
      </dgm:prSet>
      <dgm:spPr/>
    </dgm:pt>
    <dgm:pt modelId="{A57D0FB2-7D9F-4D06-95EA-4B3E97004BE5}" type="pres">
      <dgm:prSet presAssocID="{3F8771F2-0D4A-4D0D-8C81-B262FFC81723}" presName="spaceBetweenRectangles" presStyleCnt="0"/>
      <dgm:spPr/>
    </dgm:pt>
    <dgm:pt modelId="{30D8B26C-AC7C-4448-A19C-CDA8A4AC8697}" type="pres">
      <dgm:prSet presAssocID="{354B2DA9-DDEA-4452-BB85-CD58DEA8569E}" presName="parentLin" presStyleCnt="0"/>
      <dgm:spPr/>
    </dgm:pt>
    <dgm:pt modelId="{4228DAFE-442B-41BC-A08E-E49C445DCD26}" type="pres">
      <dgm:prSet presAssocID="{354B2DA9-DDEA-4452-BB85-CD58DEA8569E}" presName="parentLeftMargin" presStyleLbl="node1" presStyleIdx="1" presStyleCnt="3"/>
      <dgm:spPr/>
      <dgm:t>
        <a:bodyPr/>
        <a:lstStyle/>
        <a:p>
          <a:endParaRPr lang="zh-CN" altLang="en-US"/>
        </a:p>
      </dgm:t>
    </dgm:pt>
    <dgm:pt modelId="{280CF1C0-99A8-40FB-9D02-3ABF7493F7F5}" type="pres">
      <dgm:prSet presAssocID="{354B2DA9-DDEA-4452-BB85-CD58DEA8569E}" presName="parentText" presStyleLbl="node1" presStyleIdx="2" presStyleCnt="3">
        <dgm:presLayoutVars>
          <dgm:chMax val="0"/>
          <dgm:bulletEnabled val="1"/>
        </dgm:presLayoutVars>
      </dgm:prSet>
      <dgm:spPr/>
      <dgm:t>
        <a:bodyPr/>
        <a:lstStyle/>
        <a:p>
          <a:endParaRPr lang="zh-CN" altLang="en-US"/>
        </a:p>
      </dgm:t>
    </dgm:pt>
    <dgm:pt modelId="{AEE662B2-B122-4C67-8455-F042F00AB52E}" type="pres">
      <dgm:prSet presAssocID="{354B2DA9-DDEA-4452-BB85-CD58DEA8569E}" presName="negativeSpace" presStyleCnt="0"/>
      <dgm:spPr/>
    </dgm:pt>
    <dgm:pt modelId="{B35D37CE-805E-4D9C-9290-D97018865E0E}" type="pres">
      <dgm:prSet presAssocID="{354B2DA9-DDEA-4452-BB85-CD58DEA8569E}" presName="childText" presStyleLbl="conFgAcc1" presStyleIdx="2" presStyleCnt="3">
        <dgm:presLayoutVars>
          <dgm:bulletEnabled val="1"/>
        </dgm:presLayoutVars>
      </dgm:prSet>
      <dgm:spPr/>
    </dgm:pt>
  </dgm:ptLst>
  <dgm:cxnLst>
    <dgm:cxn modelId="{1778DF45-9243-46F7-B92A-0E03A12A48A5}" type="presOf" srcId="{B6CD1290-1FDA-4CAC-BC78-3B4D4679BB91}" destId="{258C1478-6E31-44F8-9677-10EDC25981A0}" srcOrd="1" destOrd="0" presId="urn:microsoft.com/office/officeart/2005/8/layout/list1"/>
    <dgm:cxn modelId="{46CA11DF-714C-45DD-83F7-2EF7AA63A581}" type="presOf" srcId="{B6CD1290-1FDA-4CAC-BC78-3B4D4679BB91}" destId="{FC76C797-2B79-455C-B49C-088DD4B57736}" srcOrd="0" destOrd="0" presId="urn:microsoft.com/office/officeart/2005/8/layout/list1"/>
    <dgm:cxn modelId="{19FA08B6-E699-4CF7-8D31-597E62DE2B91}" type="presOf" srcId="{354B2DA9-DDEA-4452-BB85-CD58DEA8569E}" destId="{280CF1C0-99A8-40FB-9D02-3ABF7493F7F5}" srcOrd="1" destOrd="0" presId="urn:microsoft.com/office/officeart/2005/8/layout/list1"/>
    <dgm:cxn modelId="{25606CD3-AF76-4C13-A092-A9F9211BCFC0}" type="presOf" srcId="{354B2DA9-DDEA-4452-BB85-CD58DEA8569E}" destId="{4228DAFE-442B-41BC-A08E-E49C445DCD26}" srcOrd="0" destOrd="0" presId="urn:microsoft.com/office/officeart/2005/8/layout/list1"/>
    <dgm:cxn modelId="{44BEDFE9-13F3-432C-90EF-C5EEAE4FE986}" srcId="{E562ABAC-F21A-4637-8714-1AABE2E28CEC}" destId="{354B2DA9-DDEA-4452-BB85-CD58DEA8569E}" srcOrd="2" destOrd="0" parTransId="{6FCECD46-DCBF-418D-A5CE-E9FF3B05ED01}" sibTransId="{A65DA816-B6BA-49D0-845F-F9C3B3EEB91C}"/>
    <dgm:cxn modelId="{7295E5C7-E2C0-470F-A528-18710A045DC1}" type="presOf" srcId="{B961931A-F160-4772-9DC7-38302B9D1085}" destId="{4A18FBD0-7EE4-473F-A9A6-09D2454D63AB}" srcOrd="0" destOrd="0" presId="urn:microsoft.com/office/officeart/2005/8/layout/list1"/>
    <dgm:cxn modelId="{78B57232-840C-464A-9FC0-6B90B41ECF5D}" srcId="{E562ABAC-F21A-4637-8714-1AABE2E28CEC}" destId="{B6CD1290-1FDA-4CAC-BC78-3B4D4679BB91}" srcOrd="0" destOrd="0" parTransId="{4332D220-F43B-4106-B851-F033A689FC53}" sibTransId="{C4BCA7D1-17DB-45A9-9BF6-075022204101}"/>
    <dgm:cxn modelId="{B53101CF-512E-4C0E-BCCD-C2C93708E02B}" type="presOf" srcId="{E562ABAC-F21A-4637-8714-1AABE2E28CEC}" destId="{CCCC884A-75D3-48B3-82B1-7D875DBDDC91}" srcOrd="0" destOrd="0" presId="urn:microsoft.com/office/officeart/2005/8/layout/list1"/>
    <dgm:cxn modelId="{F75E0240-230D-4741-AB44-297618CA3B12}" srcId="{E562ABAC-F21A-4637-8714-1AABE2E28CEC}" destId="{B961931A-F160-4772-9DC7-38302B9D1085}" srcOrd="1" destOrd="0" parTransId="{168FCF65-53BC-4BC3-A343-E0D2B37F5190}" sibTransId="{3F8771F2-0D4A-4D0D-8C81-B262FFC81723}"/>
    <dgm:cxn modelId="{50D211DC-EC01-4877-B82F-1B97D48F96DB}" type="presOf" srcId="{B961931A-F160-4772-9DC7-38302B9D1085}" destId="{01F01F66-F261-4CE8-B968-E8320C3AA0BC}" srcOrd="1" destOrd="0" presId="urn:microsoft.com/office/officeart/2005/8/layout/list1"/>
    <dgm:cxn modelId="{8AC51FB3-0723-45CA-96A7-D7A95313563C}" type="presParOf" srcId="{CCCC884A-75D3-48B3-82B1-7D875DBDDC91}" destId="{357589B6-1752-4B28-B994-30CD7BD92C9A}" srcOrd="0" destOrd="0" presId="urn:microsoft.com/office/officeart/2005/8/layout/list1"/>
    <dgm:cxn modelId="{FCA515B2-C92F-4A14-A97C-9D84AFB38E71}" type="presParOf" srcId="{357589B6-1752-4B28-B994-30CD7BD92C9A}" destId="{FC76C797-2B79-455C-B49C-088DD4B57736}" srcOrd="0" destOrd="0" presId="urn:microsoft.com/office/officeart/2005/8/layout/list1"/>
    <dgm:cxn modelId="{9E2FC93E-B816-47AE-9A8D-9F2DF90C7D5B}" type="presParOf" srcId="{357589B6-1752-4B28-B994-30CD7BD92C9A}" destId="{258C1478-6E31-44F8-9677-10EDC25981A0}" srcOrd="1" destOrd="0" presId="urn:microsoft.com/office/officeart/2005/8/layout/list1"/>
    <dgm:cxn modelId="{91146223-7C5C-4451-9E85-9E9355279554}" type="presParOf" srcId="{CCCC884A-75D3-48B3-82B1-7D875DBDDC91}" destId="{F0A6C3CF-25B3-456E-9EFC-C461D2040FDA}" srcOrd="1" destOrd="0" presId="urn:microsoft.com/office/officeart/2005/8/layout/list1"/>
    <dgm:cxn modelId="{9E379AB1-51F2-4B98-B4E4-9A69217AD049}" type="presParOf" srcId="{CCCC884A-75D3-48B3-82B1-7D875DBDDC91}" destId="{B67D24C5-22DB-4F57-9928-903A5E6298EC}" srcOrd="2" destOrd="0" presId="urn:microsoft.com/office/officeart/2005/8/layout/list1"/>
    <dgm:cxn modelId="{823ACAFD-42BD-4A80-B955-73866EF27F5F}" type="presParOf" srcId="{CCCC884A-75D3-48B3-82B1-7D875DBDDC91}" destId="{C6199B7B-77E5-4AB3-AB7D-3BB2F499F676}" srcOrd="3" destOrd="0" presId="urn:microsoft.com/office/officeart/2005/8/layout/list1"/>
    <dgm:cxn modelId="{9C4828F6-4E2F-4B26-B93D-F9912DF50203}" type="presParOf" srcId="{CCCC884A-75D3-48B3-82B1-7D875DBDDC91}" destId="{CB587F59-61E6-44A9-83E4-B74BCE9E5511}" srcOrd="4" destOrd="0" presId="urn:microsoft.com/office/officeart/2005/8/layout/list1"/>
    <dgm:cxn modelId="{5D43FB9B-AF72-4488-8F84-4E94F1E42A7B}" type="presParOf" srcId="{CB587F59-61E6-44A9-83E4-B74BCE9E5511}" destId="{4A18FBD0-7EE4-473F-A9A6-09D2454D63AB}" srcOrd="0" destOrd="0" presId="urn:microsoft.com/office/officeart/2005/8/layout/list1"/>
    <dgm:cxn modelId="{2101C932-3B41-46BE-8A5C-6AE7AF32985C}" type="presParOf" srcId="{CB587F59-61E6-44A9-83E4-B74BCE9E5511}" destId="{01F01F66-F261-4CE8-B968-E8320C3AA0BC}" srcOrd="1" destOrd="0" presId="urn:microsoft.com/office/officeart/2005/8/layout/list1"/>
    <dgm:cxn modelId="{E845C301-1458-498B-BC4D-7162BEDFD568}" type="presParOf" srcId="{CCCC884A-75D3-48B3-82B1-7D875DBDDC91}" destId="{9E9C9EF4-59FB-4970-870C-1117779E7B9E}" srcOrd="5" destOrd="0" presId="urn:microsoft.com/office/officeart/2005/8/layout/list1"/>
    <dgm:cxn modelId="{1D1EF5FA-1AFF-4100-A35B-A8E0612C1D22}" type="presParOf" srcId="{CCCC884A-75D3-48B3-82B1-7D875DBDDC91}" destId="{FE601396-1EA3-4898-9106-67634B914139}" srcOrd="6" destOrd="0" presId="urn:microsoft.com/office/officeart/2005/8/layout/list1"/>
    <dgm:cxn modelId="{B2C61A48-DEF5-4CA8-A8A1-FD1F550A362B}" type="presParOf" srcId="{CCCC884A-75D3-48B3-82B1-7D875DBDDC91}" destId="{A57D0FB2-7D9F-4D06-95EA-4B3E97004BE5}" srcOrd="7" destOrd="0" presId="urn:microsoft.com/office/officeart/2005/8/layout/list1"/>
    <dgm:cxn modelId="{CFA5B391-A6BE-4113-BEB4-C276E3994C07}" type="presParOf" srcId="{CCCC884A-75D3-48B3-82B1-7D875DBDDC91}" destId="{30D8B26C-AC7C-4448-A19C-CDA8A4AC8697}" srcOrd="8" destOrd="0" presId="urn:microsoft.com/office/officeart/2005/8/layout/list1"/>
    <dgm:cxn modelId="{A203B975-FB9A-4657-95F1-067B36F5FA18}" type="presParOf" srcId="{30D8B26C-AC7C-4448-A19C-CDA8A4AC8697}" destId="{4228DAFE-442B-41BC-A08E-E49C445DCD26}" srcOrd="0" destOrd="0" presId="urn:microsoft.com/office/officeart/2005/8/layout/list1"/>
    <dgm:cxn modelId="{9B186892-7099-48AB-B4B5-9272012FC2EF}" type="presParOf" srcId="{30D8B26C-AC7C-4448-A19C-CDA8A4AC8697}" destId="{280CF1C0-99A8-40FB-9D02-3ABF7493F7F5}" srcOrd="1" destOrd="0" presId="urn:microsoft.com/office/officeart/2005/8/layout/list1"/>
    <dgm:cxn modelId="{9399DC7A-EC84-4389-B505-B3B0E86EB3C3}" type="presParOf" srcId="{CCCC884A-75D3-48B3-82B1-7D875DBDDC91}" destId="{AEE662B2-B122-4C67-8455-F042F00AB52E}" srcOrd="9" destOrd="0" presId="urn:microsoft.com/office/officeart/2005/8/layout/list1"/>
    <dgm:cxn modelId="{C04FE93A-69CF-4DF8-84EF-4D13057F8930}" type="presParOf" srcId="{CCCC884A-75D3-48B3-82B1-7D875DBDDC91}" destId="{B35D37CE-805E-4D9C-9290-D97018865E0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99CF-9423-43E7-8D72-82C44EDB2DA0}">
      <dsp:nvSpPr>
        <dsp:cNvPr id="0" name=""/>
        <dsp:cNvSpPr/>
      </dsp:nvSpPr>
      <dsp:spPr>
        <a:xfrm>
          <a:off x="0" y="836516"/>
          <a:ext cx="6696744" cy="1512168"/>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zh-CN" altLang="en-US" sz="5100" kern="1200" dirty="0" smtClean="0"/>
            <a:t>人员信息采集</a:t>
          </a:r>
          <a:endParaRPr lang="zh-CN" altLang="en-US" sz="5100" kern="1200" dirty="0"/>
        </a:p>
      </dsp:txBody>
      <dsp:txXfrm>
        <a:off x="44290" y="880806"/>
        <a:ext cx="6608164" cy="1423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99CF-9423-43E7-8D72-82C44EDB2DA0}">
      <dsp:nvSpPr>
        <dsp:cNvPr id="0" name=""/>
        <dsp:cNvSpPr/>
      </dsp:nvSpPr>
      <dsp:spPr>
        <a:xfrm>
          <a:off x="0" y="836516"/>
          <a:ext cx="6696744" cy="1512168"/>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zh-CN" altLang="en-US" sz="5100" kern="1200" dirty="0" smtClean="0"/>
            <a:t>填写报表</a:t>
          </a:r>
          <a:endParaRPr lang="zh-CN" altLang="en-US" sz="5100" kern="1200" dirty="0"/>
        </a:p>
      </dsp:txBody>
      <dsp:txXfrm>
        <a:off x="44290" y="880806"/>
        <a:ext cx="6608164" cy="1423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99CF-9423-43E7-8D72-82C44EDB2DA0}">
      <dsp:nvSpPr>
        <dsp:cNvPr id="0" name=""/>
        <dsp:cNvSpPr/>
      </dsp:nvSpPr>
      <dsp:spPr>
        <a:xfrm>
          <a:off x="0" y="576067"/>
          <a:ext cx="6696744" cy="2033064"/>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zh-CN" altLang="en-US" sz="6400" kern="1200" dirty="0" smtClean="0"/>
            <a:t>申报表报送</a:t>
          </a:r>
          <a:endParaRPr lang="zh-CN" altLang="en-US" sz="6400" kern="1200" dirty="0"/>
        </a:p>
      </dsp:txBody>
      <dsp:txXfrm>
        <a:off x="59546" y="635613"/>
        <a:ext cx="6577652" cy="1913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99CF-9423-43E7-8D72-82C44EDB2DA0}">
      <dsp:nvSpPr>
        <dsp:cNvPr id="0" name=""/>
        <dsp:cNvSpPr/>
      </dsp:nvSpPr>
      <dsp:spPr>
        <a:xfrm>
          <a:off x="0" y="648069"/>
          <a:ext cx="6696744" cy="188906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zh-CN" altLang="en-US" sz="6400" kern="1200" dirty="0" smtClean="0"/>
            <a:t>申报更正</a:t>
          </a:r>
          <a:endParaRPr lang="zh-CN" altLang="en-US" sz="6400" kern="1200" dirty="0"/>
        </a:p>
      </dsp:txBody>
      <dsp:txXfrm>
        <a:off x="55329" y="703398"/>
        <a:ext cx="6586086" cy="177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99CF-9423-43E7-8D72-82C44EDB2DA0}">
      <dsp:nvSpPr>
        <dsp:cNvPr id="0" name=""/>
        <dsp:cNvSpPr/>
      </dsp:nvSpPr>
      <dsp:spPr>
        <a:xfrm>
          <a:off x="0" y="836516"/>
          <a:ext cx="6696744" cy="1512168"/>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zh-CN" altLang="en-US" sz="5100" kern="1200" dirty="0" smtClean="0"/>
            <a:t>网上缴款</a:t>
          </a:r>
          <a:endParaRPr lang="zh-CN" altLang="en-US" sz="5100" kern="1200" dirty="0"/>
        </a:p>
      </dsp:txBody>
      <dsp:txXfrm>
        <a:off x="44290" y="880806"/>
        <a:ext cx="6608164" cy="1423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99CF-9423-43E7-8D72-82C44EDB2DA0}">
      <dsp:nvSpPr>
        <dsp:cNvPr id="0" name=""/>
        <dsp:cNvSpPr/>
      </dsp:nvSpPr>
      <dsp:spPr>
        <a:xfrm>
          <a:off x="0" y="756848"/>
          <a:ext cx="6768752" cy="1368152"/>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CN" altLang="en-US" sz="4600" kern="1200" dirty="0" smtClean="0"/>
            <a:t>查询统计</a:t>
          </a:r>
          <a:endParaRPr lang="zh-CN" altLang="en-US" sz="4600" kern="1200" dirty="0"/>
        </a:p>
      </dsp:txBody>
      <dsp:txXfrm>
        <a:off x="40072" y="796920"/>
        <a:ext cx="6688608" cy="1288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C97DF-E13E-49E9-B664-BF84ABC4E42F}">
      <dsp:nvSpPr>
        <dsp:cNvPr id="0" name=""/>
        <dsp:cNvSpPr/>
      </dsp:nvSpPr>
      <dsp:spPr>
        <a:xfrm>
          <a:off x="861805" y="1462421"/>
          <a:ext cx="6709382" cy="1977300"/>
        </a:xfrm>
        <a:prstGeom prst="roundRect">
          <a:avLst/>
        </a:prstGeom>
        <a:solidFill>
          <a:srgbClr val="92D050"/>
        </a:solidFill>
        <a:ln>
          <a:noFill/>
        </a:ln>
        <a:effectLst>
          <a:outerShdw blurRad="63500" sx="102000" sy="102000" algn="ctr" rotWithShape="0">
            <a:prstClr val="black">
              <a:alpha val="40000"/>
            </a:prst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zh-CN" altLang="en-US" sz="6500" kern="1200" dirty="0" smtClean="0"/>
            <a:t>备案表</a:t>
          </a:r>
          <a:endParaRPr lang="zh-CN" altLang="en-US" sz="6500" kern="1200" dirty="0"/>
        </a:p>
      </dsp:txBody>
      <dsp:txXfrm>
        <a:off x="958329" y="1558945"/>
        <a:ext cx="6516334" cy="1784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99CF-9423-43E7-8D72-82C44EDB2DA0}">
      <dsp:nvSpPr>
        <dsp:cNvPr id="0" name=""/>
        <dsp:cNvSpPr/>
      </dsp:nvSpPr>
      <dsp:spPr>
        <a:xfrm>
          <a:off x="0" y="575266"/>
          <a:ext cx="6696744" cy="2034667"/>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zh-CN" altLang="en-US" sz="6400" kern="1200" dirty="0" smtClean="0"/>
            <a:t>企业管理 </a:t>
          </a:r>
          <a:endParaRPr lang="zh-CN" altLang="en-US" sz="6400" kern="1200" dirty="0"/>
        </a:p>
      </dsp:txBody>
      <dsp:txXfrm>
        <a:off x="59593" y="634859"/>
        <a:ext cx="6577558" cy="19154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D24C5-22DB-4F57-9928-903A5E6298EC}">
      <dsp:nvSpPr>
        <dsp:cNvPr id="0" name=""/>
        <dsp:cNvSpPr/>
      </dsp:nvSpPr>
      <dsp:spPr>
        <a:xfrm>
          <a:off x="0" y="464019"/>
          <a:ext cx="60960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C1478-6E31-44F8-9677-10EDC25981A0}">
      <dsp:nvSpPr>
        <dsp:cNvPr id="0" name=""/>
        <dsp:cNvSpPr/>
      </dsp:nvSpPr>
      <dsp:spPr>
        <a:xfrm>
          <a:off x="304800" y="6459"/>
          <a:ext cx="426720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zh-CN" altLang="en-US" sz="3100" kern="1200" dirty="0" smtClean="0"/>
            <a:t>系统管理</a:t>
          </a:r>
          <a:endParaRPr lang="zh-CN" altLang="en-US" sz="3100" kern="1200" dirty="0"/>
        </a:p>
      </dsp:txBody>
      <dsp:txXfrm>
        <a:off x="349472" y="51131"/>
        <a:ext cx="4177856" cy="825776"/>
      </dsp:txXfrm>
    </dsp:sp>
    <dsp:sp modelId="{FE601396-1EA3-4898-9106-67634B914139}">
      <dsp:nvSpPr>
        <dsp:cNvPr id="0" name=""/>
        <dsp:cNvSpPr/>
      </dsp:nvSpPr>
      <dsp:spPr>
        <a:xfrm>
          <a:off x="0" y="1870179"/>
          <a:ext cx="60960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01F66-F261-4CE8-B968-E8320C3AA0BC}">
      <dsp:nvSpPr>
        <dsp:cNvPr id="0" name=""/>
        <dsp:cNvSpPr/>
      </dsp:nvSpPr>
      <dsp:spPr>
        <a:xfrm>
          <a:off x="304800" y="1412619"/>
          <a:ext cx="426720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zh-CN" altLang="en-US" sz="3100" kern="1200" dirty="0" smtClean="0"/>
            <a:t>单位管理</a:t>
          </a:r>
          <a:endParaRPr lang="zh-CN" altLang="en-US" sz="3100" kern="1200" dirty="0"/>
        </a:p>
      </dsp:txBody>
      <dsp:txXfrm>
        <a:off x="349472" y="1457291"/>
        <a:ext cx="4177856" cy="825776"/>
      </dsp:txXfrm>
    </dsp:sp>
    <dsp:sp modelId="{B35D37CE-805E-4D9C-9290-D97018865E0E}">
      <dsp:nvSpPr>
        <dsp:cNvPr id="0" name=""/>
        <dsp:cNvSpPr/>
      </dsp:nvSpPr>
      <dsp:spPr>
        <a:xfrm>
          <a:off x="0" y="3276340"/>
          <a:ext cx="60960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CF1C0-99A8-40FB-9D02-3ABF7493F7F5}">
      <dsp:nvSpPr>
        <dsp:cNvPr id="0" name=""/>
        <dsp:cNvSpPr/>
      </dsp:nvSpPr>
      <dsp:spPr>
        <a:xfrm>
          <a:off x="304800" y="2818780"/>
          <a:ext cx="426720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zh-CN" altLang="en-US" sz="3100" kern="1200" dirty="0" smtClean="0"/>
            <a:t>申报管理</a:t>
          </a:r>
          <a:endParaRPr lang="zh-CN" altLang="en-US" sz="3100" kern="1200" dirty="0"/>
        </a:p>
      </dsp:txBody>
      <dsp:txXfrm>
        <a:off x="349472" y="2863452"/>
        <a:ext cx="417785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Gulim" pitchFamily="34" charset="-127"/>
              </a:defRPr>
            </a:lvl1pPr>
          </a:lstStyle>
          <a:p>
            <a:pPr>
              <a:defRPr/>
            </a:pPr>
            <a:endParaRPr lang="en-US" altLang="ko-KR" dirty="0"/>
          </a:p>
        </p:txBody>
      </p:sp>
      <p:sp>
        <p:nvSpPr>
          <p:cNvPr id="68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ea typeface="Gulim" pitchFamily="34" charset="-127"/>
              </a:defRPr>
            </a:lvl1pPr>
          </a:lstStyle>
          <a:p>
            <a:pPr>
              <a:defRPr/>
            </a:pPr>
            <a:endParaRPr lang="en-US" altLang="ko-KR" dirty="0"/>
          </a:p>
        </p:txBody>
      </p:sp>
      <p:sp>
        <p:nvSpPr>
          <p:cNvPr id="6" name="页眉占位符 5"/>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ea typeface="+mn-ea"/>
              </a:defRPr>
            </a:lvl1pPr>
          </a:lstStyle>
          <a:p>
            <a:pPr>
              <a:defRPr/>
            </a:pPr>
            <a:endParaRPr lang="zh-CN" altLang="en-US"/>
          </a:p>
        </p:txBody>
      </p:sp>
    </p:spTree>
    <p:extLst>
      <p:ext uri="{BB962C8B-B14F-4D97-AF65-F5344CB8AC3E}">
        <p14:creationId xmlns:p14="http://schemas.microsoft.com/office/powerpoint/2010/main" xmlns="" val="28600550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Gulim" pitchFamily="34" charset="-127"/>
              </a:defRPr>
            </a:lvl1pPr>
          </a:lstStyle>
          <a:p>
            <a:pPr>
              <a:defRPr/>
            </a:pPr>
            <a:endParaRPr lang="en-US" altLang="ko-KR" dirty="0"/>
          </a:p>
        </p:txBody>
      </p:sp>
      <p:sp>
        <p:nvSpPr>
          <p:cNvPr id="21507"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270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271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ea typeface="Gulim" pitchFamily="34" charset="-127"/>
              </a:defRPr>
            </a:lvl1pPr>
          </a:lstStyle>
          <a:p>
            <a:pPr>
              <a:defRPr/>
            </a:pPr>
            <a:endParaRPr lang="en-US" altLang="ko-KR" dirty="0"/>
          </a:p>
        </p:txBody>
      </p:sp>
      <p:sp>
        <p:nvSpPr>
          <p:cNvPr id="8" name="页眉占位符 7"/>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ea typeface="+mn-ea"/>
              </a:defRPr>
            </a:lvl1pPr>
          </a:lstStyle>
          <a:p>
            <a:pPr>
              <a:defRPr/>
            </a:pPr>
            <a:endParaRPr lang="zh-CN" altLang="en-US"/>
          </a:p>
        </p:txBody>
      </p:sp>
    </p:spTree>
    <p:extLst>
      <p:ext uri="{BB962C8B-B14F-4D97-AF65-F5344CB8AC3E}">
        <p14:creationId xmlns:p14="http://schemas.microsoft.com/office/powerpoint/2010/main" xmlns="" val="15703299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xfrm>
            <a:off x="685800" y="4343400"/>
            <a:ext cx="5486400" cy="4114800"/>
          </a:xfrm>
          <a:noFill/>
          <a:ln/>
        </p:spPr>
        <p:txBody>
          <a:bodyPr/>
          <a:lstStyle/>
          <a:p>
            <a:pPr marL="228600" indent="-228600" eaLnBrk="1" hangingPunct="1"/>
            <a:endParaRPr lang="zh-CN" altLang="en-US" dirty="0" smtClean="0">
              <a:latin typeface="Arial" pitchFamily="34" charset="0"/>
            </a:endParaRPr>
          </a:p>
        </p:txBody>
      </p:sp>
      <p:sp>
        <p:nvSpPr>
          <p:cNvPr id="22532"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8921337-ABBD-4DBD-AE94-8A873AB78E50}" type="slidenum">
              <a:rPr lang="en-US" altLang="zh-CN" sz="1200">
                <a:latin typeface="Arial" pitchFamily="34" charset="0"/>
              </a:rPr>
              <a:pPr algn="r"/>
              <a:t>1</a:t>
            </a:fld>
            <a:endParaRPr lang="en-US" altLang="zh-CN" sz="1200" dirty="0">
              <a:latin typeface="Arial" pitchFamily="34" charset="0"/>
            </a:endParaRPr>
          </a:p>
        </p:txBody>
      </p:sp>
    </p:spTree>
    <p:extLst>
      <p:ext uri="{BB962C8B-B14F-4D97-AF65-F5344CB8AC3E}">
        <p14:creationId xmlns:p14="http://schemas.microsoft.com/office/powerpoint/2010/main" xmlns="" val="299124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xmlns="" val="205900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xmlns="" val="352031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Tree>
    <p:extLst>
      <p:ext uri="{BB962C8B-B14F-4D97-AF65-F5344CB8AC3E}">
        <p14:creationId xmlns:p14="http://schemas.microsoft.com/office/powerpoint/2010/main" xmlns="" val="2745255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AutoShape 2"/>
          <p:cNvSpPr>
            <a:spLocks noChangeArrowheads="1"/>
          </p:cNvSpPr>
          <p:nvPr userDrawn="1"/>
        </p:nvSpPr>
        <p:spPr bwMode="gray">
          <a:xfrm>
            <a:off x="838200" y="2590800"/>
            <a:ext cx="7543800" cy="914400"/>
          </a:xfrm>
          <a:prstGeom prst="roundRect">
            <a:avLst>
              <a:gd name="adj" fmla="val 16667"/>
            </a:avLst>
          </a:prstGeom>
          <a:gradFill rotWithShape="0">
            <a:gsLst>
              <a:gs pos="0">
                <a:schemeClr val="accent2"/>
              </a:gs>
              <a:gs pos="50000">
                <a:schemeClr val="tx2"/>
              </a:gs>
              <a:gs pos="100000">
                <a:schemeClr val="accent2"/>
              </a:gs>
            </a:gsLst>
            <a:lin ang="0" scaled="1"/>
          </a:gradFill>
          <a:ln w="76200">
            <a:solidFill>
              <a:schemeClr val="bg1"/>
            </a:solidFill>
            <a:round/>
            <a:headEnd/>
            <a:tailEnd/>
          </a:ln>
          <a:effectLst/>
        </p:spPr>
        <p:txBody>
          <a:bodyPr wrap="none" anchor="ctr"/>
          <a:lstStyle/>
          <a:p>
            <a:pPr algn="ctr" latinLnBrk="1">
              <a:defRPr/>
            </a:pPr>
            <a:endParaRPr lang="ko-KR" altLang="en-US" sz="4000" b="1">
              <a:solidFill>
                <a:schemeClr val="bg1"/>
              </a:solidFill>
              <a:latin typeface="Verdana" pitchFamily="34" charset="0"/>
              <a:ea typeface="Gulim" pitchFamily="34" charset="-127"/>
            </a:endParaRPr>
          </a:p>
        </p:txBody>
      </p:sp>
      <p:grpSp>
        <p:nvGrpSpPr>
          <p:cNvPr id="3" name="Group 7"/>
          <p:cNvGrpSpPr>
            <a:grpSpLocks/>
          </p:cNvGrpSpPr>
          <p:nvPr userDrawn="1"/>
        </p:nvGrpSpPr>
        <p:grpSpPr bwMode="auto">
          <a:xfrm>
            <a:off x="10161588" y="1801813"/>
            <a:ext cx="811212" cy="788987"/>
            <a:chOff x="4166" y="300"/>
            <a:chExt cx="1027" cy="998"/>
          </a:xfrm>
        </p:grpSpPr>
        <p:sp>
          <p:nvSpPr>
            <p:cNvPr id="4" name="Oval 8"/>
            <p:cNvSpPr>
              <a:spLocks noChangeArrowheads="1"/>
            </p:cNvSpPr>
            <p:nvPr userDrawn="1"/>
          </p:nvSpPr>
          <p:spPr bwMode="auto">
            <a:xfrm>
              <a:off x="4604" y="300"/>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5" name="Oval 9"/>
            <p:cNvSpPr>
              <a:spLocks noChangeArrowheads="1"/>
            </p:cNvSpPr>
            <p:nvPr userDrawn="1"/>
          </p:nvSpPr>
          <p:spPr bwMode="auto">
            <a:xfrm>
              <a:off x="4741" y="437"/>
              <a:ext cx="181" cy="181"/>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6" name="Oval 10"/>
            <p:cNvSpPr>
              <a:spLocks noChangeArrowheads="1"/>
            </p:cNvSpPr>
            <p:nvPr userDrawn="1"/>
          </p:nvSpPr>
          <p:spPr bwMode="auto">
            <a:xfrm>
              <a:off x="4875" y="571"/>
              <a:ext cx="181" cy="183"/>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7" name="Oval 11"/>
            <p:cNvSpPr>
              <a:spLocks noChangeArrowheads="1"/>
            </p:cNvSpPr>
            <p:nvPr userDrawn="1"/>
          </p:nvSpPr>
          <p:spPr bwMode="auto">
            <a:xfrm>
              <a:off x="5012" y="708"/>
              <a:ext cx="181" cy="181"/>
            </a:xfrm>
            <a:prstGeom prst="ellipse">
              <a:avLst/>
            </a:prstGeom>
            <a:solidFill>
              <a:schemeClr val="bg1">
                <a:alpha val="7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8" name="Oval 12"/>
            <p:cNvSpPr>
              <a:spLocks noChangeArrowheads="1"/>
            </p:cNvSpPr>
            <p:nvPr userDrawn="1"/>
          </p:nvSpPr>
          <p:spPr bwMode="auto">
            <a:xfrm flipV="1">
              <a:off x="4604" y="1117"/>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9" name="Oval 13"/>
            <p:cNvSpPr>
              <a:spLocks noChangeArrowheads="1"/>
            </p:cNvSpPr>
            <p:nvPr userDrawn="1"/>
          </p:nvSpPr>
          <p:spPr bwMode="auto">
            <a:xfrm flipV="1">
              <a:off x="4741" y="981"/>
              <a:ext cx="181" cy="181"/>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0" name="Oval 14"/>
            <p:cNvSpPr>
              <a:spLocks noChangeArrowheads="1"/>
            </p:cNvSpPr>
            <p:nvPr userDrawn="1"/>
          </p:nvSpPr>
          <p:spPr bwMode="auto">
            <a:xfrm flipV="1">
              <a:off x="4875" y="844"/>
              <a:ext cx="181" cy="183"/>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1" name="Oval 15"/>
            <p:cNvSpPr>
              <a:spLocks noChangeArrowheads="1"/>
            </p:cNvSpPr>
            <p:nvPr userDrawn="1"/>
          </p:nvSpPr>
          <p:spPr bwMode="auto">
            <a:xfrm flipV="1">
              <a:off x="4741" y="710"/>
              <a:ext cx="181" cy="181"/>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2" name="Oval 16"/>
            <p:cNvSpPr>
              <a:spLocks noChangeArrowheads="1"/>
            </p:cNvSpPr>
            <p:nvPr userDrawn="1"/>
          </p:nvSpPr>
          <p:spPr bwMode="auto">
            <a:xfrm flipV="1">
              <a:off x="4552" y="710"/>
              <a:ext cx="181" cy="181"/>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3" name="Oval 17"/>
            <p:cNvSpPr>
              <a:spLocks noChangeArrowheads="1"/>
            </p:cNvSpPr>
            <p:nvPr userDrawn="1"/>
          </p:nvSpPr>
          <p:spPr bwMode="auto">
            <a:xfrm flipV="1">
              <a:off x="4361" y="710"/>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4" name="Oval 18"/>
            <p:cNvSpPr>
              <a:spLocks noChangeArrowheads="1"/>
            </p:cNvSpPr>
            <p:nvPr userDrawn="1"/>
          </p:nvSpPr>
          <p:spPr bwMode="auto">
            <a:xfrm flipV="1">
              <a:off x="4166" y="710"/>
              <a:ext cx="181" cy="181"/>
            </a:xfrm>
            <a:prstGeom prst="ellipse">
              <a:avLst/>
            </a:prstGeom>
            <a:solidFill>
              <a:schemeClr val="bg1">
                <a:alpha val="30196"/>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grpSp>
      <p:grpSp>
        <p:nvGrpSpPr>
          <p:cNvPr id="15" name="Group 19"/>
          <p:cNvGrpSpPr>
            <a:grpSpLocks/>
          </p:cNvGrpSpPr>
          <p:nvPr userDrawn="1"/>
        </p:nvGrpSpPr>
        <p:grpSpPr bwMode="auto">
          <a:xfrm>
            <a:off x="9321800" y="914400"/>
            <a:ext cx="431800" cy="419100"/>
            <a:chOff x="4166" y="300"/>
            <a:chExt cx="1027" cy="998"/>
          </a:xfrm>
        </p:grpSpPr>
        <p:sp>
          <p:nvSpPr>
            <p:cNvPr id="16" name="Oval 20"/>
            <p:cNvSpPr>
              <a:spLocks noChangeArrowheads="1"/>
            </p:cNvSpPr>
            <p:nvPr userDrawn="1"/>
          </p:nvSpPr>
          <p:spPr bwMode="auto">
            <a:xfrm>
              <a:off x="4604" y="300"/>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7" name="Oval 21"/>
            <p:cNvSpPr>
              <a:spLocks noChangeArrowheads="1"/>
            </p:cNvSpPr>
            <p:nvPr userDrawn="1"/>
          </p:nvSpPr>
          <p:spPr bwMode="auto">
            <a:xfrm>
              <a:off x="4740" y="436"/>
              <a:ext cx="181" cy="181"/>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8" name="Oval 22"/>
            <p:cNvSpPr>
              <a:spLocks noChangeArrowheads="1"/>
            </p:cNvSpPr>
            <p:nvPr userDrawn="1"/>
          </p:nvSpPr>
          <p:spPr bwMode="auto">
            <a:xfrm>
              <a:off x="4876" y="572"/>
              <a:ext cx="181" cy="181"/>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19" name="Oval 23"/>
            <p:cNvSpPr>
              <a:spLocks noChangeArrowheads="1"/>
            </p:cNvSpPr>
            <p:nvPr userDrawn="1"/>
          </p:nvSpPr>
          <p:spPr bwMode="auto">
            <a:xfrm>
              <a:off x="5012" y="708"/>
              <a:ext cx="181" cy="181"/>
            </a:xfrm>
            <a:prstGeom prst="ellipse">
              <a:avLst/>
            </a:prstGeom>
            <a:solidFill>
              <a:schemeClr val="bg1">
                <a:alpha val="7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0" name="Oval 24"/>
            <p:cNvSpPr>
              <a:spLocks noChangeArrowheads="1"/>
            </p:cNvSpPr>
            <p:nvPr userDrawn="1"/>
          </p:nvSpPr>
          <p:spPr bwMode="auto">
            <a:xfrm flipV="1">
              <a:off x="4604" y="1117"/>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1" name="Oval 25"/>
            <p:cNvSpPr>
              <a:spLocks noChangeArrowheads="1"/>
            </p:cNvSpPr>
            <p:nvPr userDrawn="1"/>
          </p:nvSpPr>
          <p:spPr bwMode="auto">
            <a:xfrm flipV="1">
              <a:off x="4740" y="980"/>
              <a:ext cx="181" cy="181"/>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2" name="Oval 26"/>
            <p:cNvSpPr>
              <a:spLocks noChangeArrowheads="1"/>
            </p:cNvSpPr>
            <p:nvPr userDrawn="1"/>
          </p:nvSpPr>
          <p:spPr bwMode="auto">
            <a:xfrm flipV="1">
              <a:off x="4876" y="844"/>
              <a:ext cx="181" cy="181"/>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3" name="Oval 27"/>
            <p:cNvSpPr>
              <a:spLocks noChangeArrowheads="1"/>
            </p:cNvSpPr>
            <p:nvPr userDrawn="1"/>
          </p:nvSpPr>
          <p:spPr bwMode="auto">
            <a:xfrm flipV="1">
              <a:off x="4740" y="708"/>
              <a:ext cx="181" cy="181"/>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4" name="Oval 28"/>
            <p:cNvSpPr>
              <a:spLocks noChangeArrowheads="1"/>
            </p:cNvSpPr>
            <p:nvPr userDrawn="1"/>
          </p:nvSpPr>
          <p:spPr bwMode="auto">
            <a:xfrm flipV="1">
              <a:off x="4551" y="708"/>
              <a:ext cx="181" cy="181"/>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5" name="Oval 29"/>
            <p:cNvSpPr>
              <a:spLocks noChangeArrowheads="1"/>
            </p:cNvSpPr>
            <p:nvPr userDrawn="1"/>
          </p:nvSpPr>
          <p:spPr bwMode="auto">
            <a:xfrm flipV="1">
              <a:off x="4362" y="708"/>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6" name="Oval 30"/>
            <p:cNvSpPr>
              <a:spLocks noChangeArrowheads="1"/>
            </p:cNvSpPr>
            <p:nvPr userDrawn="1"/>
          </p:nvSpPr>
          <p:spPr bwMode="auto">
            <a:xfrm flipV="1">
              <a:off x="4166" y="708"/>
              <a:ext cx="181" cy="181"/>
            </a:xfrm>
            <a:prstGeom prst="ellipse">
              <a:avLst/>
            </a:prstGeom>
            <a:solidFill>
              <a:schemeClr val="bg1">
                <a:alpha val="30196"/>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grpSp>
      <p:grpSp>
        <p:nvGrpSpPr>
          <p:cNvPr id="27" name="Group 31"/>
          <p:cNvGrpSpPr>
            <a:grpSpLocks/>
          </p:cNvGrpSpPr>
          <p:nvPr userDrawn="1"/>
        </p:nvGrpSpPr>
        <p:grpSpPr bwMode="auto">
          <a:xfrm>
            <a:off x="10712450" y="69850"/>
            <a:ext cx="1403350" cy="1301750"/>
            <a:chOff x="4166" y="300"/>
            <a:chExt cx="1027" cy="998"/>
          </a:xfrm>
        </p:grpSpPr>
        <p:sp>
          <p:nvSpPr>
            <p:cNvPr id="28" name="Oval 32"/>
            <p:cNvSpPr>
              <a:spLocks noChangeArrowheads="1"/>
            </p:cNvSpPr>
            <p:nvPr userDrawn="1"/>
          </p:nvSpPr>
          <p:spPr bwMode="auto">
            <a:xfrm>
              <a:off x="4604" y="300"/>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29" name="Oval 33"/>
            <p:cNvSpPr>
              <a:spLocks noChangeArrowheads="1"/>
            </p:cNvSpPr>
            <p:nvPr userDrawn="1"/>
          </p:nvSpPr>
          <p:spPr bwMode="auto">
            <a:xfrm>
              <a:off x="4740" y="436"/>
              <a:ext cx="181" cy="180"/>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0" name="Oval 34"/>
            <p:cNvSpPr>
              <a:spLocks noChangeArrowheads="1"/>
            </p:cNvSpPr>
            <p:nvPr userDrawn="1"/>
          </p:nvSpPr>
          <p:spPr bwMode="auto">
            <a:xfrm>
              <a:off x="4876" y="571"/>
              <a:ext cx="181" cy="180"/>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1" name="Oval 35"/>
            <p:cNvSpPr>
              <a:spLocks noChangeArrowheads="1"/>
            </p:cNvSpPr>
            <p:nvPr userDrawn="1"/>
          </p:nvSpPr>
          <p:spPr bwMode="auto">
            <a:xfrm>
              <a:off x="5012" y="708"/>
              <a:ext cx="181" cy="181"/>
            </a:xfrm>
            <a:prstGeom prst="ellipse">
              <a:avLst/>
            </a:prstGeom>
            <a:solidFill>
              <a:schemeClr val="bg1">
                <a:alpha val="7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2" name="Oval 36"/>
            <p:cNvSpPr>
              <a:spLocks noChangeArrowheads="1"/>
            </p:cNvSpPr>
            <p:nvPr userDrawn="1"/>
          </p:nvSpPr>
          <p:spPr bwMode="auto">
            <a:xfrm flipV="1">
              <a:off x="4604" y="1117"/>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3" name="Oval 37"/>
            <p:cNvSpPr>
              <a:spLocks noChangeArrowheads="1"/>
            </p:cNvSpPr>
            <p:nvPr userDrawn="1"/>
          </p:nvSpPr>
          <p:spPr bwMode="auto">
            <a:xfrm flipV="1">
              <a:off x="4740" y="982"/>
              <a:ext cx="181" cy="180"/>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4" name="Oval 38"/>
            <p:cNvSpPr>
              <a:spLocks noChangeArrowheads="1"/>
            </p:cNvSpPr>
            <p:nvPr userDrawn="1"/>
          </p:nvSpPr>
          <p:spPr bwMode="auto">
            <a:xfrm flipV="1">
              <a:off x="4876" y="845"/>
              <a:ext cx="181" cy="181"/>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5" name="Oval 39"/>
            <p:cNvSpPr>
              <a:spLocks noChangeArrowheads="1"/>
            </p:cNvSpPr>
            <p:nvPr userDrawn="1"/>
          </p:nvSpPr>
          <p:spPr bwMode="auto">
            <a:xfrm flipV="1">
              <a:off x="4740" y="709"/>
              <a:ext cx="181" cy="181"/>
            </a:xfrm>
            <a:prstGeom prst="ellipse">
              <a:avLst/>
            </a:prstGeom>
            <a:solidFill>
              <a:schemeClr val="bg1">
                <a:alpha val="5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6" name="Oval 40"/>
            <p:cNvSpPr>
              <a:spLocks noChangeArrowheads="1"/>
            </p:cNvSpPr>
            <p:nvPr userDrawn="1"/>
          </p:nvSpPr>
          <p:spPr bwMode="auto">
            <a:xfrm flipV="1">
              <a:off x="4551" y="709"/>
              <a:ext cx="181" cy="181"/>
            </a:xfrm>
            <a:prstGeom prst="ellipse">
              <a:avLst/>
            </a:prstGeom>
            <a:solidFill>
              <a:schemeClr val="bg1">
                <a:alpha val="50195"/>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7" name="Oval 41"/>
            <p:cNvSpPr>
              <a:spLocks noChangeArrowheads="1"/>
            </p:cNvSpPr>
            <p:nvPr userDrawn="1"/>
          </p:nvSpPr>
          <p:spPr bwMode="auto">
            <a:xfrm flipV="1">
              <a:off x="4361" y="709"/>
              <a:ext cx="181" cy="181"/>
            </a:xfrm>
            <a:prstGeom prst="ellipse">
              <a:avLst/>
            </a:prstGeom>
            <a:solidFill>
              <a:schemeClr val="bg1">
                <a:alpha val="39999"/>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sp>
          <p:nvSpPr>
            <p:cNvPr id="38" name="Oval 42"/>
            <p:cNvSpPr>
              <a:spLocks noChangeArrowheads="1"/>
            </p:cNvSpPr>
            <p:nvPr userDrawn="1"/>
          </p:nvSpPr>
          <p:spPr bwMode="auto">
            <a:xfrm flipV="1">
              <a:off x="4166" y="709"/>
              <a:ext cx="181" cy="181"/>
            </a:xfrm>
            <a:prstGeom prst="ellipse">
              <a:avLst/>
            </a:prstGeom>
            <a:solidFill>
              <a:schemeClr val="bg1">
                <a:alpha val="30196"/>
              </a:schemeClr>
            </a:solidFill>
            <a:ln w="9525">
              <a:noFill/>
              <a:round/>
              <a:headEnd/>
              <a:tailEnd/>
            </a:ln>
          </p:spPr>
          <p:txBody>
            <a:bodyPr wrap="none" anchor="ctr"/>
            <a:lstStyle/>
            <a:p>
              <a:pPr>
                <a:spcBef>
                  <a:spcPct val="20000"/>
                </a:spcBef>
                <a:buClr>
                  <a:schemeClr val="accent1"/>
                </a:buClr>
                <a:buSzPct val="150000"/>
                <a:buFontTx/>
                <a:buChar char="•"/>
                <a:defRPr/>
              </a:pPr>
              <a:endParaRPr lang="zh-CN" altLang="en-US" sz="2800" b="1">
                <a:solidFill>
                  <a:schemeClr val="tx2"/>
                </a:solidFill>
                <a:latin typeface="华文中宋" pitchFamily="2" charset="-122"/>
                <a:ea typeface="华文中宋" pitchFamily="2" charset="-122"/>
              </a:endParaRPr>
            </a:p>
          </p:txBody>
        </p:sp>
      </p:grpSp>
      <p:sp>
        <p:nvSpPr>
          <p:cNvPr id="39" name="Text Box 49"/>
          <p:cNvSpPr txBox="1">
            <a:spLocks noChangeArrowheads="1"/>
          </p:cNvSpPr>
          <p:nvPr userDrawn="1"/>
        </p:nvSpPr>
        <p:spPr bwMode="auto">
          <a:xfrm>
            <a:off x="685800" y="6172200"/>
            <a:ext cx="2895600" cy="523875"/>
          </a:xfrm>
          <a:prstGeom prst="rect">
            <a:avLst/>
          </a:prstGeom>
          <a:noFill/>
          <a:ln>
            <a:noFill/>
          </a:ln>
          <a:extLst/>
        </p:spPr>
        <p:txBody>
          <a:bodyPr>
            <a:spAutoFit/>
          </a:bodyPr>
          <a:lstStyle>
            <a:lvl1pPr algn="ctr" eaLnBrk="0" hangingPunct="0">
              <a:defRPr>
                <a:solidFill>
                  <a:schemeClr val="tx1"/>
                </a:solidFill>
                <a:latin typeface="Times New Roman" pitchFamily="18" charset="0"/>
              </a:defRPr>
            </a:lvl1pPr>
            <a:lvl2pPr marL="742950" indent="-285750" algn="ctr" eaLnBrk="0" hangingPunct="0">
              <a:defRPr>
                <a:solidFill>
                  <a:schemeClr val="tx1"/>
                </a:solidFill>
                <a:latin typeface="Times New Roman" pitchFamily="18" charset="0"/>
              </a:defRPr>
            </a:lvl2pPr>
            <a:lvl3pPr marL="1143000" indent="-228600" algn="ctr" eaLnBrk="0" hangingPunct="0">
              <a:defRPr>
                <a:solidFill>
                  <a:schemeClr val="tx1"/>
                </a:solidFill>
                <a:latin typeface="Times New Roman" pitchFamily="18" charset="0"/>
              </a:defRPr>
            </a:lvl3pPr>
            <a:lvl4pPr marL="1600200" indent="-228600" algn="ctr" eaLnBrk="0" hangingPunct="0">
              <a:defRPr>
                <a:solidFill>
                  <a:schemeClr val="tx1"/>
                </a:solidFill>
                <a:latin typeface="Times New Roman" pitchFamily="18" charset="0"/>
              </a:defRPr>
            </a:lvl4pPr>
            <a:lvl5pPr marL="2057400" indent="-228600" algn="ctr"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defRPr/>
            </a:pPr>
            <a:endParaRPr lang="zh-CN" altLang="zh-CN" sz="2800" b="1" smtClean="0">
              <a:latin typeface="Arial" pitchFamily="34" charset="0"/>
              <a:ea typeface="黑体" pitchFamily="49" charset="-122"/>
            </a:endParaRPr>
          </a:p>
        </p:txBody>
      </p:sp>
      <p:pic>
        <p:nvPicPr>
          <p:cNvPr id="40" name="Picture 47" descr="LOGO"/>
          <p:cNvPicPr>
            <a:picLocks noChangeAspect="1" noChangeArrowheads="1"/>
          </p:cNvPicPr>
          <p:nvPr userDrawn="1"/>
        </p:nvPicPr>
        <p:blipFill>
          <a:blip r:embed="rId2" cstate="print"/>
          <a:srcRect/>
          <a:stretch>
            <a:fillRect/>
          </a:stretch>
        </p:blipFill>
        <p:spPr bwMode="auto">
          <a:xfrm>
            <a:off x="6313488" y="6343650"/>
            <a:ext cx="2232025" cy="419100"/>
          </a:xfrm>
          <a:prstGeom prst="rect">
            <a:avLst/>
          </a:prstGeom>
          <a:noFill/>
          <a:ln w="9525">
            <a:noFill/>
            <a:miter lim="800000"/>
            <a:headEnd/>
            <a:tailEnd/>
          </a:ln>
        </p:spPr>
      </p:pic>
      <p:sp>
        <p:nvSpPr>
          <p:cNvPr id="41" name="Rectangle 3"/>
          <p:cNvSpPr>
            <a:spLocks noGrp="1" noChangeArrowheads="1"/>
          </p:cNvSpPr>
          <p:nvPr>
            <p:ph type="dt" sz="quarter" idx="10"/>
          </p:nvPr>
        </p:nvSpPr>
        <p:spPr bwMode="auto">
          <a:xfrm>
            <a:off x="457200" y="6553200"/>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400" b="0">
                <a:solidFill>
                  <a:schemeClr val="tx1"/>
                </a:solidFill>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dirty="0"/>
          </a:p>
        </p:txBody>
      </p:sp>
      <p:sp>
        <p:nvSpPr>
          <p:cNvPr id="42" name="Rectangle 4"/>
          <p:cNvSpPr>
            <a:spLocks noGrp="1" noChangeArrowheads="1"/>
          </p:cNvSpPr>
          <p:nvPr>
            <p:ph type="ftr" sz="quarter" idx="11"/>
          </p:nvPr>
        </p:nvSpPr>
        <p:spPr bwMode="auto">
          <a:xfrm>
            <a:off x="3200400" y="6553200"/>
            <a:ext cx="2895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b="0">
                <a:solidFill>
                  <a:schemeClr val="tx1"/>
                </a:solidFill>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0" fill="hold"/>
                                        <p:tgtEl>
                                          <p:spTgt spid="27"/>
                                        </p:tgtEl>
                                        <p:attrNameLst>
                                          <p:attrName>ppt_x</p:attrName>
                                        </p:attrNameLst>
                                      </p:cBhvr>
                                      <p:tavLst>
                                        <p:tav tm="0">
                                          <p:val>
                                            <p:strVal val="0-#ppt_w/2"/>
                                          </p:val>
                                        </p:tav>
                                        <p:tav tm="100000">
                                          <p:val>
                                            <p:strVal val="#ppt_x"/>
                                          </p:val>
                                        </p:tav>
                                      </p:tavLst>
                                    </p:anim>
                                    <p:anim calcmode="lin" valueType="num">
                                      <p:cBhvr additive="base">
                                        <p:cTn id="8" dur="3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3000" fill="hold"/>
                                        <p:tgtEl>
                                          <p:spTgt spid="15"/>
                                        </p:tgtEl>
                                        <p:attrNameLst>
                                          <p:attrName>ppt_x</p:attrName>
                                        </p:attrNameLst>
                                      </p:cBhvr>
                                      <p:tavLst>
                                        <p:tav tm="0">
                                          <p:val>
                                            <p:strVal val="0-#ppt_w/2"/>
                                          </p:val>
                                        </p:tav>
                                        <p:tav tm="100000">
                                          <p:val>
                                            <p:strVal val="#ppt_x"/>
                                          </p:val>
                                        </p:tav>
                                      </p:tavLst>
                                    </p:anim>
                                    <p:anim calcmode="lin" valueType="num">
                                      <p:cBhvr additive="base">
                                        <p:cTn id="16" dur="3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0850" y="304800"/>
            <a:ext cx="211455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04800"/>
            <a:ext cx="619125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AutoShape 2"/>
          <p:cNvSpPr>
            <a:spLocks noChangeArrowheads="1"/>
          </p:cNvSpPr>
          <p:nvPr userDrawn="1"/>
        </p:nvSpPr>
        <p:spPr bwMode="gray">
          <a:xfrm>
            <a:off x="838200" y="2590800"/>
            <a:ext cx="7543800" cy="914400"/>
          </a:xfrm>
          <a:prstGeom prst="roundRect">
            <a:avLst>
              <a:gd name="adj" fmla="val 16667"/>
            </a:avLst>
          </a:prstGeom>
          <a:gradFill rotWithShape="0">
            <a:gsLst>
              <a:gs pos="0">
                <a:schemeClr val="accent2"/>
              </a:gs>
              <a:gs pos="50000">
                <a:schemeClr val="tx2"/>
              </a:gs>
              <a:gs pos="100000">
                <a:schemeClr val="accent2"/>
              </a:gs>
            </a:gsLst>
            <a:lin ang="0" scaled="1"/>
          </a:gradFill>
          <a:ln w="76200">
            <a:solidFill>
              <a:schemeClr val="bg1"/>
            </a:solidFill>
            <a:round/>
            <a:headEnd/>
            <a:tailEnd/>
          </a:ln>
          <a:effectLst/>
        </p:spPr>
        <p:txBody>
          <a:bodyPr wrap="none" anchor="ctr"/>
          <a:lstStyle/>
          <a:p>
            <a:pPr algn="ctr" latinLnBrk="1">
              <a:defRPr/>
            </a:pPr>
            <a:endParaRPr lang="ko-KR" altLang="en-US" sz="4000" b="1">
              <a:solidFill>
                <a:prstClr val="white"/>
              </a:solidFill>
              <a:latin typeface="Verdana" pitchFamily="34" charset="0"/>
              <a:ea typeface="Gulim" pitchFamily="34" charset="-127"/>
            </a:endParaRPr>
          </a:p>
        </p:txBody>
      </p:sp>
      <p:grpSp>
        <p:nvGrpSpPr>
          <p:cNvPr id="3" name="Group 7"/>
          <p:cNvGrpSpPr>
            <a:grpSpLocks/>
          </p:cNvGrpSpPr>
          <p:nvPr userDrawn="1"/>
        </p:nvGrpSpPr>
        <p:grpSpPr bwMode="auto">
          <a:xfrm>
            <a:off x="10161588" y="1801813"/>
            <a:ext cx="811212" cy="788987"/>
            <a:chOff x="4166" y="300"/>
            <a:chExt cx="1027" cy="998"/>
          </a:xfrm>
        </p:grpSpPr>
        <p:sp>
          <p:nvSpPr>
            <p:cNvPr id="4" name="Oval 8"/>
            <p:cNvSpPr>
              <a:spLocks noChangeArrowheads="1"/>
            </p:cNvSpPr>
            <p:nvPr userDrawn="1"/>
          </p:nvSpPr>
          <p:spPr bwMode="auto">
            <a:xfrm>
              <a:off x="4604" y="300"/>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5" name="Oval 9"/>
            <p:cNvSpPr>
              <a:spLocks noChangeArrowheads="1"/>
            </p:cNvSpPr>
            <p:nvPr userDrawn="1"/>
          </p:nvSpPr>
          <p:spPr bwMode="auto">
            <a:xfrm>
              <a:off x="4741" y="437"/>
              <a:ext cx="181" cy="181"/>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6" name="Oval 10"/>
            <p:cNvSpPr>
              <a:spLocks noChangeArrowheads="1"/>
            </p:cNvSpPr>
            <p:nvPr userDrawn="1"/>
          </p:nvSpPr>
          <p:spPr bwMode="auto">
            <a:xfrm>
              <a:off x="4875" y="571"/>
              <a:ext cx="181" cy="183"/>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7" name="Oval 11"/>
            <p:cNvSpPr>
              <a:spLocks noChangeArrowheads="1"/>
            </p:cNvSpPr>
            <p:nvPr userDrawn="1"/>
          </p:nvSpPr>
          <p:spPr bwMode="auto">
            <a:xfrm>
              <a:off x="5012" y="708"/>
              <a:ext cx="181" cy="181"/>
            </a:xfrm>
            <a:prstGeom prst="ellipse">
              <a:avLst/>
            </a:prstGeom>
            <a:solidFill>
              <a:schemeClr val="bg1">
                <a:alpha val="7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8" name="Oval 12"/>
            <p:cNvSpPr>
              <a:spLocks noChangeArrowheads="1"/>
            </p:cNvSpPr>
            <p:nvPr userDrawn="1"/>
          </p:nvSpPr>
          <p:spPr bwMode="auto">
            <a:xfrm flipV="1">
              <a:off x="4604" y="1117"/>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9" name="Oval 13"/>
            <p:cNvSpPr>
              <a:spLocks noChangeArrowheads="1"/>
            </p:cNvSpPr>
            <p:nvPr userDrawn="1"/>
          </p:nvSpPr>
          <p:spPr bwMode="auto">
            <a:xfrm flipV="1">
              <a:off x="4741" y="981"/>
              <a:ext cx="181" cy="181"/>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0" name="Oval 14"/>
            <p:cNvSpPr>
              <a:spLocks noChangeArrowheads="1"/>
            </p:cNvSpPr>
            <p:nvPr userDrawn="1"/>
          </p:nvSpPr>
          <p:spPr bwMode="auto">
            <a:xfrm flipV="1">
              <a:off x="4875" y="844"/>
              <a:ext cx="181" cy="183"/>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1" name="Oval 15"/>
            <p:cNvSpPr>
              <a:spLocks noChangeArrowheads="1"/>
            </p:cNvSpPr>
            <p:nvPr userDrawn="1"/>
          </p:nvSpPr>
          <p:spPr bwMode="auto">
            <a:xfrm flipV="1">
              <a:off x="4741" y="710"/>
              <a:ext cx="181" cy="181"/>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2" name="Oval 16"/>
            <p:cNvSpPr>
              <a:spLocks noChangeArrowheads="1"/>
            </p:cNvSpPr>
            <p:nvPr userDrawn="1"/>
          </p:nvSpPr>
          <p:spPr bwMode="auto">
            <a:xfrm flipV="1">
              <a:off x="4552" y="710"/>
              <a:ext cx="181" cy="181"/>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3" name="Oval 17"/>
            <p:cNvSpPr>
              <a:spLocks noChangeArrowheads="1"/>
            </p:cNvSpPr>
            <p:nvPr userDrawn="1"/>
          </p:nvSpPr>
          <p:spPr bwMode="auto">
            <a:xfrm flipV="1">
              <a:off x="4361" y="710"/>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4" name="Oval 18"/>
            <p:cNvSpPr>
              <a:spLocks noChangeArrowheads="1"/>
            </p:cNvSpPr>
            <p:nvPr userDrawn="1"/>
          </p:nvSpPr>
          <p:spPr bwMode="auto">
            <a:xfrm flipV="1">
              <a:off x="4166" y="710"/>
              <a:ext cx="181" cy="181"/>
            </a:xfrm>
            <a:prstGeom prst="ellipse">
              <a:avLst/>
            </a:prstGeom>
            <a:solidFill>
              <a:schemeClr val="bg1">
                <a:alpha val="30196"/>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grpSp>
      <p:grpSp>
        <p:nvGrpSpPr>
          <p:cNvPr id="15" name="Group 19"/>
          <p:cNvGrpSpPr>
            <a:grpSpLocks/>
          </p:cNvGrpSpPr>
          <p:nvPr userDrawn="1"/>
        </p:nvGrpSpPr>
        <p:grpSpPr bwMode="auto">
          <a:xfrm>
            <a:off x="9321800" y="914400"/>
            <a:ext cx="431800" cy="419100"/>
            <a:chOff x="4166" y="300"/>
            <a:chExt cx="1027" cy="998"/>
          </a:xfrm>
        </p:grpSpPr>
        <p:sp>
          <p:nvSpPr>
            <p:cNvPr id="16" name="Oval 20"/>
            <p:cNvSpPr>
              <a:spLocks noChangeArrowheads="1"/>
            </p:cNvSpPr>
            <p:nvPr userDrawn="1"/>
          </p:nvSpPr>
          <p:spPr bwMode="auto">
            <a:xfrm>
              <a:off x="4604" y="300"/>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7" name="Oval 21"/>
            <p:cNvSpPr>
              <a:spLocks noChangeArrowheads="1"/>
            </p:cNvSpPr>
            <p:nvPr userDrawn="1"/>
          </p:nvSpPr>
          <p:spPr bwMode="auto">
            <a:xfrm>
              <a:off x="4740" y="436"/>
              <a:ext cx="181" cy="181"/>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8" name="Oval 22"/>
            <p:cNvSpPr>
              <a:spLocks noChangeArrowheads="1"/>
            </p:cNvSpPr>
            <p:nvPr userDrawn="1"/>
          </p:nvSpPr>
          <p:spPr bwMode="auto">
            <a:xfrm>
              <a:off x="4876" y="572"/>
              <a:ext cx="181" cy="181"/>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19" name="Oval 23"/>
            <p:cNvSpPr>
              <a:spLocks noChangeArrowheads="1"/>
            </p:cNvSpPr>
            <p:nvPr userDrawn="1"/>
          </p:nvSpPr>
          <p:spPr bwMode="auto">
            <a:xfrm>
              <a:off x="5012" y="708"/>
              <a:ext cx="181" cy="181"/>
            </a:xfrm>
            <a:prstGeom prst="ellipse">
              <a:avLst/>
            </a:prstGeom>
            <a:solidFill>
              <a:schemeClr val="bg1">
                <a:alpha val="7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0" name="Oval 24"/>
            <p:cNvSpPr>
              <a:spLocks noChangeArrowheads="1"/>
            </p:cNvSpPr>
            <p:nvPr userDrawn="1"/>
          </p:nvSpPr>
          <p:spPr bwMode="auto">
            <a:xfrm flipV="1">
              <a:off x="4604" y="1117"/>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1" name="Oval 25"/>
            <p:cNvSpPr>
              <a:spLocks noChangeArrowheads="1"/>
            </p:cNvSpPr>
            <p:nvPr userDrawn="1"/>
          </p:nvSpPr>
          <p:spPr bwMode="auto">
            <a:xfrm flipV="1">
              <a:off x="4740" y="980"/>
              <a:ext cx="181" cy="181"/>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2" name="Oval 26"/>
            <p:cNvSpPr>
              <a:spLocks noChangeArrowheads="1"/>
            </p:cNvSpPr>
            <p:nvPr userDrawn="1"/>
          </p:nvSpPr>
          <p:spPr bwMode="auto">
            <a:xfrm flipV="1">
              <a:off x="4876" y="844"/>
              <a:ext cx="181" cy="181"/>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3" name="Oval 27"/>
            <p:cNvSpPr>
              <a:spLocks noChangeArrowheads="1"/>
            </p:cNvSpPr>
            <p:nvPr userDrawn="1"/>
          </p:nvSpPr>
          <p:spPr bwMode="auto">
            <a:xfrm flipV="1">
              <a:off x="4740" y="708"/>
              <a:ext cx="181" cy="181"/>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4" name="Oval 28"/>
            <p:cNvSpPr>
              <a:spLocks noChangeArrowheads="1"/>
            </p:cNvSpPr>
            <p:nvPr userDrawn="1"/>
          </p:nvSpPr>
          <p:spPr bwMode="auto">
            <a:xfrm flipV="1">
              <a:off x="4551" y="708"/>
              <a:ext cx="181" cy="181"/>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5" name="Oval 29"/>
            <p:cNvSpPr>
              <a:spLocks noChangeArrowheads="1"/>
            </p:cNvSpPr>
            <p:nvPr userDrawn="1"/>
          </p:nvSpPr>
          <p:spPr bwMode="auto">
            <a:xfrm flipV="1">
              <a:off x="4362" y="708"/>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6" name="Oval 30"/>
            <p:cNvSpPr>
              <a:spLocks noChangeArrowheads="1"/>
            </p:cNvSpPr>
            <p:nvPr userDrawn="1"/>
          </p:nvSpPr>
          <p:spPr bwMode="auto">
            <a:xfrm flipV="1">
              <a:off x="4166" y="708"/>
              <a:ext cx="181" cy="181"/>
            </a:xfrm>
            <a:prstGeom prst="ellipse">
              <a:avLst/>
            </a:prstGeom>
            <a:solidFill>
              <a:schemeClr val="bg1">
                <a:alpha val="30196"/>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grpSp>
      <p:grpSp>
        <p:nvGrpSpPr>
          <p:cNvPr id="27" name="Group 31"/>
          <p:cNvGrpSpPr>
            <a:grpSpLocks/>
          </p:cNvGrpSpPr>
          <p:nvPr userDrawn="1"/>
        </p:nvGrpSpPr>
        <p:grpSpPr bwMode="auto">
          <a:xfrm>
            <a:off x="10712450" y="69850"/>
            <a:ext cx="1403350" cy="1301750"/>
            <a:chOff x="4166" y="300"/>
            <a:chExt cx="1027" cy="998"/>
          </a:xfrm>
        </p:grpSpPr>
        <p:sp>
          <p:nvSpPr>
            <p:cNvPr id="28" name="Oval 32"/>
            <p:cNvSpPr>
              <a:spLocks noChangeArrowheads="1"/>
            </p:cNvSpPr>
            <p:nvPr userDrawn="1"/>
          </p:nvSpPr>
          <p:spPr bwMode="auto">
            <a:xfrm>
              <a:off x="4604" y="300"/>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29" name="Oval 33"/>
            <p:cNvSpPr>
              <a:spLocks noChangeArrowheads="1"/>
            </p:cNvSpPr>
            <p:nvPr userDrawn="1"/>
          </p:nvSpPr>
          <p:spPr bwMode="auto">
            <a:xfrm>
              <a:off x="4740" y="436"/>
              <a:ext cx="181" cy="180"/>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0" name="Oval 34"/>
            <p:cNvSpPr>
              <a:spLocks noChangeArrowheads="1"/>
            </p:cNvSpPr>
            <p:nvPr userDrawn="1"/>
          </p:nvSpPr>
          <p:spPr bwMode="auto">
            <a:xfrm>
              <a:off x="4876" y="571"/>
              <a:ext cx="181" cy="180"/>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1" name="Oval 35"/>
            <p:cNvSpPr>
              <a:spLocks noChangeArrowheads="1"/>
            </p:cNvSpPr>
            <p:nvPr userDrawn="1"/>
          </p:nvSpPr>
          <p:spPr bwMode="auto">
            <a:xfrm>
              <a:off x="5012" y="708"/>
              <a:ext cx="181" cy="181"/>
            </a:xfrm>
            <a:prstGeom prst="ellipse">
              <a:avLst/>
            </a:prstGeom>
            <a:solidFill>
              <a:schemeClr val="bg1">
                <a:alpha val="7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2" name="Oval 36"/>
            <p:cNvSpPr>
              <a:spLocks noChangeArrowheads="1"/>
            </p:cNvSpPr>
            <p:nvPr userDrawn="1"/>
          </p:nvSpPr>
          <p:spPr bwMode="auto">
            <a:xfrm flipV="1">
              <a:off x="4604" y="1117"/>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3" name="Oval 37"/>
            <p:cNvSpPr>
              <a:spLocks noChangeArrowheads="1"/>
            </p:cNvSpPr>
            <p:nvPr userDrawn="1"/>
          </p:nvSpPr>
          <p:spPr bwMode="auto">
            <a:xfrm flipV="1">
              <a:off x="4740" y="982"/>
              <a:ext cx="181" cy="180"/>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4" name="Oval 38"/>
            <p:cNvSpPr>
              <a:spLocks noChangeArrowheads="1"/>
            </p:cNvSpPr>
            <p:nvPr userDrawn="1"/>
          </p:nvSpPr>
          <p:spPr bwMode="auto">
            <a:xfrm flipV="1">
              <a:off x="4876" y="845"/>
              <a:ext cx="181" cy="181"/>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5" name="Oval 39"/>
            <p:cNvSpPr>
              <a:spLocks noChangeArrowheads="1"/>
            </p:cNvSpPr>
            <p:nvPr userDrawn="1"/>
          </p:nvSpPr>
          <p:spPr bwMode="auto">
            <a:xfrm flipV="1">
              <a:off x="4740" y="709"/>
              <a:ext cx="181" cy="181"/>
            </a:xfrm>
            <a:prstGeom prst="ellipse">
              <a:avLst/>
            </a:prstGeom>
            <a:solidFill>
              <a:schemeClr val="bg1">
                <a:alpha val="5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6" name="Oval 40"/>
            <p:cNvSpPr>
              <a:spLocks noChangeArrowheads="1"/>
            </p:cNvSpPr>
            <p:nvPr userDrawn="1"/>
          </p:nvSpPr>
          <p:spPr bwMode="auto">
            <a:xfrm flipV="1">
              <a:off x="4551" y="709"/>
              <a:ext cx="181" cy="181"/>
            </a:xfrm>
            <a:prstGeom prst="ellipse">
              <a:avLst/>
            </a:prstGeom>
            <a:solidFill>
              <a:schemeClr val="bg1">
                <a:alpha val="50195"/>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7" name="Oval 41"/>
            <p:cNvSpPr>
              <a:spLocks noChangeArrowheads="1"/>
            </p:cNvSpPr>
            <p:nvPr userDrawn="1"/>
          </p:nvSpPr>
          <p:spPr bwMode="auto">
            <a:xfrm flipV="1">
              <a:off x="4361" y="709"/>
              <a:ext cx="181" cy="181"/>
            </a:xfrm>
            <a:prstGeom prst="ellipse">
              <a:avLst/>
            </a:prstGeom>
            <a:solidFill>
              <a:schemeClr val="bg1">
                <a:alpha val="39999"/>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sp>
          <p:nvSpPr>
            <p:cNvPr id="38" name="Oval 42"/>
            <p:cNvSpPr>
              <a:spLocks noChangeArrowheads="1"/>
            </p:cNvSpPr>
            <p:nvPr userDrawn="1"/>
          </p:nvSpPr>
          <p:spPr bwMode="auto">
            <a:xfrm flipV="1">
              <a:off x="4166" y="709"/>
              <a:ext cx="181" cy="181"/>
            </a:xfrm>
            <a:prstGeom prst="ellipse">
              <a:avLst/>
            </a:prstGeom>
            <a:solidFill>
              <a:schemeClr val="bg1">
                <a:alpha val="30196"/>
              </a:schemeClr>
            </a:solidFill>
            <a:ln w="9525">
              <a:noFill/>
              <a:round/>
              <a:headEnd/>
              <a:tailEnd/>
            </a:ln>
          </p:spPr>
          <p:txBody>
            <a:bodyPr wrap="none" anchor="ctr"/>
            <a:lstStyle/>
            <a:p>
              <a:pPr>
                <a:spcBef>
                  <a:spcPct val="20000"/>
                </a:spcBef>
                <a:buClr>
                  <a:srgbClr val="4E67C8"/>
                </a:buClr>
                <a:buSzPct val="150000"/>
                <a:buFontTx/>
                <a:buChar char="•"/>
                <a:defRPr/>
              </a:pPr>
              <a:endParaRPr lang="zh-CN" altLang="en-US" sz="2800" b="1">
                <a:solidFill>
                  <a:srgbClr val="212745"/>
                </a:solidFill>
                <a:latin typeface="华文中宋" pitchFamily="2" charset="-122"/>
                <a:ea typeface="华文中宋" pitchFamily="2" charset="-122"/>
              </a:endParaRPr>
            </a:p>
          </p:txBody>
        </p:sp>
      </p:grpSp>
      <p:sp>
        <p:nvSpPr>
          <p:cNvPr id="39" name="Text Box 49"/>
          <p:cNvSpPr txBox="1">
            <a:spLocks noChangeArrowheads="1"/>
          </p:cNvSpPr>
          <p:nvPr userDrawn="1"/>
        </p:nvSpPr>
        <p:spPr bwMode="auto">
          <a:xfrm>
            <a:off x="685800" y="6172200"/>
            <a:ext cx="2895600" cy="523875"/>
          </a:xfrm>
          <a:prstGeom prst="rect">
            <a:avLst/>
          </a:prstGeom>
          <a:noFill/>
          <a:ln>
            <a:noFill/>
          </a:ln>
          <a:extLst/>
        </p:spPr>
        <p:txBody>
          <a:bodyPr>
            <a:spAutoFit/>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spcBef>
                <a:spcPct val="50000"/>
              </a:spcBef>
              <a:defRPr/>
            </a:pPr>
            <a:endParaRPr lang="zh-CN" altLang="zh-CN" sz="2800" b="1" smtClean="0">
              <a:solidFill>
                <a:prstClr val="black"/>
              </a:solidFill>
              <a:latin typeface="Arial" charset="0"/>
              <a:ea typeface="黑体" pitchFamily="49" charset="-122"/>
            </a:endParaRPr>
          </a:p>
        </p:txBody>
      </p:sp>
      <p:pic>
        <p:nvPicPr>
          <p:cNvPr id="40" name="Picture 47" descr="LOGO"/>
          <p:cNvPicPr>
            <a:picLocks noChangeAspect="1" noChangeArrowheads="1"/>
          </p:cNvPicPr>
          <p:nvPr userDrawn="1"/>
        </p:nvPicPr>
        <p:blipFill>
          <a:blip r:embed="rId2" cstate="print"/>
          <a:srcRect/>
          <a:stretch>
            <a:fillRect/>
          </a:stretch>
        </p:blipFill>
        <p:spPr bwMode="auto">
          <a:xfrm>
            <a:off x="7215188" y="6513513"/>
            <a:ext cx="1330325" cy="249237"/>
          </a:xfrm>
          <a:prstGeom prst="rect">
            <a:avLst/>
          </a:prstGeom>
          <a:noFill/>
          <a:ln w="9525">
            <a:noFill/>
            <a:miter lim="800000"/>
            <a:headEnd/>
            <a:tailEnd/>
          </a:ln>
        </p:spPr>
      </p:pic>
      <p:sp>
        <p:nvSpPr>
          <p:cNvPr id="41" name="Rectangle 3"/>
          <p:cNvSpPr>
            <a:spLocks noGrp="1" noChangeArrowheads="1"/>
          </p:cNvSpPr>
          <p:nvPr>
            <p:ph type="dt" sz="quarter" idx="10"/>
          </p:nvPr>
        </p:nvSpPr>
        <p:spPr bwMode="auto">
          <a:xfrm>
            <a:off x="457200" y="6553200"/>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400" b="0">
                <a:solidFill>
                  <a:prstClr val="black"/>
                </a:solidFill>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dirty="0"/>
          </a:p>
        </p:txBody>
      </p:sp>
      <p:sp>
        <p:nvSpPr>
          <p:cNvPr id="42" name="Rectangle 4"/>
          <p:cNvSpPr>
            <a:spLocks noGrp="1" noChangeArrowheads="1"/>
          </p:cNvSpPr>
          <p:nvPr>
            <p:ph type="ftr" sz="quarter" idx="11"/>
          </p:nvPr>
        </p:nvSpPr>
        <p:spPr bwMode="auto">
          <a:xfrm>
            <a:off x="3200400" y="6553200"/>
            <a:ext cx="2895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b="0">
                <a:solidFill>
                  <a:prstClr val="black"/>
                </a:solidFill>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0" fill="hold"/>
                                        <p:tgtEl>
                                          <p:spTgt spid="27"/>
                                        </p:tgtEl>
                                        <p:attrNameLst>
                                          <p:attrName>ppt_x</p:attrName>
                                        </p:attrNameLst>
                                      </p:cBhvr>
                                      <p:tavLst>
                                        <p:tav tm="0">
                                          <p:val>
                                            <p:strVal val="0-#ppt_w/2"/>
                                          </p:val>
                                        </p:tav>
                                        <p:tav tm="100000">
                                          <p:val>
                                            <p:strVal val="#ppt_x"/>
                                          </p:val>
                                        </p:tav>
                                      </p:tavLst>
                                    </p:anim>
                                    <p:anim calcmode="lin" valueType="num">
                                      <p:cBhvr additive="base">
                                        <p:cTn id="8" dur="3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3000" fill="hold"/>
                                        <p:tgtEl>
                                          <p:spTgt spid="15"/>
                                        </p:tgtEl>
                                        <p:attrNameLst>
                                          <p:attrName>ppt_x</p:attrName>
                                        </p:attrNameLst>
                                      </p:cBhvr>
                                      <p:tavLst>
                                        <p:tav tm="0">
                                          <p:val>
                                            <p:strVal val="0-#ppt_w/2"/>
                                          </p:val>
                                        </p:tav>
                                        <p:tav tm="100000">
                                          <p:val>
                                            <p:strVal val="#ppt_x"/>
                                          </p:val>
                                        </p:tav>
                                      </p:tavLst>
                                    </p:anim>
                                    <p:anim calcmode="lin" valueType="num">
                                      <p:cBhvr additive="base">
                                        <p:cTn id="16" dur="3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430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1430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标题 3"/>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0850" y="304800"/>
            <a:ext cx="211455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04800"/>
            <a:ext cx="619125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430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1430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546" name="AutoShape 258"/>
          <p:cNvSpPr>
            <a:spLocks noChangeArrowheads="1"/>
          </p:cNvSpPr>
          <p:nvPr/>
        </p:nvSpPr>
        <p:spPr bwMode="gray">
          <a:xfrm>
            <a:off x="457200" y="228600"/>
            <a:ext cx="8229600" cy="685800"/>
          </a:xfrm>
          <a:prstGeom prst="roundRect">
            <a:avLst>
              <a:gd name="adj" fmla="val 16667"/>
            </a:avLst>
          </a:prstGeom>
          <a:gradFill rotWithShape="0">
            <a:gsLst>
              <a:gs pos="0">
                <a:schemeClr val="accent2"/>
              </a:gs>
              <a:gs pos="50000">
                <a:schemeClr val="tx2"/>
              </a:gs>
              <a:gs pos="100000">
                <a:schemeClr val="accent2"/>
              </a:gs>
            </a:gsLst>
            <a:lin ang="0" scaled="1"/>
          </a:gradFill>
          <a:ln w="63500">
            <a:solidFill>
              <a:schemeClr val="bg1"/>
            </a:solidFill>
            <a:round/>
            <a:headEnd/>
            <a:tailEnd/>
          </a:ln>
          <a:effectLst/>
        </p:spPr>
        <p:txBody>
          <a:bodyPr wrap="none" anchor="ctr"/>
          <a:lstStyle/>
          <a:p>
            <a:pPr algn="ctr" latinLnBrk="1">
              <a:defRPr/>
            </a:pPr>
            <a:endParaRPr lang="ko-KR" altLang="en-US" sz="4000" b="1">
              <a:solidFill>
                <a:schemeClr val="bg1"/>
              </a:solidFill>
              <a:latin typeface="Verdana" pitchFamily="34" charset="0"/>
              <a:ea typeface="Gulim" pitchFamily="34" charset="-127"/>
            </a:endParaRPr>
          </a:p>
        </p:txBody>
      </p:sp>
      <p:sp>
        <p:nvSpPr>
          <p:cNvPr id="1027" name="Rectangle 22"/>
          <p:cNvSpPr>
            <a:spLocks noGrp="1" noChangeArrowheads="1"/>
          </p:cNvSpPr>
          <p:nvPr>
            <p:ph type="body" idx="1"/>
          </p:nvPr>
        </p:nvSpPr>
        <p:spPr bwMode="auto">
          <a:xfrm>
            <a:off x="457200" y="1143000"/>
            <a:ext cx="8458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标题</a:t>
            </a:r>
            <a:r>
              <a:rPr lang="en-US" altLang="zh-CN" dirty="0" smtClean="0"/>
              <a:t>1</a:t>
            </a:r>
          </a:p>
          <a:p>
            <a:pPr lvl="1"/>
            <a:r>
              <a:rPr lang="zh-CN" altLang="en-US" dirty="0" smtClean="0"/>
              <a:t>标题</a:t>
            </a:r>
            <a:r>
              <a:rPr lang="en-US" altLang="zh-CN" dirty="0" smtClean="0"/>
              <a:t>2</a:t>
            </a:r>
          </a:p>
          <a:p>
            <a:pPr lvl="2"/>
            <a:r>
              <a:rPr lang="zh-CN" altLang="en-US" dirty="0" smtClean="0"/>
              <a:t>标题</a:t>
            </a:r>
            <a:r>
              <a:rPr lang="en-US" altLang="zh-CN" dirty="0" smtClean="0"/>
              <a:t>3</a:t>
            </a:r>
          </a:p>
          <a:p>
            <a:pPr lvl="3"/>
            <a:r>
              <a:rPr lang="zh-CN" altLang="en-US" dirty="0" smtClean="0"/>
              <a:t>标题</a:t>
            </a:r>
            <a:r>
              <a:rPr lang="en-US" altLang="zh-CN" dirty="0" smtClean="0"/>
              <a:t>4</a:t>
            </a:r>
          </a:p>
          <a:p>
            <a:pPr lvl="4"/>
            <a:r>
              <a:rPr lang="zh-CN" altLang="en-US" dirty="0" smtClean="0"/>
              <a:t>标题</a:t>
            </a:r>
            <a:r>
              <a:rPr lang="en-US" altLang="zh-CN" dirty="0" smtClean="0"/>
              <a:t>5</a:t>
            </a:r>
          </a:p>
        </p:txBody>
      </p:sp>
      <p:sp>
        <p:nvSpPr>
          <p:cNvPr id="1028" name="Rectangle 21"/>
          <p:cNvSpPr>
            <a:spLocks noGrp="1" noChangeArrowheads="1"/>
          </p:cNvSpPr>
          <p:nvPr>
            <p:ph type="title"/>
          </p:nvPr>
        </p:nvSpPr>
        <p:spPr bwMode="gray">
          <a:xfrm>
            <a:off x="609600" y="30480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标题</a:t>
            </a:r>
          </a:p>
        </p:txBody>
      </p:sp>
      <p:sp>
        <p:nvSpPr>
          <p:cNvPr id="7" name="TextBox 6"/>
          <p:cNvSpPr txBox="1"/>
          <p:nvPr/>
        </p:nvSpPr>
        <p:spPr>
          <a:xfrm>
            <a:off x="8472361" y="6538913"/>
            <a:ext cx="636714" cy="276999"/>
          </a:xfrm>
          <a:prstGeom prst="rect">
            <a:avLst/>
          </a:prstGeom>
          <a:noFill/>
        </p:spPr>
        <p:txBody>
          <a:bodyPr wrap="none">
            <a:spAutoFit/>
          </a:bodyPr>
          <a:lstStyle/>
          <a:p>
            <a:pPr algn="r">
              <a:spcBef>
                <a:spcPct val="20000"/>
              </a:spcBef>
              <a:buClr>
                <a:schemeClr val="accent1"/>
              </a:buClr>
              <a:buSzPct val="150000"/>
              <a:defRPr/>
            </a:pPr>
            <a:fld id="{1F873F87-164C-454D-B8E2-96FA039A0C76}" type="slidenum">
              <a:rPr lang="zh-CN" altLang="en-US" sz="1200" b="1">
                <a:solidFill>
                  <a:schemeClr val="tx2"/>
                </a:solidFill>
                <a:effectLst>
                  <a:outerShdw blurRad="38100" dist="38100" dir="2700000" algn="tl">
                    <a:srgbClr val="C0C0C0"/>
                  </a:outerShdw>
                </a:effectLst>
                <a:latin typeface="华文中宋" pitchFamily="2" charset="-122"/>
                <a:ea typeface="华文中宋" pitchFamily="2" charset="-122"/>
              </a:rPr>
              <a:pPr algn="r">
                <a:spcBef>
                  <a:spcPct val="20000"/>
                </a:spcBef>
                <a:buClr>
                  <a:schemeClr val="accent1"/>
                </a:buClr>
                <a:buSzPct val="150000"/>
                <a:defRPr/>
              </a:pPr>
              <a:t>‹#›</a:t>
            </a:fld>
            <a:r>
              <a:rPr lang="en-US" altLang="zh-CN" sz="1200" b="1" dirty="0" smtClean="0">
                <a:solidFill>
                  <a:schemeClr val="tx2"/>
                </a:solidFill>
                <a:effectLst>
                  <a:outerShdw blurRad="38100" dist="38100" dir="2700000" algn="tl">
                    <a:srgbClr val="C0C0C0"/>
                  </a:outerShdw>
                </a:effectLst>
                <a:latin typeface="华文中宋" pitchFamily="2" charset="-122"/>
                <a:ea typeface="华文中宋" pitchFamily="2" charset="-122"/>
              </a:rPr>
              <a:t>/65</a:t>
            </a:r>
            <a:endParaRPr lang="zh-CN" altLang="en-US" sz="1200" b="1" dirty="0">
              <a:solidFill>
                <a:schemeClr val="tx2"/>
              </a:solidFill>
              <a:effectLst>
                <a:outerShdw blurRad="38100" dist="38100" dir="2700000" algn="tl">
                  <a:srgbClr val="C0C0C0"/>
                </a:outerShdw>
              </a:effectLst>
              <a:latin typeface="华文中宋" pitchFamily="2" charset="-122"/>
              <a:ea typeface="华文中宋" pitchFamily="2" charset="-122"/>
            </a:endParaRPr>
          </a:p>
        </p:txBody>
      </p:sp>
      <p:pic>
        <p:nvPicPr>
          <p:cNvPr id="1030" name="Picture 9" descr="LOGO"/>
          <p:cNvPicPr>
            <a:picLocks noChangeAspect="1" noChangeArrowheads="1"/>
          </p:cNvPicPr>
          <p:nvPr/>
        </p:nvPicPr>
        <p:blipFill>
          <a:blip r:embed="rId14" cstate="print"/>
          <a:srcRect/>
          <a:stretch>
            <a:fillRect/>
          </a:stretch>
        </p:blipFill>
        <p:spPr bwMode="auto">
          <a:xfrm>
            <a:off x="179388" y="6524625"/>
            <a:ext cx="1527175" cy="287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6"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华文中宋" pitchFamily="2" charset="-122"/>
          <a:ea typeface="华文中宋" pitchFamily="2" charset="-122"/>
        </a:defRPr>
      </a:lvl2pPr>
      <a:lvl3pPr algn="l" rtl="0" eaLnBrk="0" fontAlgn="base" hangingPunct="0">
        <a:spcBef>
          <a:spcPct val="0"/>
        </a:spcBef>
        <a:spcAft>
          <a:spcPct val="0"/>
        </a:spcAft>
        <a:defRPr sz="2800" b="1">
          <a:solidFill>
            <a:schemeClr val="bg1"/>
          </a:solidFill>
          <a:latin typeface="华文中宋" pitchFamily="2" charset="-122"/>
          <a:ea typeface="华文中宋" pitchFamily="2" charset="-122"/>
        </a:defRPr>
      </a:lvl3pPr>
      <a:lvl4pPr algn="l" rtl="0" eaLnBrk="0" fontAlgn="base" hangingPunct="0">
        <a:spcBef>
          <a:spcPct val="0"/>
        </a:spcBef>
        <a:spcAft>
          <a:spcPct val="0"/>
        </a:spcAft>
        <a:defRPr sz="2800" b="1">
          <a:solidFill>
            <a:schemeClr val="bg1"/>
          </a:solidFill>
          <a:latin typeface="华文中宋" pitchFamily="2" charset="-122"/>
          <a:ea typeface="华文中宋" pitchFamily="2" charset="-122"/>
        </a:defRPr>
      </a:lvl4pPr>
      <a:lvl5pPr algn="l" rtl="0" eaLnBrk="0" fontAlgn="base" hangingPunct="0">
        <a:spcBef>
          <a:spcPct val="0"/>
        </a:spcBef>
        <a:spcAft>
          <a:spcPct val="0"/>
        </a:spcAft>
        <a:defRPr sz="2800" b="1">
          <a:solidFill>
            <a:schemeClr val="bg1"/>
          </a:solidFill>
          <a:latin typeface="华文中宋" pitchFamily="2" charset="-122"/>
          <a:ea typeface="华文中宋" pitchFamily="2" charset="-122"/>
        </a:defRPr>
      </a:lvl5pPr>
      <a:lvl6pPr marL="4572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6pPr>
      <a:lvl7pPr marL="9144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7pPr>
      <a:lvl8pPr marL="13716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8pPr>
      <a:lvl9pPr marL="18288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9pPr>
    </p:titleStyle>
    <p:bodyStyle>
      <a:lvl1pPr marL="342900" indent="-342900" algn="l" rtl="0" eaLnBrk="0" fontAlgn="base" hangingPunct="0">
        <a:spcBef>
          <a:spcPct val="20000"/>
        </a:spcBef>
        <a:spcAft>
          <a:spcPct val="0"/>
        </a:spcAft>
        <a:buClr>
          <a:schemeClr val="accent1"/>
        </a:buClr>
        <a:buSzPct val="150000"/>
        <a:buChar char="•"/>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546" name="AutoShape 258"/>
          <p:cNvSpPr>
            <a:spLocks noChangeArrowheads="1"/>
          </p:cNvSpPr>
          <p:nvPr/>
        </p:nvSpPr>
        <p:spPr bwMode="gray">
          <a:xfrm>
            <a:off x="457200" y="150813"/>
            <a:ext cx="8229600" cy="685800"/>
          </a:xfrm>
          <a:prstGeom prst="roundRect">
            <a:avLst>
              <a:gd name="adj" fmla="val 16667"/>
            </a:avLst>
          </a:prstGeom>
          <a:solidFill>
            <a:schemeClr val="bg2">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latinLnBrk="1">
              <a:defRPr/>
            </a:pPr>
            <a:endParaRPr lang="ko-KR" altLang="en-US" sz="4000" b="1">
              <a:solidFill>
                <a:prstClr val="white"/>
              </a:solidFill>
              <a:latin typeface="Verdana" pitchFamily="34" charset="0"/>
              <a:ea typeface="Gulim" pitchFamily="34" charset="-127"/>
            </a:endParaRPr>
          </a:p>
        </p:txBody>
      </p:sp>
      <p:sp>
        <p:nvSpPr>
          <p:cNvPr id="2051" name="Rectangle 22"/>
          <p:cNvSpPr>
            <a:spLocks noGrp="1" noChangeArrowheads="1"/>
          </p:cNvSpPr>
          <p:nvPr>
            <p:ph type="body" idx="1"/>
          </p:nvPr>
        </p:nvSpPr>
        <p:spPr bwMode="auto">
          <a:xfrm>
            <a:off x="457200" y="1143000"/>
            <a:ext cx="8458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标题</a:t>
            </a:r>
            <a:r>
              <a:rPr lang="en-US" altLang="zh-CN" smtClean="0"/>
              <a:t>1</a:t>
            </a:r>
          </a:p>
          <a:p>
            <a:pPr lvl="1"/>
            <a:r>
              <a:rPr lang="zh-CN" altLang="en-US" smtClean="0"/>
              <a:t>标题</a:t>
            </a:r>
            <a:r>
              <a:rPr lang="en-US" altLang="zh-CN" smtClean="0"/>
              <a:t>2</a:t>
            </a:r>
          </a:p>
          <a:p>
            <a:pPr lvl="2"/>
            <a:r>
              <a:rPr lang="zh-CN" altLang="en-US" smtClean="0"/>
              <a:t>标题</a:t>
            </a:r>
            <a:r>
              <a:rPr lang="en-US" altLang="zh-CN" smtClean="0"/>
              <a:t>3</a:t>
            </a:r>
          </a:p>
          <a:p>
            <a:pPr lvl="3"/>
            <a:r>
              <a:rPr lang="zh-CN" altLang="en-US" smtClean="0"/>
              <a:t>标题</a:t>
            </a:r>
            <a:r>
              <a:rPr lang="en-US" altLang="zh-CN" smtClean="0"/>
              <a:t>4</a:t>
            </a:r>
          </a:p>
          <a:p>
            <a:pPr lvl="4"/>
            <a:r>
              <a:rPr lang="zh-CN" altLang="en-US" smtClean="0"/>
              <a:t>标题</a:t>
            </a:r>
            <a:r>
              <a:rPr lang="en-US" altLang="zh-CN" smtClean="0"/>
              <a:t>5</a:t>
            </a:r>
          </a:p>
        </p:txBody>
      </p:sp>
      <p:sp>
        <p:nvSpPr>
          <p:cNvPr id="2052" name="Rectangle 21"/>
          <p:cNvSpPr>
            <a:spLocks noGrp="1" noChangeArrowheads="1"/>
          </p:cNvSpPr>
          <p:nvPr>
            <p:ph type="title"/>
          </p:nvPr>
        </p:nvSpPr>
        <p:spPr bwMode="gray">
          <a:xfrm>
            <a:off x="539750" y="188913"/>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标题</a:t>
            </a:r>
          </a:p>
        </p:txBody>
      </p:sp>
      <p:pic>
        <p:nvPicPr>
          <p:cNvPr id="2053" name="Picture 9" descr="LOGO"/>
          <p:cNvPicPr>
            <a:picLocks noChangeAspect="1" noChangeArrowheads="1"/>
          </p:cNvPicPr>
          <p:nvPr userDrawn="1"/>
        </p:nvPicPr>
        <p:blipFill>
          <a:blip r:embed="rId14" cstate="print"/>
          <a:srcRect/>
          <a:stretch>
            <a:fillRect/>
          </a:stretch>
        </p:blipFill>
        <p:spPr bwMode="auto">
          <a:xfrm>
            <a:off x="179388" y="6524625"/>
            <a:ext cx="1527175" cy="287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7"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orbel" pitchFamily="34" charset="0"/>
          <a:ea typeface="华文中宋" pitchFamily="2" charset="-122"/>
        </a:defRPr>
      </a:lvl2pPr>
      <a:lvl3pPr algn="l" rtl="0" eaLnBrk="0" fontAlgn="base" hangingPunct="0">
        <a:spcBef>
          <a:spcPct val="0"/>
        </a:spcBef>
        <a:spcAft>
          <a:spcPct val="0"/>
        </a:spcAft>
        <a:defRPr sz="2800" b="1">
          <a:solidFill>
            <a:schemeClr val="bg1"/>
          </a:solidFill>
          <a:latin typeface="Corbel" pitchFamily="34" charset="0"/>
          <a:ea typeface="华文中宋" pitchFamily="2" charset="-122"/>
        </a:defRPr>
      </a:lvl3pPr>
      <a:lvl4pPr algn="l" rtl="0" eaLnBrk="0" fontAlgn="base" hangingPunct="0">
        <a:spcBef>
          <a:spcPct val="0"/>
        </a:spcBef>
        <a:spcAft>
          <a:spcPct val="0"/>
        </a:spcAft>
        <a:defRPr sz="2800" b="1">
          <a:solidFill>
            <a:schemeClr val="bg1"/>
          </a:solidFill>
          <a:latin typeface="Corbel" pitchFamily="34" charset="0"/>
          <a:ea typeface="华文中宋" pitchFamily="2" charset="-122"/>
        </a:defRPr>
      </a:lvl4pPr>
      <a:lvl5pPr algn="l" rtl="0" eaLnBrk="0" fontAlgn="base" hangingPunct="0">
        <a:spcBef>
          <a:spcPct val="0"/>
        </a:spcBef>
        <a:spcAft>
          <a:spcPct val="0"/>
        </a:spcAft>
        <a:defRPr sz="2800" b="1">
          <a:solidFill>
            <a:schemeClr val="bg1"/>
          </a:solidFill>
          <a:latin typeface="Corbel" pitchFamily="34" charset="0"/>
          <a:ea typeface="华文中宋" pitchFamily="2" charset="-122"/>
        </a:defRPr>
      </a:lvl5pPr>
      <a:lvl6pPr marL="4572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6pPr>
      <a:lvl7pPr marL="9144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7pPr>
      <a:lvl8pPr marL="13716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8pPr>
      <a:lvl9pPr marL="1828800" algn="ctr" rtl="0" eaLnBrk="0" fontAlgn="base" hangingPunct="0">
        <a:spcBef>
          <a:spcPct val="0"/>
        </a:spcBef>
        <a:spcAft>
          <a:spcPct val="0"/>
        </a:spcAft>
        <a:defRPr sz="3200" b="1">
          <a:solidFill>
            <a:schemeClr val="bg1"/>
          </a:solidFill>
          <a:latin typeface="华文中宋" pitchFamily="2" charset="-122"/>
          <a:ea typeface="华文中宋" pitchFamily="2" charset="-122"/>
        </a:defRPr>
      </a:lvl9pPr>
    </p:titleStyle>
    <p:bodyStyle>
      <a:lvl1pPr marL="342900" indent="-342900" algn="l" rtl="0" eaLnBrk="0" fontAlgn="base" hangingPunct="0">
        <a:spcBef>
          <a:spcPct val="20000"/>
        </a:spcBef>
        <a:spcAft>
          <a:spcPct val="0"/>
        </a:spcAft>
        <a:buClr>
          <a:schemeClr val="accent1"/>
        </a:buClr>
        <a:buSzPct val="150000"/>
        <a:buChar char="•"/>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圆角矩形 1"/>
          <p:cNvSpPr/>
          <p:nvPr/>
        </p:nvSpPr>
        <p:spPr bwMode="auto">
          <a:xfrm>
            <a:off x="2051719" y="2535238"/>
            <a:ext cx="6530561" cy="893762"/>
          </a:xfrm>
          <a:prstGeom prst="round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076" name="Rectangle 20"/>
          <p:cNvSpPr>
            <a:spLocks noGrp="1" noChangeArrowheads="1"/>
          </p:cNvSpPr>
          <p:nvPr>
            <p:ph type="ctrTitle" idx="4294967295"/>
          </p:nvPr>
        </p:nvSpPr>
        <p:spPr>
          <a:xfrm>
            <a:off x="1798638" y="2535238"/>
            <a:ext cx="7345362" cy="893762"/>
          </a:xfrm>
          <a:extLst/>
        </p:spPr>
        <p:txBody>
          <a:bodyPr/>
          <a:lstStyle/>
          <a:p>
            <a:pPr algn="ctr">
              <a:defRPr/>
            </a:pPr>
            <a:r>
              <a:rPr lang="zh-CN" altLang="en-US" sz="3200" kern="1200" dirty="0" smtClean="0">
                <a:ln w="50800"/>
                <a:solidFill>
                  <a:srgbClr val="DAD5EB"/>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cs"/>
              </a:rPr>
              <a:t>自然人税收管理系统扣缴客户端</a:t>
            </a:r>
            <a:endParaRPr lang="zh-CN" altLang="en-US" sz="3200" kern="1200" dirty="0">
              <a:ln w="50800"/>
              <a:solidFill>
                <a:srgbClr val="DAD5EB"/>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214414" y="3899605"/>
            <a:ext cx="7358113" cy="1201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5" name="图片 4"/>
          <p:cNvPicPr/>
          <p:nvPr/>
        </p:nvPicPr>
        <p:blipFill>
          <a:blip r:embed="rId2">
            <a:extLst>
              <a:ext uri="{28A0092B-C50C-407E-A947-70E740481C1C}">
                <a14:useLocalDpi xmlns:a14="http://schemas.microsoft.com/office/drawing/2010/main" xmlns="" val="0"/>
              </a:ext>
            </a:extLst>
          </a:blip>
          <a:stretch>
            <a:fillRect/>
          </a:stretch>
        </p:blipFill>
        <p:spPr bwMode="auto">
          <a:xfrm>
            <a:off x="786006" y="1254106"/>
            <a:ext cx="7753376" cy="4825336"/>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 </a:t>
            </a:r>
            <a:r>
              <a:rPr lang="zh-CN" altLang="en-US" dirty="0" smtClean="0"/>
              <a:t>系统日常操作</a:t>
            </a:r>
            <a:r>
              <a:rPr lang="en-US" altLang="zh-CN" dirty="0" smtClean="0"/>
              <a:t>-</a:t>
            </a:r>
            <a:r>
              <a:rPr lang="zh-CN" altLang="en-US" dirty="0" smtClean="0"/>
              <a:t>初始化设置</a:t>
            </a:r>
            <a:endParaRPr lang="zh-CN" altLang="en-US" dirty="0"/>
          </a:p>
        </p:txBody>
      </p:sp>
      <p:sp>
        <p:nvSpPr>
          <p:cNvPr id="7" name="圆角矩形标注 6"/>
          <p:cNvSpPr/>
          <p:nvPr/>
        </p:nvSpPr>
        <p:spPr bwMode="auto">
          <a:xfrm>
            <a:off x="6054338" y="2874685"/>
            <a:ext cx="2485044" cy="1109003"/>
          </a:xfrm>
          <a:prstGeom prst="wedgeRoundRectCallout">
            <a:avLst>
              <a:gd name="adj1" fmla="val -39277"/>
              <a:gd name="adj2" fmla="val 75323"/>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400" dirty="0" smtClean="0"/>
              <a:t>提示“网络异常，未</a:t>
            </a:r>
            <a:r>
              <a:rPr lang="zh-CN" altLang="en-US" sz="1400" dirty="0"/>
              <a:t>收</a:t>
            </a:r>
            <a:r>
              <a:rPr lang="zh-CN" altLang="en-US" sz="1400" dirty="0" smtClean="0"/>
              <a:t>到反馈信息”，用户可点击“确定”按钮，可进行网络设置操作</a:t>
            </a:r>
            <a:endParaRPr kumimoji="0" lang="zh-CN" altLang="en-US" sz="1400" b="0" i="0" u="none" strike="noStrike" cap="none" normalizeH="0" baseline="0" dirty="0" smtClean="0">
              <a:ln>
                <a:noFill/>
              </a:ln>
              <a:solidFill>
                <a:schemeClr val="tx1"/>
              </a:solidFill>
              <a:effectLst/>
              <a:latin typeface="Times New Roman" pitchFamily="18" charset="0"/>
            </a:endParaRPr>
          </a:p>
        </p:txBody>
      </p:sp>
      <p:sp>
        <p:nvSpPr>
          <p:cNvPr id="8" name="圆角矩形标注 7"/>
          <p:cNvSpPr/>
          <p:nvPr/>
        </p:nvSpPr>
        <p:spPr bwMode="auto">
          <a:xfrm>
            <a:off x="6393668" y="1643050"/>
            <a:ext cx="1994755" cy="714380"/>
          </a:xfrm>
          <a:prstGeom prst="wedgeRoundRectCallout">
            <a:avLst>
              <a:gd name="adj1" fmla="val 31918"/>
              <a:gd name="adj2" fmla="val -84893"/>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200" dirty="0" smtClean="0"/>
              <a:t>若需使用代理服务器进行外部网络连接，请点击“网络设置”按钮进行操作。</a:t>
            </a:r>
            <a:endParaRPr kumimoji="0" lang="zh-CN" altLang="en-US" sz="1200" b="0" i="0" u="none" strike="noStrike" cap="none" normalizeH="0" baseline="0" dirty="0" smtClean="0">
              <a:ln>
                <a:noFill/>
              </a:ln>
              <a:solidFill>
                <a:schemeClr val="tx1"/>
              </a:solidFill>
              <a:effectLst/>
            </a:endParaRPr>
          </a:p>
        </p:txBody>
      </p:sp>
      <p:sp>
        <p:nvSpPr>
          <p:cNvPr id="6" name="流程图: 过程 5"/>
          <p:cNvSpPr/>
          <p:nvPr/>
        </p:nvSpPr>
        <p:spPr bwMode="auto">
          <a:xfrm>
            <a:off x="6852237" y="5426719"/>
            <a:ext cx="1535917" cy="57150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初始化设置</a:t>
            </a:r>
            <a:endParaRPr lang="zh-CN" altLang="en-US" dirty="0"/>
          </a:p>
        </p:txBody>
      </p:sp>
      <p:pic>
        <p:nvPicPr>
          <p:cNvPr id="4" name="图片 3"/>
          <p:cNvPicPr/>
          <p:nvPr/>
        </p:nvPicPr>
        <p:blipFill>
          <a:blip r:embed="rId2">
            <a:extLst>
              <a:ext uri="{28A0092B-C50C-407E-A947-70E740481C1C}">
                <a14:useLocalDpi xmlns:a14="http://schemas.microsoft.com/office/drawing/2010/main" xmlns="" val="0"/>
              </a:ext>
            </a:extLst>
          </a:blip>
          <a:stretch>
            <a:fillRect/>
          </a:stretch>
        </p:blipFill>
        <p:spPr bwMode="auto">
          <a:xfrm>
            <a:off x="932102" y="1268760"/>
            <a:ext cx="7399402" cy="4674235"/>
          </a:xfrm>
          <a:prstGeom prst="rect">
            <a:avLst/>
          </a:prstGeom>
          <a:noFill/>
          <a:ln w="9525">
            <a:noFill/>
            <a:miter lim="800000"/>
            <a:headEnd/>
            <a:tailEnd/>
          </a:ln>
        </p:spPr>
      </p:pic>
      <p:sp>
        <p:nvSpPr>
          <p:cNvPr id="5" name="圆角矩形标注 4"/>
          <p:cNvSpPr/>
          <p:nvPr/>
        </p:nvSpPr>
        <p:spPr bwMode="auto">
          <a:xfrm>
            <a:off x="3352338" y="3251554"/>
            <a:ext cx="1643074" cy="465477"/>
          </a:xfrm>
          <a:prstGeom prst="wedgeRoundRectCallout">
            <a:avLst>
              <a:gd name="adj1" fmla="val -4473"/>
              <a:gd name="adj2" fmla="val 95470"/>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200" dirty="0" smtClean="0"/>
              <a:t>带*号的为必录项</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6" name="流程图: 过程 5"/>
          <p:cNvSpPr/>
          <p:nvPr/>
        </p:nvSpPr>
        <p:spPr bwMode="auto">
          <a:xfrm>
            <a:off x="6804248" y="5373216"/>
            <a:ext cx="1368152" cy="432048"/>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初始化设置</a:t>
            </a:r>
            <a:endParaRPr lang="zh-CN" altLang="en-US" dirty="0"/>
          </a:p>
        </p:txBody>
      </p:sp>
      <p:pic>
        <p:nvPicPr>
          <p:cNvPr id="4" name="图片 3"/>
          <p:cNvPicPr/>
          <p:nvPr/>
        </p:nvPicPr>
        <p:blipFill>
          <a:blip r:embed="rId2">
            <a:extLst>
              <a:ext uri="{28A0092B-C50C-407E-A947-70E740481C1C}">
                <a14:useLocalDpi xmlns:a14="http://schemas.microsoft.com/office/drawing/2010/main" xmlns="" val="0"/>
              </a:ext>
            </a:extLst>
          </a:blip>
          <a:stretch>
            <a:fillRect/>
          </a:stretch>
        </p:blipFill>
        <p:spPr bwMode="auto">
          <a:xfrm>
            <a:off x="805330" y="1117802"/>
            <a:ext cx="7800992" cy="4857046"/>
          </a:xfrm>
          <a:prstGeom prst="rect">
            <a:avLst/>
          </a:prstGeom>
          <a:noFill/>
          <a:ln w="9525">
            <a:noFill/>
            <a:miter lim="800000"/>
            <a:headEnd/>
            <a:tailEnd/>
          </a:ln>
        </p:spPr>
      </p:pic>
      <p:sp>
        <p:nvSpPr>
          <p:cNvPr id="5" name="圆角矩形标注 4"/>
          <p:cNvSpPr/>
          <p:nvPr/>
        </p:nvSpPr>
        <p:spPr bwMode="auto">
          <a:xfrm>
            <a:off x="5500694" y="2786057"/>
            <a:ext cx="2714644" cy="607223"/>
          </a:xfrm>
          <a:prstGeom prst="wedgeRoundRectCallout">
            <a:avLst>
              <a:gd name="adj1" fmla="val -33819"/>
              <a:gd name="adj2" fmla="val 64281"/>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200" dirty="0" smtClean="0"/>
              <a:t>登陆密码由</a:t>
            </a:r>
            <a:r>
              <a:rPr lang="en-US" altLang="zh-CN" sz="1200" dirty="0" smtClean="0"/>
              <a:t>8-20</a:t>
            </a:r>
            <a:r>
              <a:rPr lang="zh-CN" altLang="en-US" sz="1200" dirty="0" smtClean="0"/>
              <a:t>位字母、数字和符号至少两种以上字符组成，区分大小写</a:t>
            </a:r>
          </a:p>
          <a:p>
            <a:pPr eaLnBrk="0" hangingPunct="0"/>
            <a:endParaRPr lang="en-US" altLang="zh-CN" sz="1200" dirty="0" smtClean="0"/>
          </a:p>
        </p:txBody>
      </p:sp>
      <p:sp>
        <p:nvSpPr>
          <p:cNvPr id="6" name="圆角矩形标注 5"/>
          <p:cNvSpPr/>
          <p:nvPr/>
        </p:nvSpPr>
        <p:spPr bwMode="auto">
          <a:xfrm>
            <a:off x="1979712" y="3286574"/>
            <a:ext cx="1714512" cy="571504"/>
          </a:xfrm>
          <a:prstGeom prst="wedgeRoundRectCallout">
            <a:avLst>
              <a:gd name="adj1" fmla="val 67453"/>
              <a:gd name="adj2" fmla="val -42357"/>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100" dirty="0" smtClean="0"/>
              <a:t>如果不需要登陆密码可以把“启用登陆密码”勾选取消</a:t>
            </a:r>
            <a:endParaRPr kumimoji="0" lang="zh-CN" altLang="en-US" sz="1100" b="0" i="0" u="none" strike="noStrike" cap="none" normalizeH="0" baseline="0" dirty="0" smtClean="0">
              <a:ln>
                <a:noFill/>
              </a:ln>
              <a:solidFill>
                <a:schemeClr val="tx1"/>
              </a:solidFill>
              <a:effectLst/>
              <a:latin typeface="Times New Roman" pitchFamily="18" charset="0"/>
            </a:endParaRPr>
          </a:p>
        </p:txBody>
      </p:sp>
      <p:sp>
        <p:nvSpPr>
          <p:cNvPr id="7" name="流程图: 过程 6"/>
          <p:cNvSpPr/>
          <p:nvPr/>
        </p:nvSpPr>
        <p:spPr bwMode="auto">
          <a:xfrm>
            <a:off x="7020272" y="5373216"/>
            <a:ext cx="1368152" cy="55611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92707" y="1340768"/>
            <a:ext cx="7987185" cy="4953000"/>
          </a:xfrm>
        </p:spPr>
      </p:pic>
      <p:sp>
        <p:nvSpPr>
          <p:cNvPr id="3" name="标题 2"/>
          <p:cNvSpPr>
            <a:spLocks noGrp="1"/>
          </p:cNvSpPr>
          <p:nvPr>
            <p:ph type="title"/>
          </p:nvPr>
        </p:nvSpPr>
        <p:spPr/>
        <p:txBody>
          <a:bodyPr/>
          <a:lstStyle/>
          <a:p>
            <a:r>
              <a:rPr lang="zh-CN" altLang="en-US" dirty="0"/>
              <a:t>系统日常操作</a:t>
            </a:r>
            <a:r>
              <a:rPr lang="en-US" altLang="zh-CN" dirty="0"/>
              <a:t>-</a:t>
            </a:r>
            <a:r>
              <a:rPr lang="zh-CN" altLang="en-US" dirty="0"/>
              <a:t>初始化设置</a:t>
            </a:r>
          </a:p>
        </p:txBody>
      </p:sp>
      <p:sp>
        <p:nvSpPr>
          <p:cNvPr id="6" name="圆角矩形 5"/>
          <p:cNvSpPr/>
          <p:nvPr/>
        </p:nvSpPr>
        <p:spPr bwMode="auto">
          <a:xfrm>
            <a:off x="6948264" y="5589240"/>
            <a:ext cx="1512168" cy="704528"/>
          </a:xfrm>
          <a:prstGeom prst="roundRect">
            <a:avLst/>
          </a:prstGeom>
          <a:noFill/>
          <a:ln w="127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7" name="圆角矩形标注 6"/>
          <p:cNvSpPr/>
          <p:nvPr/>
        </p:nvSpPr>
        <p:spPr bwMode="auto">
          <a:xfrm>
            <a:off x="5715006" y="2852936"/>
            <a:ext cx="3321489" cy="1080120"/>
          </a:xfrm>
          <a:prstGeom prst="wedgeRoundRectCallout">
            <a:avLst>
              <a:gd name="adj1" fmla="val -73348"/>
              <a:gd name="adj2" fmla="val 13663"/>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200" dirty="0"/>
              <a:t>1</a:t>
            </a:r>
            <a:r>
              <a:rPr lang="zh-CN" altLang="zh-CN" sz="1200" dirty="0" smtClean="0"/>
              <a:t>、</a:t>
            </a:r>
            <a:r>
              <a:rPr lang="zh-CN" altLang="en-US" sz="1200" dirty="0"/>
              <a:t>用户</a:t>
            </a:r>
            <a:r>
              <a:rPr lang="zh-CN" altLang="zh-CN" sz="1200" dirty="0" smtClean="0"/>
              <a:t>可以</a:t>
            </a:r>
            <a:r>
              <a:rPr lang="zh-CN" altLang="en-US" sz="1200" dirty="0" smtClean="0"/>
              <a:t>勾选</a:t>
            </a:r>
            <a:r>
              <a:rPr lang="en-US" altLang="zh-CN" sz="1200" dirty="0" smtClean="0"/>
              <a:t>“</a:t>
            </a:r>
            <a:r>
              <a:rPr lang="zh-CN" altLang="zh-CN" sz="1200" dirty="0"/>
              <a:t>启动自动备份</a:t>
            </a:r>
            <a:r>
              <a:rPr lang="en-US" altLang="zh-CN" sz="1200" dirty="0" smtClean="0"/>
              <a:t>”</a:t>
            </a:r>
            <a:r>
              <a:rPr lang="zh-CN" altLang="en-US" sz="1200" dirty="0" smtClean="0"/>
              <a:t>选项</a:t>
            </a:r>
            <a:r>
              <a:rPr lang="zh-CN" altLang="zh-CN" sz="1200" dirty="0" smtClean="0"/>
              <a:t>，</a:t>
            </a:r>
            <a:r>
              <a:rPr lang="zh-CN" altLang="zh-CN" sz="1200" dirty="0"/>
              <a:t>每次</a:t>
            </a:r>
            <a:r>
              <a:rPr lang="zh-CN" altLang="zh-CN" sz="1200" dirty="0" smtClean="0"/>
              <a:t>退出</a:t>
            </a:r>
            <a:r>
              <a:rPr lang="zh-CN" altLang="en-US" sz="1200" dirty="0"/>
              <a:t>系统</a:t>
            </a:r>
            <a:r>
              <a:rPr lang="zh-CN" altLang="zh-CN" sz="1200" dirty="0" smtClean="0"/>
              <a:t>时，</a:t>
            </a:r>
            <a:r>
              <a:rPr lang="zh-CN" altLang="en-US" sz="1200" dirty="0"/>
              <a:t>系统</a:t>
            </a:r>
            <a:r>
              <a:rPr lang="zh-CN" altLang="zh-CN" sz="1200" dirty="0" smtClean="0"/>
              <a:t>都</a:t>
            </a:r>
            <a:r>
              <a:rPr lang="zh-CN" altLang="zh-CN" sz="1200" dirty="0"/>
              <a:t>自动备份数据；</a:t>
            </a:r>
          </a:p>
          <a:p>
            <a:r>
              <a:rPr lang="en-US" altLang="zh-CN" sz="1200" dirty="0"/>
              <a:t>2</a:t>
            </a:r>
            <a:r>
              <a:rPr lang="zh-CN" altLang="zh-CN" sz="1200" dirty="0" smtClean="0"/>
              <a:t>、</a:t>
            </a:r>
            <a:r>
              <a:rPr lang="zh-CN" altLang="en-US" sz="1200" dirty="0" smtClean="0"/>
              <a:t>用户</a:t>
            </a:r>
            <a:r>
              <a:rPr lang="zh-CN" altLang="zh-CN" sz="1200" dirty="0" smtClean="0"/>
              <a:t>可以</a:t>
            </a:r>
            <a:r>
              <a:rPr lang="zh-CN" altLang="en-US" sz="1200" dirty="0" smtClean="0"/>
              <a:t>勾选</a:t>
            </a:r>
            <a:r>
              <a:rPr lang="en-US" altLang="zh-CN" sz="1200" dirty="0" smtClean="0"/>
              <a:t>“</a:t>
            </a:r>
            <a:r>
              <a:rPr lang="zh-CN" altLang="zh-CN" sz="1200" dirty="0"/>
              <a:t>自动备份前提醒</a:t>
            </a:r>
            <a:r>
              <a:rPr lang="en-US" altLang="zh-CN" sz="1200" dirty="0" smtClean="0"/>
              <a:t>”</a:t>
            </a:r>
            <a:r>
              <a:rPr lang="zh-CN" altLang="en-US" sz="1200" dirty="0" smtClean="0"/>
              <a:t>选项</a:t>
            </a:r>
            <a:r>
              <a:rPr lang="zh-CN" altLang="zh-CN" sz="1200" dirty="0" smtClean="0"/>
              <a:t>，</a:t>
            </a:r>
            <a:r>
              <a:rPr lang="zh-CN" altLang="zh-CN" sz="1200" dirty="0"/>
              <a:t>每次</a:t>
            </a:r>
            <a:r>
              <a:rPr lang="zh-CN" altLang="zh-CN" sz="1200" dirty="0" smtClean="0"/>
              <a:t>退出</a:t>
            </a:r>
            <a:r>
              <a:rPr lang="zh-CN" altLang="en-US" sz="1200" dirty="0"/>
              <a:t>系统</a:t>
            </a:r>
            <a:r>
              <a:rPr lang="zh-CN" altLang="zh-CN" sz="1200" dirty="0" smtClean="0"/>
              <a:t>时</a:t>
            </a:r>
            <a:r>
              <a:rPr lang="zh-CN" altLang="zh-CN" sz="1200" dirty="0"/>
              <a:t>，都会弹出是否需要备份的提示，可以自行选择是否备份；</a:t>
            </a:r>
          </a:p>
        </p:txBody>
      </p:sp>
      <p:pic>
        <p:nvPicPr>
          <p:cNvPr id="2" name="图片 1"/>
          <p:cNvPicPr>
            <a:picLocks noChangeAspect="1"/>
          </p:cNvPicPr>
          <p:nvPr/>
        </p:nvPicPr>
        <p:blipFill>
          <a:blip r:embed="rId3"/>
          <a:stretch>
            <a:fillRect/>
          </a:stretch>
        </p:blipFill>
        <p:spPr>
          <a:xfrm>
            <a:off x="3275856" y="4279593"/>
            <a:ext cx="1512168" cy="94512"/>
          </a:xfrm>
          <a:prstGeom prst="rect">
            <a:avLst/>
          </a:prstGeom>
        </p:spPr>
      </p:pic>
    </p:spTree>
    <p:extLst>
      <p:ext uri="{BB962C8B-B14F-4D97-AF65-F5344CB8AC3E}">
        <p14:creationId xmlns:p14="http://schemas.microsoft.com/office/powerpoint/2010/main" xmlns="" val="88268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7"/>
                                        </p:tgtEl>
                                        <p:attrNameLst>
                                          <p:attrName>ppt_x</p:attrName>
                                        </p:attrNameLst>
                                      </p:cBhvr>
                                      <p:tavLst>
                                        <p:tav tm="0">
                                          <p:val>
                                            <p:strVal val="ppt_x"/>
                                          </p:val>
                                        </p:tav>
                                        <p:tav tm="100000">
                                          <p:val>
                                            <p:strVal val="ppt_x"/>
                                          </p:val>
                                        </p:tav>
                                      </p:tavLst>
                                    </p:anim>
                                    <p:anim calcmode="lin" valueType="num">
                                      <p:cBhvr additive="base">
                                        <p:cTn id="24" dur="500"/>
                                        <p:tgtEl>
                                          <p:spTgt spid="7"/>
                                        </p:tgtEl>
                                        <p:attrNameLst>
                                          <p:attrName>ppt_y</p:attrName>
                                        </p:attrNameLst>
                                      </p:cBhvr>
                                      <p:tavLst>
                                        <p:tav tm="0">
                                          <p:val>
                                            <p:strVal val="ppt_y"/>
                                          </p:val>
                                        </p:tav>
                                        <p:tav tm="100000">
                                          <p:val>
                                            <p:strVal val="1+ppt_h/2"/>
                                          </p:val>
                                        </p:tav>
                                      </p:tavLst>
                                    </p:anim>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初始化设置</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857578" y="1144061"/>
            <a:ext cx="7427256" cy="4569878"/>
          </a:xfrm>
          <a:prstGeom prst="rect">
            <a:avLst/>
          </a:prstGeom>
          <a:noFill/>
          <a:ln w="9525">
            <a:noFill/>
            <a:miter lim="800000"/>
            <a:headEnd/>
            <a:tailEnd/>
          </a:ln>
          <a:effectLst/>
        </p:spPr>
      </p:pic>
      <p:sp>
        <p:nvSpPr>
          <p:cNvPr id="5" name="圆角矩形标注 4"/>
          <p:cNvSpPr/>
          <p:nvPr/>
        </p:nvSpPr>
        <p:spPr bwMode="auto">
          <a:xfrm>
            <a:off x="2326549" y="2607558"/>
            <a:ext cx="2308246" cy="1000132"/>
          </a:xfrm>
          <a:prstGeom prst="wedgeRoundRectCallout">
            <a:avLst>
              <a:gd name="adj1" fmla="val 83582"/>
              <a:gd name="adj2" fmla="val 64235"/>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Times New Roman" pitchFamily="18" charset="0"/>
              </a:rPr>
              <a:t>1.</a:t>
            </a:r>
            <a:r>
              <a:rPr kumimoji="0" lang="zh-CN" altLang="en-US" sz="1100" b="0" i="0" u="none" strike="noStrike" cap="none" normalizeH="0" baseline="0" dirty="0" smtClean="0">
                <a:ln>
                  <a:noFill/>
                </a:ln>
                <a:solidFill>
                  <a:schemeClr val="tx1"/>
                </a:solidFill>
                <a:effectLst/>
                <a:latin typeface="Times New Roman" pitchFamily="18" charset="0"/>
              </a:rPr>
              <a:t>勾选“记住密码”按钮，系统可以记录用户的登陆密码</a:t>
            </a:r>
            <a:endParaRPr kumimoji="0" lang="en-US" altLang="zh-CN" sz="11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altLang="zh-CN" sz="1100" dirty="0" smtClean="0"/>
              <a:t>2.</a:t>
            </a:r>
            <a:r>
              <a:rPr lang="zh-CN" altLang="en-US" sz="1100" dirty="0" smtClean="0"/>
              <a:t>如果在安装向导第四步中不勾选“启用登陆密码“，则不出现本界面，系统直接进入主界面</a:t>
            </a:r>
            <a:endParaRPr kumimoji="0" lang="zh-CN" altLang="en-US" sz="1100" b="0" i="0" u="none" strike="noStrike" cap="none" normalizeH="0" baseline="0" dirty="0" smtClean="0">
              <a:ln>
                <a:noFill/>
              </a:ln>
              <a:solidFill>
                <a:schemeClr val="tx1"/>
              </a:solidFill>
              <a:effectLst/>
              <a:latin typeface="Times New Roman" pitchFamily="18" charset="0"/>
            </a:endParaRPr>
          </a:p>
        </p:txBody>
      </p:sp>
      <p:sp>
        <p:nvSpPr>
          <p:cNvPr id="6" name="圆角矩形标注 5"/>
          <p:cNvSpPr/>
          <p:nvPr/>
        </p:nvSpPr>
        <p:spPr bwMode="auto">
          <a:xfrm>
            <a:off x="5750727" y="1500174"/>
            <a:ext cx="1785950" cy="571504"/>
          </a:xfrm>
          <a:prstGeom prst="wedgeRoundRectCallout">
            <a:avLst>
              <a:gd name="adj1" fmla="val 31143"/>
              <a:gd name="adj2" fmla="val -67968"/>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rPr>
              <a:t>右上角可以进行网络设置</a:t>
            </a:r>
          </a:p>
        </p:txBody>
      </p:sp>
      <p:sp>
        <p:nvSpPr>
          <p:cNvPr id="7" name="流程图: 过程 6"/>
          <p:cNvSpPr/>
          <p:nvPr/>
        </p:nvSpPr>
        <p:spPr bwMode="auto">
          <a:xfrm>
            <a:off x="5000628" y="4357694"/>
            <a:ext cx="2714644" cy="57150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endParaRPr lang="zh-CN" altLang="en-US" dirty="0"/>
          </a:p>
        </p:txBody>
      </p:sp>
      <p:sp>
        <p:nvSpPr>
          <p:cNvPr id="4" name="圆角矩形 3"/>
          <p:cNvSpPr/>
          <p:nvPr/>
        </p:nvSpPr>
        <p:spPr>
          <a:xfrm>
            <a:off x="2483768" y="2204864"/>
            <a:ext cx="3960440" cy="1080120"/>
          </a:xfrm>
          <a:prstGeom prst="roundRect">
            <a:avLst/>
          </a:prstGeom>
          <a:gradFill flip="none" rotWithShape="1">
            <a:gsLst>
              <a:gs pos="0">
                <a:srgbClr val="00B0F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初始化设置</a:t>
            </a:r>
            <a:endParaRPr lang="zh-CN" altLang="en-US"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5" name="圆角矩形 4"/>
          <p:cNvSpPr/>
          <p:nvPr/>
        </p:nvSpPr>
        <p:spPr>
          <a:xfrm>
            <a:off x="2483768" y="3717032"/>
            <a:ext cx="3960440" cy="1080120"/>
          </a:xfrm>
          <a:prstGeom prst="roundRect">
            <a:avLst/>
          </a:prstGeom>
          <a:gradFill flip="none" rotWithShape="1">
            <a:gsLst>
              <a:gs pos="0">
                <a:srgbClr val="FFC00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en-US" altLang="zh-CN"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a:t>
            </a: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日常操作</a:t>
            </a:r>
            <a:endParaRPr lang="zh-CN" altLang="en-US"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6" name="圆角矩形 5"/>
          <p:cNvSpPr/>
          <p:nvPr/>
        </p:nvSpPr>
        <p:spPr>
          <a:xfrm>
            <a:off x="2771800" y="2398450"/>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smtClean="0">
                <a:solidFill>
                  <a:schemeClr val="bg1">
                    <a:lumMod val="95000"/>
                  </a:schemeClr>
                </a:solidFill>
                <a:effectLst>
                  <a:outerShdw blurRad="63500" sx="102000" sy="102000" algn="ctr" rotWithShape="0">
                    <a:prstClr val="black">
                      <a:alpha val="40000"/>
                    </a:prstClr>
                  </a:outerShdw>
                </a:effectLst>
                <a:latin typeface="Arial Black" pitchFamily="34" charset="0"/>
              </a:rPr>
              <a:t>1</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7" name="圆角矩形 6"/>
          <p:cNvSpPr/>
          <p:nvPr/>
        </p:nvSpPr>
        <p:spPr>
          <a:xfrm>
            <a:off x="2771800" y="3969060"/>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bg1">
                    <a:lumMod val="9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圆角矩形 14"/>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endParaRPr lang="zh-CN" altLang="en-US" dirty="0"/>
          </a:p>
        </p:txBody>
      </p:sp>
      <p:grpSp>
        <p:nvGrpSpPr>
          <p:cNvPr id="3" name="组合 40"/>
          <p:cNvGrpSpPr/>
          <p:nvPr/>
        </p:nvGrpSpPr>
        <p:grpSpPr>
          <a:xfrm rot="5400000">
            <a:off x="591875" y="3538258"/>
            <a:ext cx="2483191" cy="504000"/>
            <a:chOff x="3059832" y="1332052"/>
            <a:chExt cx="2483191" cy="468000"/>
          </a:xfrm>
          <a:effectLst>
            <a:reflection blurRad="6350" stA="52000" endA="300" endPos="35000" dir="5400000" sy="-100000" algn="bl" rotWithShape="0"/>
          </a:effectLst>
        </p:grpSpPr>
        <p:grpSp>
          <p:nvGrpSpPr>
            <p:cNvPr id="4" name="组合 41"/>
            <p:cNvGrpSpPr/>
            <p:nvPr/>
          </p:nvGrpSpPr>
          <p:grpSpPr>
            <a:xfrm>
              <a:off x="3059832" y="1332052"/>
              <a:ext cx="1937288" cy="468000"/>
              <a:chOff x="3059832" y="1332052"/>
              <a:chExt cx="1937288" cy="468000"/>
            </a:xfrm>
          </p:grpSpPr>
          <p:sp>
            <p:nvSpPr>
              <p:cNvPr id="44" name="Pentagon 12"/>
              <p:cNvSpPr>
                <a:spLocks noChangeArrowheads="1"/>
              </p:cNvSpPr>
              <p:nvPr/>
            </p:nvSpPr>
            <p:spPr bwMode="auto">
              <a:xfrm>
                <a:off x="3059832" y="1332052"/>
                <a:ext cx="1937288" cy="468000"/>
              </a:xfrm>
              <a:prstGeom prst="homePlate">
                <a:avLst>
                  <a:gd name="adj" fmla="val 0"/>
                </a:avLst>
              </a:prstGeom>
              <a:solidFill>
                <a:srgbClr val="00B0F0"/>
              </a:solidFill>
              <a:ln>
                <a:noFill/>
              </a:ln>
              <a:effectLst>
                <a:outerShdw blurRad="50800" dist="38100" dir="5400000" algn="t" rotWithShape="0">
                  <a:prstClr val="black">
                    <a:alpha val="40000"/>
                  </a:prstClr>
                </a:outerShdw>
              </a:effectLst>
              <a:extLst/>
            </p:spPr>
            <p:txBody>
              <a:bodyPr anchor="ctr"/>
              <a:lstStyle/>
              <a:p>
                <a:pPr indent="-342900" algn="ctr">
                  <a:buFont typeface="Calibri" pitchFamily="34" charset="0"/>
                  <a:buAutoNum type="arabicPeriod"/>
                </a:pPr>
                <a:endParaRPr lang="zh-CN" noProof="1">
                  <a:solidFill>
                    <a:srgbClr val="FFFFFF"/>
                  </a:solidFill>
                  <a:latin typeface="Calibri" pitchFamily="34" charset="0"/>
                  <a:ea typeface="ＭＳ Ｐゴシック" pitchFamily="34" charset="-128"/>
                </a:endParaRPr>
              </a:p>
            </p:txBody>
          </p:sp>
          <p:sp>
            <p:nvSpPr>
              <p:cNvPr id="45" name="圆角矩形 44"/>
              <p:cNvSpPr/>
              <p:nvPr/>
            </p:nvSpPr>
            <p:spPr>
              <a:xfrm rot="16385965">
                <a:off x="3160655" y="1375766"/>
                <a:ext cx="344636" cy="378000"/>
              </a:xfrm>
              <a:prstGeom prst="roundRect">
                <a:avLst/>
              </a:prstGeom>
              <a:noFill/>
              <a:ln>
                <a:solidFill>
                  <a:schemeClr val="bg1"/>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effectLst>
                      <a:outerShdw blurRad="63500" sx="102000" sy="102000" algn="ctr" rotWithShape="0">
                        <a:prstClr val="black">
                          <a:alpha val="40000"/>
                        </a:prstClr>
                      </a:outerShdw>
                    </a:effectLst>
                    <a:latin typeface="Arial Black" pitchFamily="34" charset="0"/>
                  </a:rPr>
                  <a:t>1</a:t>
                </a:r>
                <a:endParaRPr lang="zh-CN" altLang="en-US" sz="2000" dirty="0">
                  <a:solidFill>
                    <a:schemeClr val="bg1"/>
                  </a:solidFill>
                  <a:effectLst>
                    <a:outerShdw blurRad="63500" sx="102000" sy="102000" algn="ctr" rotWithShape="0">
                      <a:prstClr val="black">
                        <a:alpha val="40000"/>
                      </a:prstClr>
                    </a:outerShdw>
                  </a:effectLst>
                  <a:latin typeface="Arial Black" pitchFamily="34" charset="0"/>
                </a:endParaRPr>
              </a:p>
            </p:txBody>
          </p:sp>
        </p:grpSp>
        <p:sp>
          <p:nvSpPr>
            <p:cNvPr id="43" name="Text Box 67"/>
            <p:cNvSpPr txBox="1">
              <a:spLocks noChangeArrowheads="1"/>
            </p:cNvSpPr>
            <p:nvPr/>
          </p:nvSpPr>
          <p:spPr bwMode="auto">
            <a:xfrm rot="16200000">
              <a:off x="4387761" y="582265"/>
              <a:ext cx="371531"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defPPr>
                <a:defRPr lang="zh-CN"/>
              </a:defPPr>
              <a:lvl1pPr>
                <a:defRPr sz="1400" b="1">
                  <a:solidFill>
                    <a:schemeClr val="bg1"/>
                  </a:solidFill>
                  <a:latin typeface="微软雅黑" pitchFamily="34" charset="-122"/>
                  <a:ea typeface="微软雅黑" pitchFamily="34" charset="-122"/>
                </a:defRPr>
              </a:lvl1pPr>
            </a:lstStyle>
            <a:p>
              <a:r>
                <a:rPr lang="zh-CN" altLang="en-US" dirty="0" smtClean="0"/>
                <a:t>人员信息</a:t>
              </a:r>
              <a:r>
                <a:rPr lang="zh-CN" altLang="en-US" dirty="0"/>
                <a:t>采集</a:t>
              </a:r>
              <a:r>
                <a:rPr lang="en-US" altLang="zh-CN" dirty="0" smtClean="0"/>
                <a:t>	</a:t>
              </a:r>
              <a:endParaRPr lang="en-US" altLang="zh-CN" dirty="0"/>
            </a:p>
          </p:txBody>
        </p:sp>
      </p:grpSp>
      <p:sp>
        <p:nvSpPr>
          <p:cNvPr id="46" name="下箭头 45"/>
          <p:cNvSpPr/>
          <p:nvPr/>
        </p:nvSpPr>
        <p:spPr>
          <a:xfrm rot="16200000">
            <a:off x="2143128" y="3385989"/>
            <a:ext cx="360040" cy="262632"/>
          </a:xfrm>
          <a:prstGeom prst="downArrow">
            <a:avLst>
              <a:gd name="adj1" fmla="val 50000"/>
              <a:gd name="adj2" fmla="val 60880"/>
            </a:avLst>
          </a:prstGeom>
          <a:solidFill>
            <a:srgbClr val="AAE600"/>
          </a:solidFill>
          <a:ln w="25400" cap="flat" cmpd="sng" algn="ctr">
            <a:solidFill>
              <a:schemeClr val="accent3">
                <a:lumMod val="75000"/>
              </a:schemeClr>
            </a:solidFill>
            <a:prstDash val="solid"/>
          </a:ln>
          <a:effectLst/>
        </p:spPr>
        <p:txBody>
          <a:bodyPr rtlCol="0" anchor="ctr"/>
          <a:lstStyle/>
          <a:p>
            <a:pPr algn="ctr"/>
            <a:endParaRPr lang="zh-CN" altLang="en-US" kern="0">
              <a:solidFill>
                <a:sysClr val="window" lastClr="FFFFFF"/>
              </a:solidFill>
              <a:latin typeface="微软雅黑" pitchFamily="34" charset="-122"/>
              <a:ea typeface="微软雅黑" pitchFamily="34" charset="-122"/>
            </a:endParaRPr>
          </a:p>
        </p:txBody>
      </p:sp>
      <p:grpSp>
        <p:nvGrpSpPr>
          <p:cNvPr id="5" name="组合 46"/>
          <p:cNvGrpSpPr/>
          <p:nvPr/>
        </p:nvGrpSpPr>
        <p:grpSpPr>
          <a:xfrm rot="5400000">
            <a:off x="1840474" y="3245425"/>
            <a:ext cx="1937288" cy="504000"/>
            <a:chOff x="3059832" y="1332052"/>
            <a:chExt cx="1937288" cy="468000"/>
          </a:xfrm>
          <a:effectLst>
            <a:reflection blurRad="6350" stA="52000" endA="300" endPos="35000" dir="5400000" sy="-100000" algn="bl" rotWithShape="0"/>
          </a:effectLst>
        </p:grpSpPr>
        <p:grpSp>
          <p:nvGrpSpPr>
            <p:cNvPr id="6" name="组合 41"/>
            <p:cNvGrpSpPr/>
            <p:nvPr/>
          </p:nvGrpSpPr>
          <p:grpSpPr>
            <a:xfrm>
              <a:off x="3059832" y="1332052"/>
              <a:ext cx="1937288" cy="468000"/>
              <a:chOff x="3059832" y="1332052"/>
              <a:chExt cx="1937288" cy="468000"/>
            </a:xfrm>
          </p:grpSpPr>
          <p:sp>
            <p:nvSpPr>
              <p:cNvPr id="50" name="Pentagon 12"/>
              <p:cNvSpPr>
                <a:spLocks noChangeArrowheads="1"/>
              </p:cNvSpPr>
              <p:nvPr/>
            </p:nvSpPr>
            <p:spPr bwMode="auto">
              <a:xfrm>
                <a:off x="3059832" y="1332052"/>
                <a:ext cx="1937288" cy="468000"/>
              </a:xfrm>
              <a:prstGeom prst="homePlate">
                <a:avLst>
                  <a:gd name="adj" fmla="val 0"/>
                </a:avLst>
              </a:prstGeom>
              <a:solidFill>
                <a:srgbClr val="00B0F0"/>
              </a:solidFill>
              <a:ln>
                <a:noFill/>
              </a:ln>
              <a:effectLst>
                <a:outerShdw blurRad="50800" dist="38100" dir="5400000" algn="t" rotWithShape="0">
                  <a:prstClr val="black">
                    <a:alpha val="40000"/>
                  </a:prstClr>
                </a:outerShdw>
              </a:effectLst>
              <a:extLst/>
            </p:spPr>
            <p:txBody>
              <a:bodyPr anchor="ctr"/>
              <a:lstStyle/>
              <a:p>
                <a:pPr indent="-342900" algn="ctr">
                  <a:buFont typeface="Calibri" pitchFamily="34" charset="0"/>
                  <a:buAutoNum type="arabicPeriod"/>
                </a:pPr>
                <a:endParaRPr lang="zh-CN" noProof="1">
                  <a:solidFill>
                    <a:srgbClr val="FFFFFF"/>
                  </a:solidFill>
                  <a:latin typeface="Calibri" pitchFamily="34" charset="0"/>
                  <a:ea typeface="ＭＳ Ｐゴシック" pitchFamily="34" charset="-128"/>
                </a:endParaRPr>
              </a:p>
            </p:txBody>
          </p:sp>
          <p:sp>
            <p:nvSpPr>
              <p:cNvPr id="51" name="圆角矩形 50"/>
              <p:cNvSpPr/>
              <p:nvPr/>
            </p:nvSpPr>
            <p:spPr>
              <a:xfrm rot="16385965">
                <a:off x="3160655" y="1375766"/>
                <a:ext cx="344636" cy="378000"/>
              </a:xfrm>
              <a:prstGeom prst="roundRect">
                <a:avLst/>
              </a:prstGeom>
              <a:noFill/>
              <a:ln>
                <a:solidFill>
                  <a:schemeClr val="bg1"/>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effectLst>
                      <a:outerShdw blurRad="63500" sx="102000" sy="102000" algn="ctr" rotWithShape="0">
                        <a:prstClr val="black">
                          <a:alpha val="40000"/>
                        </a:prstClr>
                      </a:outerShdw>
                    </a:effectLst>
                    <a:latin typeface="Arial Black" pitchFamily="34" charset="0"/>
                  </a:rPr>
                  <a:t>2</a:t>
                </a:r>
                <a:endParaRPr lang="zh-CN" altLang="en-US" sz="2000" dirty="0">
                  <a:solidFill>
                    <a:schemeClr val="bg1"/>
                  </a:solidFill>
                  <a:effectLst>
                    <a:outerShdw blurRad="63500" sx="102000" sy="102000" algn="ctr" rotWithShape="0">
                      <a:prstClr val="black">
                        <a:alpha val="40000"/>
                      </a:prstClr>
                    </a:outerShdw>
                  </a:effectLst>
                  <a:latin typeface="Arial Black" pitchFamily="34" charset="0"/>
                </a:endParaRPr>
              </a:p>
            </p:txBody>
          </p:sp>
        </p:grpSp>
        <p:sp>
          <p:nvSpPr>
            <p:cNvPr id="49" name="Text Box 67"/>
            <p:cNvSpPr txBox="1">
              <a:spLocks noChangeArrowheads="1"/>
            </p:cNvSpPr>
            <p:nvPr/>
          </p:nvSpPr>
          <p:spPr bwMode="auto">
            <a:xfrm rot="16200000">
              <a:off x="4021942" y="1146523"/>
              <a:ext cx="371531" cy="810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defPPr>
                <a:defRPr lang="zh-CN"/>
              </a:defPPr>
              <a:lvl1pPr>
                <a:defRPr sz="1400" b="1">
                  <a:solidFill>
                    <a:schemeClr val="bg1"/>
                  </a:solidFill>
                  <a:latin typeface="微软雅黑" pitchFamily="34" charset="-122"/>
                  <a:ea typeface="微软雅黑" pitchFamily="34" charset="-122"/>
                </a:defRPr>
              </a:lvl1pPr>
            </a:lstStyle>
            <a:p>
              <a:pPr algn="ctr"/>
              <a:r>
                <a:rPr lang="zh-CN" altLang="en-US" dirty="0" smtClean="0"/>
                <a:t>报表填写</a:t>
              </a:r>
              <a:endParaRPr lang="en-US" altLang="zh-CN" dirty="0"/>
            </a:p>
          </p:txBody>
        </p:sp>
      </p:grpSp>
      <p:grpSp>
        <p:nvGrpSpPr>
          <p:cNvPr id="7" name="组合 51"/>
          <p:cNvGrpSpPr/>
          <p:nvPr/>
        </p:nvGrpSpPr>
        <p:grpSpPr>
          <a:xfrm rot="5400000">
            <a:off x="2866562" y="3242085"/>
            <a:ext cx="1937288" cy="504000"/>
            <a:chOff x="3059832" y="1332052"/>
            <a:chExt cx="1937288" cy="468000"/>
          </a:xfrm>
          <a:effectLst>
            <a:reflection blurRad="6350" stA="52000" endA="300" endPos="35000" dir="5400000" sy="-100000" algn="bl" rotWithShape="0"/>
          </a:effectLst>
        </p:grpSpPr>
        <p:grpSp>
          <p:nvGrpSpPr>
            <p:cNvPr id="8" name="组合 47"/>
            <p:cNvGrpSpPr/>
            <p:nvPr/>
          </p:nvGrpSpPr>
          <p:grpSpPr>
            <a:xfrm>
              <a:off x="3059832" y="1332052"/>
              <a:ext cx="1937288" cy="468000"/>
              <a:chOff x="3059832" y="1332052"/>
              <a:chExt cx="1937288" cy="468000"/>
            </a:xfrm>
          </p:grpSpPr>
          <p:sp>
            <p:nvSpPr>
              <p:cNvPr id="55" name="Pentagon 12"/>
              <p:cNvSpPr>
                <a:spLocks noChangeArrowheads="1"/>
              </p:cNvSpPr>
              <p:nvPr/>
            </p:nvSpPr>
            <p:spPr bwMode="auto">
              <a:xfrm>
                <a:off x="3059832" y="1332052"/>
                <a:ext cx="1937288" cy="468000"/>
              </a:xfrm>
              <a:prstGeom prst="homePlate">
                <a:avLst>
                  <a:gd name="adj" fmla="val 0"/>
                </a:avLst>
              </a:prstGeom>
              <a:solidFill>
                <a:srgbClr val="00B0F0"/>
              </a:solidFill>
              <a:ln>
                <a:noFill/>
              </a:ln>
              <a:effectLst>
                <a:outerShdw blurRad="50800" dist="38100" dir="5400000" algn="t" rotWithShape="0">
                  <a:prstClr val="black">
                    <a:alpha val="40000"/>
                  </a:prstClr>
                </a:outerShdw>
              </a:effectLst>
              <a:extLst/>
            </p:spPr>
            <p:txBody>
              <a:bodyPr anchor="ctr"/>
              <a:lstStyle/>
              <a:p>
                <a:pPr indent="-342900" algn="ctr">
                  <a:buFont typeface="Calibri" pitchFamily="34" charset="0"/>
                  <a:buAutoNum type="arabicPeriod"/>
                </a:pPr>
                <a:endParaRPr lang="zh-CN" noProof="1">
                  <a:solidFill>
                    <a:srgbClr val="FFFFFF"/>
                  </a:solidFill>
                  <a:latin typeface="Calibri" pitchFamily="34" charset="0"/>
                  <a:ea typeface="ＭＳ Ｐゴシック" pitchFamily="34" charset="-128"/>
                </a:endParaRPr>
              </a:p>
            </p:txBody>
          </p:sp>
          <p:sp>
            <p:nvSpPr>
              <p:cNvPr id="56" name="圆角矩形 55"/>
              <p:cNvSpPr/>
              <p:nvPr/>
            </p:nvSpPr>
            <p:spPr>
              <a:xfrm rot="16385965">
                <a:off x="3160655" y="1375766"/>
                <a:ext cx="344636" cy="378000"/>
              </a:xfrm>
              <a:prstGeom prst="roundRect">
                <a:avLst/>
              </a:prstGeom>
              <a:noFill/>
              <a:ln>
                <a:solidFill>
                  <a:schemeClr val="bg1"/>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effectLst>
                      <a:outerShdw blurRad="63500" sx="102000" sy="102000" algn="ctr" rotWithShape="0">
                        <a:prstClr val="black">
                          <a:alpha val="40000"/>
                        </a:prstClr>
                      </a:outerShdw>
                    </a:effectLst>
                    <a:latin typeface="Arial Black" pitchFamily="34" charset="0"/>
                  </a:rPr>
                  <a:t>3</a:t>
                </a:r>
                <a:endParaRPr lang="zh-CN" altLang="en-US" sz="2000" dirty="0">
                  <a:solidFill>
                    <a:schemeClr val="bg1"/>
                  </a:solidFill>
                  <a:effectLst>
                    <a:outerShdw blurRad="63500" sx="102000" sy="102000" algn="ctr" rotWithShape="0">
                      <a:prstClr val="black">
                        <a:alpha val="40000"/>
                      </a:prstClr>
                    </a:outerShdw>
                  </a:effectLst>
                  <a:latin typeface="Arial Black" pitchFamily="34" charset="0"/>
                </a:endParaRPr>
              </a:p>
            </p:txBody>
          </p:sp>
        </p:grpSp>
        <p:sp>
          <p:nvSpPr>
            <p:cNvPr id="54" name="Text Box 67"/>
            <p:cNvSpPr txBox="1">
              <a:spLocks noChangeArrowheads="1"/>
            </p:cNvSpPr>
            <p:nvPr/>
          </p:nvSpPr>
          <p:spPr bwMode="auto">
            <a:xfrm rot="16200000">
              <a:off x="4110855" y="1056755"/>
              <a:ext cx="371531" cy="990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defPPr>
                <a:defRPr lang="zh-CN"/>
              </a:defPPr>
              <a:lvl1pPr>
                <a:defRPr sz="1400" b="1">
                  <a:solidFill>
                    <a:schemeClr val="bg1"/>
                  </a:solidFill>
                  <a:latin typeface="微软雅黑" pitchFamily="34" charset="-122"/>
                  <a:ea typeface="微软雅黑" pitchFamily="34" charset="-122"/>
                </a:defRPr>
              </a:lvl1pPr>
            </a:lstStyle>
            <a:p>
              <a:pPr algn="ctr"/>
              <a:r>
                <a:rPr lang="zh-CN" altLang="en-US" dirty="0"/>
                <a:t>申报</a:t>
              </a:r>
              <a:r>
                <a:rPr lang="zh-CN" altLang="en-US" dirty="0" smtClean="0"/>
                <a:t>表报送</a:t>
              </a:r>
              <a:endParaRPr lang="en-US" altLang="zh-CN" dirty="0"/>
            </a:p>
          </p:txBody>
        </p:sp>
      </p:grpSp>
      <p:sp>
        <p:nvSpPr>
          <p:cNvPr id="57" name="下箭头 56"/>
          <p:cNvSpPr/>
          <p:nvPr/>
        </p:nvSpPr>
        <p:spPr>
          <a:xfrm rot="16200000">
            <a:off x="3191200" y="3385989"/>
            <a:ext cx="360040" cy="262632"/>
          </a:xfrm>
          <a:prstGeom prst="downArrow">
            <a:avLst>
              <a:gd name="adj1" fmla="val 50000"/>
              <a:gd name="adj2" fmla="val 60880"/>
            </a:avLst>
          </a:prstGeom>
          <a:solidFill>
            <a:srgbClr val="AAE600"/>
          </a:solidFill>
          <a:ln w="25400" cap="flat" cmpd="sng" algn="ctr">
            <a:solidFill>
              <a:schemeClr val="accent3">
                <a:lumMod val="75000"/>
              </a:schemeClr>
            </a:solidFill>
            <a:prstDash val="solid"/>
          </a:ln>
          <a:effectLst/>
        </p:spPr>
        <p:txBody>
          <a:bodyPr rtlCol="0" anchor="ctr"/>
          <a:lstStyle/>
          <a:p>
            <a:pPr algn="ctr"/>
            <a:endParaRPr lang="zh-CN" altLang="en-US" kern="0">
              <a:solidFill>
                <a:sysClr val="window" lastClr="FFFFFF"/>
              </a:solidFill>
              <a:latin typeface="微软雅黑" pitchFamily="34" charset="-122"/>
              <a:ea typeface="微软雅黑" pitchFamily="34" charset="-122"/>
            </a:endParaRPr>
          </a:p>
        </p:txBody>
      </p:sp>
      <p:grpSp>
        <p:nvGrpSpPr>
          <p:cNvPr id="9" name="组合 57"/>
          <p:cNvGrpSpPr/>
          <p:nvPr/>
        </p:nvGrpSpPr>
        <p:grpSpPr>
          <a:xfrm rot="5400000">
            <a:off x="3819459" y="3223216"/>
            <a:ext cx="1937288" cy="504000"/>
            <a:chOff x="3059832" y="1332052"/>
            <a:chExt cx="1937288" cy="468000"/>
          </a:xfrm>
          <a:solidFill>
            <a:srgbClr val="FFC000"/>
          </a:solidFill>
          <a:effectLst>
            <a:reflection blurRad="6350" stA="52000" endA="300" endPos="35000" dir="5400000" sy="-100000" algn="bl" rotWithShape="0"/>
          </a:effectLst>
        </p:grpSpPr>
        <p:grpSp>
          <p:nvGrpSpPr>
            <p:cNvPr id="10" name="组合 53"/>
            <p:cNvGrpSpPr/>
            <p:nvPr/>
          </p:nvGrpSpPr>
          <p:grpSpPr>
            <a:xfrm>
              <a:off x="3059832" y="1332052"/>
              <a:ext cx="1937288" cy="468000"/>
              <a:chOff x="3059832" y="1332052"/>
              <a:chExt cx="1937288" cy="468000"/>
            </a:xfrm>
            <a:grpFill/>
          </p:grpSpPr>
          <p:sp>
            <p:nvSpPr>
              <p:cNvPr id="61" name="Pentagon 12"/>
              <p:cNvSpPr>
                <a:spLocks noChangeArrowheads="1"/>
              </p:cNvSpPr>
              <p:nvPr/>
            </p:nvSpPr>
            <p:spPr bwMode="auto">
              <a:xfrm>
                <a:off x="3059832" y="1332052"/>
                <a:ext cx="1937288" cy="468000"/>
              </a:xfrm>
              <a:prstGeom prst="homePlate">
                <a:avLst>
                  <a:gd name="adj" fmla="val 0"/>
                </a:avLst>
              </a:prstGeom>
              <a:grpFill/>
              <a:ln>
                <a:noFill/>
              </a:ln>
              <a:effectLst>
                <a:outerShdw blurRad="50800" dist="38100" dir="5400000" algn="t" rotWithShape="0">
                  <a:prstClr val="black">
                    <a:alpha val="40000"/>
                  </a:prstClr>
                </a:outerShdw>
              </a:effectLst>
              <a:extLst/>
            </p:spPr>
            <p:txBody>
              <a:bodyPr anchor="ctr"/>
              <a:lstStyle/>
              <a:p>
                <a:pPr indent="-342900" algn="ctr">
                  <a:buFont typeface="Calibri" pitchFamily="34" charset="0"/>
                  <a:buAutoNum type="arabicPeriod"/>
                </a:pPr>
                <a:endParaRPr lang="zh-CN" noProof="1">
                  <a:solidFill>
                    <a:srgbClr val="FFFFFF"/>
                  </a:solidFill>
                  <a:latin typeface="Calibri" pitchFamily="34" charset="0"/>
                  <a:ea typeface="ＭＳ Ｐゴシック" pitchFamily="34" charset="-128"/>
                </a:endParaRPr>
              </a:p>
            </p:txBody>
          </p:sp>
          <p:sp>
            <p:nvSpPr>
              <p:cNvPr id="62" name="圆角矩形 61"/>
              <p:cNvSpPr/>
              <p:nvPr/>
            </p:nvSpPr>
            <p:spPr>
              <a:xfrm rot="16385965">
                <a:off x="3160655" y="1375766"/>
                <a:ext cx="344636" cy="378000"/>
              </a:xfrm>
              <a:prstGeom prst="roundRect">
                <a:avLst/>
              </a:prstGeom>
              <a:grpFill/>
              <a:ln>
                <a:solidFill>
                  <a:schemeClr val="bg1"/>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effectLst>
                      <a:outerShdw blurRad="63500" sx="102000" sy="102000" algn="ctr" rotWithShape="0">
                        <a:prstClr val="black">
                          <a:alpha val="40000"/>
                        </a:prstClr>
                      </a:outerShdw>
                    </a:effectLst>
                    <a:latin typeface="Arial Black" pitchFamily="34" charset="0"/>
                  </a:rPr>
                  <a:t>4</a:t>
                </a:r>
                <a:endParaRPr lang="zh-CN" altLang="en-US" sz="2000" dirty="0">
                  <a:solidFill>
                    <a:schemeClr val="bg1"/>
                  </a:solidFill>
                  <a:effectLst>
                    <a:outerShdw blurRad="63500" sx="102000" sy="102000" algn="ctr" rotWithShape="0">
                      <a:prstClr val="black">
                        <a:alpha val="40000"/>
                      </a:prstClr>
                    </a:outerShdw>
                  </a:effectLst>
                  <a:latin typeface="Arial Black" pitchFamily="34" charset="0"/>
                </a:endParaRPr>
              </a:p>
            </p:txBody>
          </p:sp>
        </p:grpSp>
        <p:sp>
          <p:nvSpPr>
            <p:cNvPr id="60" name="Text Box 67"/>
            <p:cNvSpPr txBox="1">
              <a:spLocks noChangeArrowheads="1"/>
            </p:cNvSpPr>
            <p:nvPr/>
          </p:nvSpPr>
          <p:spPr bwMode="auto">
            <a:xfrm rot="16200000">
              <a:off x="4096563" y="1071045"/>
              <a:ext cx="400110" cy="990015"/>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defPPr>
                <a:defRPr lang="zh-CN"/>
              </a:defPPr>
              <a:lvl1pPr>
                <a:defRPr sz="1400" b="1">
                  <a:solidFill>
                    <a:schemeClr val="bg1"/>
                  </a:solidFill>
                  <a:latin typeface="微软雅黑" pitchFamily="34" charset="-122"/>
                  <a:ea typeface="微软雅黑" pitchFamily="34" charset="-122"/>
                </a:defRPr>
              </a:lvl1pPr>
            </a:lstStyle>
            <a:p>
              <a:pPr algn="ctr"/>
              <a:r>
                <a:rPr lang="zh-CN" altLang="en-US" dirty="0" smtClean="0"/>
                <a:t>申报及反馈</a:t>
              </a:r>
              <a:endParaRPr lang="en-US" altLang="zh-CN" dirty="0"/>
            </a:p>
          </p:txBody>
        </p:sp>
      </p:grpSp>
      <p:grpSp>
        <p:nvGrpSpPr>
          <p:cNvPr id="11" name="组合 62"/>
          <p:cNvGrpSpPr/>
          <p:nvPr/>
        </p:nvGrpSpPr>
        <p:grpSpPr>
          <a:xfrm rot="5400000">
            <a:off x="4791516" y="3223216"/>
            <a:ext cx="1937288" cy="504000"/>
            <a:chOff x="3059832" y="1332052"/>
            <a:chExt cx="1937288" cy="468000"/>
          </a:xfrm>
          <a:solidFill>
            <a:srgbClr val="FFC000"/>
          </a:solidFill>
          <a:effectLst>
            <a:reflection blurRad="6350" stA="52000" endA="300" endPos="35000" dir="5400000" sy="-100000" algn="bl" rotWithShape="0"/>
          </a:effectLst>
        </p:grpSpPr>
        <p:grpSp>
          <p:nvGrpSpPr>
            <p:cNvPr id="12" name="组合 63"/>
            <p:cNvGrpSpPr/>
            <p:nvPr/>
          </p:nvGrpSpPr>
          <p:grpSpPr>
            <a:xfrm>
              <a:off x="3059832" y="1332052"/>
              <a:ext cx="1937288" cy="468000"/>
              <a:chOff x="3059832" y="1332052"/>
              <a:chExt cx="1937288" cy="468000"/>
            </a:xfrm>
            <a:grpFill/>
          </p:grpSpPr>
          <p:sp>
            <p:nvSpPr>
              <p:cNvPr id="66" name="Pentagon 12"/>
              <p:cNvSpPr>
                <a:spLocks noChangeArrowheads="1"/>
              </p:cNvSpPr>
              <p:nvPr/>
            </p:nvSpPr>
            <p:spPr bwMode="auto">
              <a:xfrm>
                <a:off x="3059832" y="1332052"/>
                <a:ext cx="1937288" cy="468000"/>
              </a:xfrm>
              <a:prstGeom prst="homePlate">
                <a:avLst>
                  <a:gd name="adj" fmla="val 0"/>
                </a:avLst>
              </a:prstGeom>
              <a:grpFill/>
              <a:ln>
                <a:noFill/>
              </a:ln>
              <a:effectLst>
                <a:outerShdw blurRad="50800" dist="38100" dir="5400000" algn="t" rotWithShape="0">
                  <a:prstClr val="black">
                    <a:alpha val="40000"/>
                  </a:prstClr>
                </a:outerShdw>
              </a:effectLst>
              <a:extLst/>
            </p:spPr>
            <p:txBody>
              <a:bodyPr anchor="ctr"/>
              <a:lstStyle/>
              <a:p>
                <a:pPr indent="-342900" algn="ctr">
                  <a:buFont typeface="Calibri" pitchFamily="34" charset="0"/>
                  <a:buAutoNum type="arabicPeriod"/>
                </a:pPr>
                <a:endParaRPr lang="zh-CN" noProof="1">
                  <a:solidFill>
                    <a:srgbClr val="FFFFFF"/>
                  </a:solidFill>
                  <a:latin typeface="Calibri" pitchFamily="34" charset="0"/>
                  <a:ea typeface="ＭＳ Ｐゴシック" pitchFamily="34" charset="-128"/>
                </a:endParaRPr>
              </a:p>
            </p:txBody>
          </p:sp>
          <p:sp>
            <p:nvSpPr>
              <p:cNvPr id="67" name="圆角矩形 66"/>
              <p:cNvSpPr/>
              <p:nvPr/>
            </p:nvSpPr>
            <p:spPr>
              <a:xfrm rot="16385965">
                <a:off x="3160655" y="1375766"/>
                <a:ext cx="344636" cy="378000"/>
              </a:xfrm>
              <a:prstGeom prst="roundRect">
                <a:avLst/>
              </a:prstGeom>
              <a:grpFill/>
              <a:ln>
                <a:solidFill>
                  <a:schemeClr val="bg1"/>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effectLst>
                      <a:outerShdw blurRad="63500" sx="102000" sy="102000" algn="ctr" rotWithShape="0">
                        <a:prstClr val="black">
                          <a:alpha val="40000"/>
                        </a:prstClr>
                      </a:outerShdw>
                    </a:effectLst>
                    <a:latin typeface="Arial Black" pitchFamily="34" charset="0"/>
                  </a:rPr>
                  <a:t>5</a:t>
                </a:r>
                <a:endParaRPr lang="zh-CN" altLang="en-US" sz="2000" dirty="0">
                  <a:solidFill>
                    <a:schemeClr val="bg1"/>
                  </a:solidFill>
                  <a:effectLst>
                    <a:outerShdw blurRad="63500" sx="102000" sy="102000" algn="ctr" rotWithShape="0">
                      <a:prstClr val="black">
                        <a:alpha val="40000"/>
                      </a:prstClr>
                    </a:outerShdw>
                  </a:effectLst>
                  <a:latin typeface="Arial Black" pitchFamily="34" charset="0"/>
                </a:endParaRPr>
              </a:p>
            </p:txBody>
          </p:sp>
        </p:grpSp>
        <p:sp>
          <p:nvSpPr>
            <p:cNvPr id="65" name="Text Box 67"/>
            <p:cNvSpPr txBox="1">
              <a:spLocks noChangeArrowheads="1"/>
            </p:cNvSpPr>
            <p:nvPr/>
          </p:nvSpPr>
          <p:spPr bwMode="auto">
            <a:xfrm rot="16200000">
              <a:off x="4110860" y="1056750"/>
              <a:ext cx="371531" cy="990015"/>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defPPr>
                <a:defRPr lang="zh-CN"/>
              </a:defPPr>
              <a:lvl1pPr>
                <a:defRPr sz="1400" b="1">
                  <a:solidFill>
                    <a:schemeClr val="bg1"/>
                  </a:solidFill>
                  <a:latin typeface="微软雅黑" pitchFamily="34" charset="-122"/>
                  <a:ea typeface="微软雅黑" pitchFamily="34" charset="-122"/>
                </a:defRPr>
              </a:lvl1pPr>
            </a:lstStyle>
            <a:p>
              <a:pPr algn="ctr"/>
              <a:r>
                <a:rPr lang="zh-CN" altLang="en-US" dirty="0" smtClean="0"/>
                <a:t>缴款及反馈</a:t>
              </a:r>
              <a:endParaRPr lang="en-US" altLang="zh-CN" dirty="0"/>
            </a:p>
          </p:txBody>
        </p:sp>
      </p:grpSp>
      <p:sp>
        <p:nvSpPr>
          <p:cNvPr id="68" name="下箭头 67"/>
          <p:cNvSpPr/>
          <p:nvPr/>
        </p:nvSpPr>
        <p:spPr>
          <a:xfrm rot="16200000">
            <a:off x="4152704" y="3362769"/>
            <a:ext cx="360040" cy="262632"/>
          </a:xfrm>
          <a:prstGeom prst="downArrow">
            <a:avLst>
              <a:gd name="adj1" fmla="val 50000"/>
              <a:gd name="adj2" fmla="val 60880"/>
            </a:avLst>
          </a:prstGeom>
          <a:solidFill>
            <a:srgbClr val="AAE600"/>
          </a:solidFill>
          <a:ln w="25400" cap="flat" cmpd="sng" algn="ctr">
            <a:solidFill>
              <a:schemeClr val="accent3">
                <a:lumMod val="75000"/>
              </a:schemeClr>
            </a:solidFill>
            <a:prstDash val="solid"/>
          </a:ln>
          <a:effectLst/>
        </p:spPr>
        <p:txBody>
          <a:bodyPr rtlCol="0" anchor="ctr"/>
          <a:lstStyle/>
          <a:p>
            <a:pPr algn="ctr"/>
            <a:endParaRPr lang="zh-CN" altLang="en-US" kern="0">
              <a:solidFill>
                <a:sysClr val="window" lastClr="FFFFFF"/>
              </a:solidFill>
              <a:latin typeface="微软雅黑" pitchFamily="34" charset="-122"/>
              <a:ea typeface="微软雅黑" pitchFamily="34" charset="-122"/>
            </a:endParaRPr>
          </a:p>
        </p:txBody>
      </p:sp>
      <p:sp>
        <p:nvSpPr>
          <p:cNvPr id="69" name="下箭头 68"/>
          <p:cNvSpPr/>
          <p:nvPr/>
        </p:nvSpPr>
        <p:spPr>
          <a:xfrm rot="16200000">
            <a:off x="5088808" y="3389283"/>
            <a:ext cx="360040" cy="262632"/>
          </a:xfrm>
          <a:prstGeom prst="downArrow">
            <a:avLst>
              <a:gd name="adj1" fmla="val 50000"/>
              <a:gd name="adj2" fmla="val 60880"/>
            </a:avLst>
          </a:prstGeom>
          <a:solidFill>
            <a:srgbClr val="AAE600"/>
          </a:solidFill>
          <a:ln w="25400" cap="flat" cmpd="sng" algn="ctr">
            <a:solidFill>
              <a:schemeClr val="accent3">
                <a:lumMod val="75000"/>
              </a:schemeClr>
            </a:solidFill>
            <a:prstDash val="solid"/>
          </a:ln>
          <a:effectLst/>
        </p:spPr>
        <p:txBody>
          <a:bodyPr rtlCol="0" anchor="ctr"/>
          <a:lstStyle/>
          <a:p>
            <a:pPr algn="ctr"/>
            <a:endParaRPr lang="zh-CN" altLang="en-US" kern="0">
              <a:solidFill>
                <a:sysClr val="window" lastClr="FFFFFF"/>
              </a:solidFill>
              <a:latin typeface="微软雅黑" pitchFamily="34" charset="-122"/>
              <a:ea typeface="微软雅黑" pitchFamily="34" charset="-122"/>
            </a:endParaRPr>
          </a:p>
        </p:txBody>
      </p:sp>
      <p:grpSp>
        <p:nvGrpSpPr>
          <p:cNvPr id="13" name="组合 69"/>
          <p:cNvGrpSpPr/>
          <p:nvPr/>
        </p:nvGrpSpPr>
        <p:grpSpPr>
          <a:xfrm rot="5400000">
            <a:off x="6087660" y="3209540"/>
            <a:ext cx="1937288" cy="504000"/>
            <a:chOff x="3059832" y="1332052"/>
            <a:chExt cx="1937288" cy="468000"/>
          </a:xfrm>
          <a:solidFill>
            <a:srgbClr val="FF0000"/>
          </a:solidFill>
          <a:effectLst>
            <a:reflection blurRad="6350" stA="52000" endA="300" endPos="35000" dir="5400000" sy="-100000" algn="bl" rotWithShape="0"/>
          </a:effectLst>
        </p:grpSpPr>
        <p:grpSp>
          <p:nvGrpSpPr>
            <p:cNvPr id="14" name="组合 93"/>
            <p:cNvGrpSpPr/>
            <p:nvPr/>
          </p:nvGrpSpPr>
          <p:grpSpPr>
            <a:xfrm>
              <a:off x="3059832" y="1332052"/>
              <a:ext cx="1937288" cy="468000"/>
              <a:chOff x="3059832" y="1332052"/>
              <a:chExt cx="1937288" cy="468000"/>
            </a:xfrm>
            <a:grpFill/>
          </p:grpSpPr>
          <p:sp>
            <p:nvSpPr>
              <p:cNvPr id="73" name="Pentagon 12"/>
              <p:cNvSpPr>
                <a:spLocks noChangeArrowheads="1"/>
              </p:cNvSpPr>
              <p:nvPr/>
            </p:nvSpPr>
            <p:spPr bwMode="auto">
              <a:xfrm>
                <a:off x="3059832" y="1332052"/>
                <a:ext cx="1937288" cy="468000"/>
              </a:xfrm>
              <a:prstGeom prst="homePlate">
                <a:avLst>
                  <a:gd name="adj" fmla="val 0"/>
                </a:avLst>
              </a:prstGeom>
              <a:grpFill/>
              <a:ln>
                <a:noFill/>
              </a:ln>
              <a:effectLst>
                <a:outerShdw blurRad="50800" dist="38100" dir="5400000" algn="t" rotWithShape="0">
                  <a:prstClr val="black">
                    <a:alpha val="40000"/>
                  </a:prstClr>
                </a:outerShdw>
              </a:effectLst>
              <a:extLst/>
            </p:spPr>
            <p:txBody>
              <a:bodyPr anchor="ctr"/>
              <a:lstStyle/>
              <a:p>
                <a:pPr indent="-342900" algn="ctr">
                  <a:buFont typeface="Calibri" pitchFamily="34" charset="0"/>
                  <a:buAutoNum type="arabicPeriod"/>
                </a:pPr>
                <a:endParaRPr lang="zh-CN" noProof="1">
                  <a:solidFill>
                    <a:srgbClr val="FFFFFF"/>
                  </a:solidFill>
                  <a:latin typeface="Calibri" pitchFamily="34" charset="0"/>
                  <a:ea typeface="ＭＳ Ｐゴシック" pitchFamily="34" charset="-128"/>
                </a:endParaRPr>
              </a:p>
            </p:txBody>
          </p:sp>
          <p:sp>
            <p:nvSpPr>
              <p:cNvPr id="74" name="圆角矩形 73"/>
              <p:cNvSpPr/>
              <p:nvPr/>
            </p:nvSpPr>
            <p:spPr>
              <a:xfrm rot="16385965">
                <a:off x="3160655" y="1375766"/>
                <a:ext cx="344636" cy="378000"/>
              </a:xfrm>
              <a:prstGeom prst="roundRect">
                <a:avLst/>
              </a:prstGeom>
              <a:grpFill/>
              <a:ln>
                <a:solidFill>
                  <a:schemeClr val="bg1"/>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effectLst>
                      <a:outerShdw blurRad="63500" sx="102000" sy="102000" algn="ctr" rotWithShape="0">
                        <a:prstClr val="black">
                          <a:alpha val="40000"/>
                        </a:prstClr>
                      </a:outerShdw>
                    </a:effectLst>
                    <a:latin typeface="Arial Black" pitchFamily="34" charset="0"/>
                  </a:rPr>
                  <a:t>6</a:t>
                </a:r>
                <a:endParaRPr lang="zh-CN" altLang="en-US" sz="2000" dirty="0">
                  <a:solidFill>
                    <a:schemeClr val="bg1"/>
                  </a:solidFill>
                  <a:effectLst>
                    <a:outerShdw blurRad="63500" sx="102000" sy="102000" algn="ctr" rotWithShape="0">
                      <a:prstClr val="black">
                        <a:alpha val="40000"/>
                      </a:prstClr>
                    </a:outerShdw>
                  </a:effectLst>
                  <a:latin typeface="Arial Black" pitchFamily="34" charset="0"/>
                </a:endParaRPr>
              </a:p>
            </p:txBody>
          </p:sp>
        </p:grpSp>
        <p:sp>
          <p:nvSpPr>
            <p:cNvPr id="72" name="Text Box 67"/>
            <p:cNvSpPr txBox="1">
              <a:spLocks noChangeArrowheads="1"/>
            </p:cNvSpPr>
            <p:nvPr/>
          </p:nvSpPr>
          <p:spPr bwMode="auto">
            <a:xfrm rot="16200000">
              <a:off x="4096575" y="981277"/>
              <a:ext cx="400110" cy="1169551"/>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defPPr>
                <a:defRPr lang="zh-CN"/>
              </a:defPPr>
              <a:lvl1pPr>
                <a:defRPr sz="1400" b="1">
                  <a:solidFill>
                    <a:schemeClr val="bg1"/>
                  </a:solidFill>
                  <a:latin typeface="微软雅黑" pitchFamily="34" charset="-122"/>
                  <a:ea typeface="微软雅黑" pitchFamily="34" charset="-122"/>
                </a:defRPr>
              </a:lvl1pPr>
            </a:lstStyle>
            <a:p>
              <a:pPr algn="ctr"/>
              <a:r>
                <a:rPr lang="zh-CN" altLang="en-US" dirty="0" smtClean="0"/>
                <a:t>下月正常申报</a:t>
              </a:r>
              <a:endParaRPr lang="en-US" altLang="zh-CN" dirty="0"/>
            </a:p>
          </p:txBody>
        </p:sp>
      </p:grpSp>
      <p:sp>
        <p:nvSpPr>
          <p:cNvPr id="75" name="下箭头 74"/>
          <p:cNvSpPr/>
          <p:nvPr/>
        </p:nvSpPr>
        <p:spPr>
          <a:xfrm rot="16200000">
            <a:off x="6215536" y="3408953"/>
            <a:ext cx="360040" cy="262632"/>
          </a:xfrm>
          <a:prstGeom prst="downArrow">
            <a:avLst>
              <a:gd name="adj1" fmla="val 50000"/>
              <a:gd name="adj2" fmla="val 60880"/>
            </a:avLst>
          </a:prstGeom>
          <a:solidFill>
            <a:srgbClr val="AAE600"/>
          </a:solidFill>
          <a:ln w="25400" cap="flat" cmpd="sng" algn="ctr">
            <a:solidFill>
              <a:schemeClr val="accent3">
                <a:lumMod val="75000"/>
              </a:schemeClr>
            </a:solidFill>
            <a:prstDash val="solid"/>
          </a:ln>
          <a:effectLst/>
        </p:spPr>
        <p:txBody>
          <a:bodyPr rtlCol="0" anchor="ctr"/>
          <a:lstStyle/>
          <a:p>
            <a:pPr algn="ctr"/>
            <a:endParaRPr lang="zh-CN" altLang="en-US" kern="0">
              <a:solidFill>
                <a:sysClr val="window" lastClr="FFFFFF"/>
              </a:solidFill>
              <a:latin typeface="微软雅黑" pitchFamily="34" charset="-122"/>
              <a:ea typeface="微软雅黑" pitchFamily="34" charset="-122"/>
            </a:endParaRPr>
          </a:p>
        </p:txBody>
      </p:sp>
      <p:sp>
        <p:nvSpPr>
          <p:cNvPr id="76" name="TextBox 75"/>
          <p:cNvSpPr txBox="1"/>
          <p:nvPr/>
        </p:nvSpPr>
        <p:spPr>
          <a:xfrm>
            <a:off x="5976208" y="2904499"/>
            <a:ext cx="800219" cy="276999"/>
          </a:xfrm>
          <a:prstGeom prst="rect">
            <a:avLst/>
          </a:prstGeom>
          <a:noFill/>
        </p:spPr>
        <p:txBody>
          <a:bodyPr vert="horz"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申报成功</a:t>
            </a:r>
            <a:endParaRPr lang="zh-CN" altLang="en-US" b="1" dirty="0">
              <a:solidFill>
                <a:schemeClr val="tx1">
                  <a:lumMod val="65000"/>
                  <a:lumOff val="35000"/>
                </a:schemeClr>
              </a:solidFill>
              <a:latin typeface="微软雅黑" pitchFamily="34" charset="-122"/>
              <a:ea typeface="微软雅黑" pitchFamily="34" charset="-122"/>
            </a:endParaRPr>
          </a:p>
        </p:txBody>
      </p:sp>
      <p:sp>
        <p:nvSpPr>
          <p:cNvPr id="77" name="TextBox 76"/>
          <p:cNvSpPr txBox="1"/>
          <p:nvPr/>
        </p:nvSpPr>
        <p:spPr>
          <a:xfrm>
            <a:off x="5976208" y="3804894"/>
            <a:ext cx="800219" cy="276999"/>
          </a:xfrm>
          <a:prstGeom prst="rect">
            <a:avLst/>
          </a:prstGeom>
          <a:noFill/>
        </p:spPr>
        <p:txBody>
          <a:bodyPr vert="horz"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扣款成功</a:t>
            </a:r>
            <a:endParaRPr lang="zh-CN" altLang="en-US" b="1" dirty="0">
              <a:solidFill>
                <a:schemeClr val="tx1">
                  <a:lumMod val="65000"/>
                  <a:lumOff val="3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3"/>
                                        </p:tgtEl>
                                        <p:attrNameLst>
                                          <p:attrName>style.opacity</p:attrName>
                                        </p:attrNameLst>
                                      </p:cBhvr>
                                      <p:to>
                                        <p:strVal val="0.5"/>
                                      </p:to>
                                    </p:set>
                                    <p:animEffect filter="image" prLst="opacity: 0.5">
                                      <p:cBhvr rctx="IE">
                                        <p:cTn id="15" dur="indefinite"/>
                                        <p:tgtEl>
                                          <p:spTgt spid="3"/>
                                        </p:tgtEl>
                                      </p:cBhvr>
                                    </p:animEffect>
                                  </p:childTnLst>
                                </p:cTn>
                              </p:par>
                            </p:childTnLst>
                          </p:cTn>
                        </p:par>
                        <p:par>
                          <p:cTn id="16" fill="hold">
                            <p:stCondLst>
                              <p:cond delay="0"/>
                            </p:stCondLst>
                            <p:childTnLst>
                              <p:par>
                                <p:cTn id="17" presetID="32" presetClass="emph" presetSubtype="0" fill="hold" nodeType="after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5"/>
                                        </p:tgtEl>
                                        <p:attrNameLst>
                                          <p:attrName>style.opacity</p:attrName>
                                        </p:attrNameLst>
                                      </p:cBhvr>
                                      <p:to>
                                        <p:strVal val="0.5"/>
                                      </p:to>
                                    </p:set>
                                    <p:animEffect filter="image" prLst="opacity: 0.5">
                                      <p:cBhvr rctx="IE">
                                        <p:cTn id="27" dur="indefinite"/>
                                        <p:tgtEl>
                                          <p:spTgt spid="5"/>
                                        </p:tgtEl>
                                      </p:cBhvr>
                                    </p:animEffect>
                                  </p:childTnLst>
                                </p:cTn>
                              </p:par>
                            </p:childTnLst>
                          </p:cTn>
                        </p:par>
                        <p:par>
                          <p:cTn id="28" fill="hold">
                            <p:stCondLst>
                              <p:cond delay="0"/>
                            </p:stCondLst>
                            <p:childTnLst>
                              <p:par>
                                <p:cTn id="29" presetID="32" presetClass="emph" presetSubtype="0" fill="hold" nodeType="after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7"/>
                                        </p:tgtEl>
                                        <p:attrNameLst>
                                          <p:attrName>style.opacity</p:attrName>
                                        </p:attrNameLst>
                                      </p:cBhvr>
                                      <p:to>
                                        <p:strVal val="0.5"/>
                                      </p:to>
                                    </p:set>
                                    <p:animEffect filter="image" prLst="opacity: 0.5">
                                      <p:cBhvr rctx="IE">
                                        <p:cTn id="39" dur="indefinite"/>
                                        <p:tgtEl>
                                          <p:spTgt spid="7"/>
                                        </p:tgtEl>
                                      </p:cBhvr>
                                    </p:animEffect>
                                  </p:childTnLst>
                                </p:cTn>
                              </p:par>
                            </p:childTnLst>
                          </p:cTn>
                        </p:par>
                        <p:par>
                          <p:cTn id="40" fill="hold">
                            <p:stCondLst>
                              <p:cond delay="0"/>
                            </p:stCondLst>
                            <p:childTnLst>
                              <p:par>
                                <p:cTn id="41" presetID="32" presetClass="emph" presetSubtype="0" fill="hold" nodeType="afterEffect">
                                  <p:stCondLst>
                                    <p:cond delay="0"/>
                                  </p:stCondLst>
                                  <p:childTnLst>
                                    <p:animRot by="120000">
                                      <p:cBhvr>
                                        <p:cTn id="42" dur="100" fill="hold">
                                          <p:stCondLst>
                                            <p:cond delay="0"/>
                                          </p:stCondLst>
                                        </p:cTn>
                                        <p:tgtEl>
                                          <p:spTgt spid="9"/>
                                        </p:tgtEl>
                                        <p:attrNameLst>
                                          <p:attrName>r</p:attrName>
                                        </p:attrNameLst>
                                      </p:cBhvr>
                                    </p:animRot>
                                    <p:animRot by="-240000">
                                      <p:cBhvr>
                                        <p:cTn id="43" dur="200" fill="hold">
                                          <p:stCondLst>
                                            <p:cond delay="200"/>
                                          </p:stCondLst>
                                        </p:cTn>
                                        <p:tgtEl>
                                          <p:spTgt spid="9"/>
                                        </p:tgtEl>
                                        <p:attrNameLst>
                                          <p:attrName>r</p:attrName>
                                        </p:attrNameLst>
                                      </p:cBhvr>
                                    </p:animRot>
                                    <p:animRot by="240000">
                                      <p:cBhvr>
                                        <p:cTn id="44" dur="200" fill="hold">
                                          <p:stCondLst>
                                            <p:cond delay="400"/>
                                          </p:stCondLst>
                                        </p:cTn>
                                        <p:tgtEl>
                                          <p:spTgt spid="9"/>
                                        </p:tgtEl>
                                        <p:attrNameLst>
                                          <p:attrName>r</p:attrName>
                                        </p:attrNameLst>
                                      </p:cBhvr>
                                    </p:animRot>
                                    <p:animRot by="-240000">
                                      <p:cBhvr>
                                        <p:cTn id="45" dur="200" fill="hold">
                                          <p:stCondLst>
                                            <p:cond delay="600"/>
                                          </p:stCondLst>
                                        </p:cTn>
                                        <p:tgtEl>
                                          <p:spTgt spid="9"/>
                                        </p:tgtEl>
                                        <p:attrNameLst>
                                          <p:attrName>r</p:attrName>
                                        </p:attrNameLst>
                                      </p:cBhvr>
                                    </p:animRot>
                                    <p:animRot by="120000">
                                      <p:cBhvr>
                                        <p:cTn id="46" dur="200" fill="hold">
                                          <p:stCondLst>
                                            <p:cond delay="8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9"/>
                                        </p:tgtEl>
                                        <p:attrNameLst>
                                          <p:attrName>style.opacity</p:attrName>
                                        </p:attrNameLst>
                                      </p:cBhvr>
                                      <p:to>
                                        <p:strVal val="0.5"/>
                                      </p:to>
                                    </p:set>
                                    <p:animEffect filter="image" prLst="opacity: 0.5">
                                      <p:cBhvr rctx="IE">
                                        <p:cTn id="51" dur="indefinite"/>
                                        <p:tgtEl>
                                          <p:spTgt spid="9"/>
                                        </p:tgtEl>
                                      </p:cBhvr>
                                    </p:animEffect>
                                  </p:childTnLst>
                                </p:cTn>
                              </p:par>
                            </p:childTnLst>
                          </p:cTn>
                        </p:par>
                        <p:par>
                          <p:cTn id="52" fill="hold">
                            <p:stCondLst>
                              <p:cond delay="0"/>
                            </p:stCondLst>
                            <p:childTnLst>
                              <p:par>
                                <p:cTn id="53" presetID="32" presetClass="emph" presetSubtype="0" fill="hold" nodeType="afterEffect">
                                  <p:stCondLst>
                                    <p:cond delay="0"/>
                                  </p:stCondLst>
                                  <p:childTnLst>
                                    <p:animRot by="120000">
                                      <p:cBhvr>
                                        <p:cTn id="54" dur="100" fill="hold">
                                          <p:stCondLst>
                                            <p:cond delay="0"/>
                                          </p:stCondLst>
                                        </p:cTn>
                                        <p:tgtEl>
                                          <p:spTgt spid="11"/>
                                        </p:tgtEl>
                                        <p:attrNameLst>
                                          <p:attrName>r</p:attrName>
                                        </p:attrNameLst>
                                      </p:cBhvr>
                                    </p:animRot>
                                    <p:animRot by="-240000">
                                      <p:cBhvr>
                                        <p:cTn id="55" dur="200" fill="hold">
                                          <p:stCondLst>
                                            <p:cond delay="200"/>
                                          </p:stCondLst>
                                        </p:cTn>
                                        <p:tgtEl>
                                          <p:spTgt spid="11"/>
                                        </p:tgtEl>
                                        <p:attrNameLst>
                                          <p:attrName>r</p:attrName>
                                        </p:attrNameLst>
                                      </p:cBhvr>
                                    </p:animRot>
                                    <p:animRot by="240000">
                                      <p:cBhvr>
                                        <p:cTn id="56" dur="200" fill="hold">
                                          <p:stCondLst>
                                            <p:cond delay="400"/>
                                          </p:stCondLst>
                                        </p:cTn>
                                        <p:tgtEl>
                                          <p:spTgt spid="11"/>
                                        </p:tgtEl>
                                        <p:attrNameLst>
                                          <p:attrName>r</p:attrName>
                                        </p:attrNameLst>
                                      </p:cBhvr>
                                    </p:animRot>
                                    <p:animRot by="-240000">
                                      <p:cBhvr>
                                        <p:cTn id="57" dur="200" fill="hold">
                                          <p:stCondLst>
                                            <p:cond delay="600"/>
                                          </p:stCondLst>
                                        </p:cTn>
                                        <p:tgtEl>
                                          <p:spTgt spid="11"/>
                                        </p:tgtEl>
                                        <p:attrNameLst>
                                          <p:attrName>r</p:attrName>
                                        </p:attrNameLst>
                                      </p:cBhvr>
                                    </p:animRot>
                                    <p:animRot by="120000">
                                      <p:cBhvr>
                                        <p:cTn id="58" dur="200" fill="hold">
                                          <p:stCondLst>
                                            <p:cond delay="800"/>
                                          </p:stCondLst>
                                        </p:cTn>
                                        <p:tgtEl>
                                          <p:spTgt spid="11"/>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9" presetClass="emph" presetSubtype="0" nodeType="clickEffect">
                                  <p:stCondLst>
                                    <p:cond delay="0"/>
                                  </p:stCondLst>
                                  <p:childTnLst>
                                    <p:set>
                                      <p:cBhvr rctx="PPT">
                                        <p:cTn id="62" dur="indefinite"/>
                                        <p:tgtEl>
                                          <p:spTgt spid="11"/>
                                        </p:tgtEl>
                                        <p:attrNameLst>
                                          <p:attrName>style.opacity</p:attrName>
                                        </p:attrNameLst>
                                      </p:cBhvr>
                                      <p:to>
                                        <p:strVal val="0.5"/>
                                      </p:to>
                                    </p:set>
                                    <p:animEffect filter="image" prLst="opacity: 0.5">
                                      <p:cBhvr rctx="IE">
                                        <p:cTn id="63" dur="indefinite"/>
                                        <p:tgtEl>
                                          <p:spTgt spid="11"/>
                                        </p:tgtEl>
                                      </p:cBhvr>
                                    </p:animEffect>
                                  </p:childTnLst>
                                </p:cTn>
                              </p:par>
                            </p:childTnLst>
                          </p:cTn>
                        </p:par>
                        <p:par>
                          <p:cTn id="64" fill="hold">
                            <p:stCondLst>
                              <p:cond delay="0"/>
                            </p:stCondLst>
                            <p:childTnLst>
                              <p:par>
                                <p:cTn id="65" presetID="32" presetClass="emph" presetSubtype="0" fill="hold" nodeType="afterEffect">
                                  <p:stCondLst>
                                    <p:cond delay="0"/>
                                  </p:stCondLst>
                                  <p:childTnLst>
                                    <p:animRot by="120000">
                                      <p:cBhvr>
                                        <p:cTn id="66" dur="100" fill="hold">
                                          <p:stCondLst>
                                            <p:cond delay="0"/>
                                          </p:stCondLst>
                                        </p:cTn>
                                        <p:tgtEl>
                                          <p:spTgt spid="13"/>
                                        </p:tgtEl>
                                        <p:attrNameLst>
                                          <p:attrName>r</p:attrName>
                                        </p:attrNameLst>
                                      </p:cBhvr>
                                    </p:animRot>
                                    <p:animRot by="-240000">
                                      <p:cBhvr>
                                        <p:cTn id="67" dur="200" fill="hold">
                                          <p:stCondLst>
                                            <p:cond delay="200"/>
                                          </p:stCondLst>
                                        </p:cTn>
                                        <p:tgtEl>
                                          <p:spTgt spid="13"/>
                                        </p:tgtEl>
                                        <p:attrNameLst>
                                          <p:attrName>r</p:attrName>
                                        </p:attrNameLst>
                                      </p:cBhvr>
                                    </p:animRot>
                                    <p:animRot by="240000">
                                      <p:cBhvr>
                                        <p:cTn id="68" dur="200" fill="hold">
                                          <p:stCondLst>
                                            <p:cond delay="400"/>
                                          </p:stCondLst>
                                        </p:cTn>
                                        <p:tgtEl>
                                          <p:spTgt spid="13"/>
                                        </p:tgtEl>
                                        <p:attrNameLst>
                                          <p:attrName>r</p:attrName>
                                        </p:attrNameLst>
                                      </p:cBhvr>
                                    </p:animRot>
                                    <p:animRot by="-240000">
                                      <p:cBhvr>
                                        <p:cTn id="69" dur="200" fill="hold">
                                          <p:stCondLst>
                                            <p:cond delay="600"/>
                                          </p:stCondLst>
                                        </p:cTn>
                                        <p:tgtEl>
                                          <p:spTgt spid="13"/>
                                        </p:tgtEl>
                                        <p:attrNameLst>
                                          <p:attrName>r</p:attrName>
                                        </p:attrNameLst>
                                      </p:cBhvr>
                                    </p:animRot>
                                    <p:animRot by="120000">
                                      <p:cBhvr>
                                        <p:cTn id="7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3045364070"/>
              </p:ext>
            </p:extLst>
          </p:nvPr>
        </p:nvGraphicFramePr>
        <p:xfrm>
          <a:off x="1043608" y="1916832"/>
          <a:ext cx="669674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人员信息采集</a:t>
            </a:r>
            <a:endParaRPr lang="zh-CN" altLang="en-US" dirty="0"/>
          </a:p>
        </p:txBody>
      </p:sp>
    </p:spTree>
    <p:extLst>
      <p:ext uri="{BB962C8B-B14F-4D97-AF65-F5344CB8AC3E}">
        <p14:creationId xmlns:p14="http://schemas.microsoft.com/office/powerpoint/2010/main" xmlns="" val="4204678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5"/>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人员信息采集</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5428" y="1513177"/>
            <a:ext cx="8636633" cy="439429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4533" y="2070740"/>
            <a:ext cx="1226239" cy="3836736"/>
          </a:xfrm>
          <a:prstGeom prst="rect">
            <a:avLst/>
          </a:prstGeom>
        </p:spPr>
      </p:pic>
      <p:sp>
        <p:nvSpPr>
          <p:cNvPr id="4" name="流程图: 过程 3"/>
          <p:cNvSpPr/>
          <p:nvPr/>
        </p:nvSpPr>
        <p:spPr bwMode="auto">
          <a:xfrm>
            <a:off x="235433" y="2348880"/>
            <a:ext cx="928694" cy="21431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8" name="流程图: 过程 7"/>
          <p:cNvSpPr/>
          <p:nvPr/>
        </p:nvSpPr>
        <p:spPr bwMode="auto">
          <a:xfrm>
            <a:off x="6732240" y="1700808"/>
            <a:ext cx="928694" cy="21431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9" name="圆角矩形标注 8"/>
          <p:cNvSpPr/>
          <p:nvPr/>
        </p:nvSpPr>
        <p:spPr bwMode="auto">
          <a:xfrm>
            <a:off x="4974070" y="2228146"/>
            <a:ext cx="1902185" cy="696797"/>
          </a:xfrm>
          <a:prstGeom prst="wedgeRoundRectCallout">
            <a:avLst>
              <a:gd name="adj1" fmla="val 31143"/>
              <a:gd name="adj2" fmla="val -67968"/>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rPr>
              <a:t>用户可点击“操作手册”，可自动下载本系统操作手册进行查看</a:t>
            </a:r>
          </a:p>
        </p:txBody>
      </p:sp>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682" y="1278365"/>
            <a:ext cx="8248412" cy="4013736"/>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7862" y="1772816"/>
            <a:ext cx="1124721" cy="3441402"/>
          </a:xfrm>
          <a:prstGeom prst="rect">
            <a:avLst/>
          </a:prstGeom>
        </p:spPr>
      </p:pic>
      <p:sp>
        <p:nvSpPr>
          <p:cNvPr id="4" name="圆角矩形 3"/>
          <p:cNvSpPr/>
          <p:nvPr/>
        </p:nvSpPr>
        <p:spPr bwMode="auto">
          <a:xfrm>
            <a:off x="609600" y="304800"/>
            <a:ext cx="7850832"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人员信息采集</a:t>
            </a:r>
            <a:endParaRPr lang="zh-CN" altLang="en-US" dirty="0"/>
          </a:p>
        </p:txBody>
      </p:sp>
      <p:sp>
        <p:nvSpPr>
          <p:cNvPr id="6" name="流程图: 过程 5"/>
          <p:cNvSpPr/>
          <p:nvPr/>
        </p:nvSpPr>
        <p:spPr bwMode="auto">
          <a:xfrm>
            <a:off x="1461074" y="2284282"/>
            <a:ext cx="479202" cy="21602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2011026" y="2341681"/>
            <a:ext cx="5811695" cy="3273331"/>
          </a:xfrm>
          <a:prstGeom prst="rect">
            <a:avLst/>
          </a:prstGeom>
          <a:noFill/>
          <a:ln w="9525">
            <a:noFill/>
            <a:miter lim="800000"/>
            <a:headEnd/>
            <a:tailEnd/>
          </a:ln>
          <a:effectLst/>
        </p:spPr>
      </p:pic>
      <p:sp>
        <p:nvSpPr>
          <p:cNvPr id="5" name="圆角矩形标注 4"/>
          <p:cNvSpPr/>
          <p:nvPr/>
        </p:nvSpPr>
        <p:spPr bwMode="auto">
          <a:xfrm>
            <a:off x="5429256" y="2000240"/>
            <a:ext cx="2214578" cy="1000132"/>
          </a:xfrm>
          <a:prstGeom prst="wedgeRoundRectCallout">
            <a:avLst>
              <a:gd name="adj1" fmla="val -36192"/>
              <a:gd name="adj2" fmla="val 61808"/>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200" dirty="0" smtClean="0"/>
              <a:t>1.</a:t>
            </a:r>
            <a:r>
              <a:rPr lang="zh-CN" altLang="en-US" sz="1200" dirty="0" smtClean="0"/>
              <a:t>人员信息采集提供了“添加”、“导入”两种方式可以录入纳税人信息；</a:t>
            </a:r>
            <a:endParaRPr lang="en-US" altLang="zh-CN" sz="1200" dirty="0"/>
          </a:p>
          <a:p>
            <a:pPr marL="0" marR="0" indent="0" algn="l" defTabSz="914400" rtl="0" eaLnBrk="0" fontAlgn="base" latinLnBrk="0" hangingPunct="0">
              <a:lnSpc>
                <a:spcPct val="100000"/>
              </a:lnSpc>
              <a:spcBef>
                <a:spcPct val="0"/>
              </a:spcBef>
              <a:spcAft>
                <a:spcPct val="0"/>
              </a:spcAft>
              <a:buClrTx/>
              <a:buSzTx/>
              <a:buFontTx/>
              <a:buNone/>
              <a:tabLst/>
            </a:pPr>
            <a:r>
              <a:rPr lang="en-US" altLang="zh-CN" sz="1200" dirty="0" smtClean="0"/>
              <a:t>2.</a:t>
            </a:r>
            <a:r>
              <a:rPr lang="zh-CN" altLang="en-US" sz="1200" dirty="0" smtClean="0"/>
              <a:t>点击“添加”可弹出此界面，带*号为必录项</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9" name="圆角矩形标注 8"/>
          <p:cNvSpPr/>
          <p:nvPr/>
        </p:nvSpPr>
        <p:spPr bwMode="auto">
          <a:xfrm>
            <a:off x="4846541" y="3709192"/>
            <a:ext cx="2214578" cy="1000132"/>
          </a:xfrm>
          <a:prstGeom prst="wedgeRoundRectCallout">
            <a:avLst>
              <a:gd name="adj1" fmla="val -74574"/>
              <a:gd name="adj2" fmla="val -55374"/>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200" dirty="0" smtClean="0"/>
              <a:t>系统增加</a:t>
            </a:r>
            <a:r>
              <a:rPr lang="zh-CN" altLang="en-US" sz="1200" dirty="0"/>
              <a:t>了跟随式帮助，只需要把鼠标移到需要了解的项目上方，下方会自动弹出对应的业务说明。</a:t>
            </a:r>
          </a:p>
        </p:txBody>
      </p:sp>
      <p:sp>
        <p:nvSpPr>
          <p:cNvPr id="11" name="流程图: 过程 10"/>
          <p:cNvSpPr/>
          <p:nvPr/>
        </p:nvSpPr>
        <p:spPr bwMode="auto">
          <a:xfrm>
            <a:off x="1589340" y="3583241"/>
            <a:ext cx="6655068" cy="21602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2" name="圆角矩形标注 11"/>
          <p:cNvSpPr/>
          <p:nvPr/>
        </p:nvSpPr>
        <p:spPr bwMode="auto">
          <a:xfrm>
            <a:off x="5678893" y="3840832"/>
            <a:ext cx="2214578" cy="596280"/>
          </a:xfrm>
          <a:prstGeom prst="wedgeRoundRectCallout">
            <a:avLst>
              <a:gd name="adj1" fmla="val -74574"/>
              <a:gd name="adj2" fmla="val -55374"/>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200" dirty="0" smtClean="0"/>
              <a:t>添加人员信息后默认状态为“待报送”</a:t>
            </a:r>
            <a:endParaRPr lang="zh-CN" altLang="en-US" sz="1200" dirty="0"/>
          </a:p>
        </p:txBody>
      </p:sp>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1" nodeType="clickEffect">
                                  <p:stCondLst>
                                    <p:cond delay="0"/>
                                  </p:stCondLst>
                                  <p:childTnLst>
                                    <p:animEffect transition="out" filter="box(i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07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trips(down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9" grpId="0" animBg="1"/>
      <p:bldP spid="9" grpId="1" animBg="1"/>
      <p:bldP spid="11" grpId="0"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descr="iblrak00648723.jpg"/>
          <p:cNvPicPr>
            <a:picLocks noGrp="1" noChangeAspect="1" noChangeArrowheads="1"/>
          </p:cNvPicPr>
          <p:nvPr>
            <p:ph idx="1"/>
          </p:nvPr>
        </p:nvPicPr>
        <p:blipFill>
          <a:blip r:embed="rId2" cstate="print">
            <a:grayscl/>
          </a:blip>
          <a:srcRect t="4683"/>
          <a:stretch>
            <a:fillRect/>
          </a:stretch>
        </p:blipFill>
        <p:spPr bwMode="auto">
          <a:xfrm>
            <a:off x="609600" y="2627353"/>
            <a:ext cx="3121152" cy="1984294"/>
          </a:xfrm>
          <a:prstGeom prst="rect">
            <a:avLst/>
          </a:prstGeom>
          <a:noFill/>
          <a:ln w="9525">
            <a:noFill/>
            <a:miter lim="800000"/>
            <a:headEnd/>
            <a:tailEnd/>
          </a:ln>
        </p:spPr>
      </p:pic>
      <p:sp>
        <p:nvSpPr>
          <p:cNvPr id="6" name="Rectangle 9"/>
          <p:cNvSpPr/>
          <p:nvPr/>
        </p:nvSpPr>
        <p:spPr bwMode="auto">
          <a:xfrm>
            <a:off x="3851033" y="2305897"/>
            <a:ext cx="5292967" cy="758952"/>
          </a:xfrm>
          <a:prstGeom prst="rect">
            <a:avLst/>
          </a:prstGeom>
          <a:gradFill flip="none" rotWithShape="1">
            <a:gsLst>
              <a:gs pos="0">
                <a:srgbClr val="00B0F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系统概述</a:t>
            </a:r>
            <a:endParaRPr lang="en-IN" altLang="zh-CN" sz="2800" dirty="0">
              <a:ln>
                <a:solidFill>
                  <a:schemeClr val="bg1">
                    <a:alpha val="0"/>
                  </a:schemeClr>
                </a:solidFill>
              </a:ln>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8" name="Rectangle 9"/>
          <p:cNvSpPr/>
          <p:nvPr/>
        </p:nvSpPr>
        <p:spPr bwMode="auto">
          <a:xfrm>
            <a:off x="3824356" y="3230782"/>
            <a:ext cx="5292080" cy="758952"/>
          </a:xfrm>
          <a:prstGeom prst="rect">
            <a:avLst/>
          </a:prstGeom>
          <a:gradFill flip="none" rotWithShape="1">
            <a:gsLst>
              <a:gs pos="0">
                <a:srgbClr val="FFC00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a:t>
            </a:r>
            <a:r>
              <a:rPr lang="zh-CN" altLang="en-US"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系统</a:t>
            </a: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日常操作</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10" name="Rectangle 14"/>
          <p:cNvSpPr/>
          <p:nvPr/>
        </p:nvSpPr>
        <p:spPr bwMode="auto">
          <a:xfrm>
            <a:off x="3851033" y="4018552"/>
            <a:ext cx="5292080" cy="758952"/>
          </a:xfrm>
          <a:prstGeom prst="rect">
            <a:avLst/>
          </a:prstGeom>
          <a:gradFill flip="none" rotWithShape="1">
            <a:gsLst>
              <a:gs pos="0">
                <a:srgbClr val="92D05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常见问题</a:t>
            </a:r>
            <a:endParaRPr lang="en-I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65883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30989" y="1730790"/>
            <a:ext cx="8346168" cy="4061137"/>
          </a:xfrm>
          <a:prstGeom prst="rect">
            <a:avLst/>
          </a:prstGeom>
          <a:noFill/>
          <a:ln w="9525">
            <a:noFill/>
            <a:miter lim="800000"/>
            <a:headEnd/>
            <a:tailEnd/>
          </a:ln>
          <a:effectLst/>
        </p:spPr>
      </p:pic>
      <p:pic>
        <p:nvPicPr>
          <p:cNvPr id="10" name="图片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0989" y="2258112"/>
            <a:ext cx="1174067" cy="3592390"/>
          </a:xfrm>
          <a:prstGeom prst="rect">
            <a:avLst/>
          </a:prstGeom>
        </p:spPr>
      </p:pic>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人员信息采集</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59833" y="2935507"/>
            <a:ext cx="771308" cy="33483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07704" y="3084170"/>
            <a:ext cx="4236890" cy="2748663"/>
          </a:xfrm>
          <a:prstGeom prst="rect">
            <a:avLst/>
          </a:prstGeom>
        </p:spPr>
      </p:pic>
      <p:sp>
        <p:nvSpPr>
          <p:cNvPr id="9" name="圆角矩形标注 8"/>
          <p:cNvSpPr/>
          <p:nvPr/>
        </p:nvSpPr>
        <p:spPr bwMode="auto">
          <a:xfrm>
            <a:off x="4355976" y="1639707"/>
            <a:ext cx="2939128" cy="1109457"/>
          </a:xfrm>
          <a:prstGeom prst="wedgeRoundRectCallout">
            <a:avLst>
              <a:gd name="adj1" fmla="val -32988"/>
              <a:gd name="adj2" fmla="val 76132"/>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1.</a:t>
            </a:r>
            <a:r>
              <a:rPr kumimoji="0" lang="zh-CN" altLang="en-US" sz="1200" b="0" i="0" u="none" strike="noStrike" cap="none" normalizeH="0" baseline="0" dirty="0" smtClean="0">
                <a:ln>
                  <a:noFill/>
                </a:ln>
                <a:solidFill>
                  <a:schemeClr val="tx1"/>
                </a:solidFill>
                <a:effectLst/>
                <a:latin typeface="Times New Roman" pitchFamily="18" charset="0"/>
              </a:rPr>
              <a:t>点击“导入”</a:t>
            </a:r>
            <a:r>
              <a:rPr kumimoji="0" lang="en-US" altLang="zh-CN" sz="1200" b="0" i="0" u="none" strike="noStrike" cap="none" normalizeH="0" baseline="0" dirty="0" smtClean="0">
                <a:ln>
                  <a:noFill/>
                </a:ln>
                <a:solidFill>
                  <a:schemeClr val="tx1"/>
                </a:solidFill>
                <a:effectLst/>
                <a:latin typeface="Times New Roman" pitchFamily="18" charset="0"/>
              </a:rPr>
              <a:t>—</a:t>
            </a:r>
            <a:r>
              <a:rPr kumimoji="0" lang="zh-CN" altLang="en-US" sz="1200" b="0" i="0" u="none" strike="noStrike" cap="none" normalizeH="0" baseline="0" dirty="0" smtClean="0">
                <a:ln>
                  <a:noFill/>
                </a:ln>
                <a:solidFill>
                  <a:schemeClr val="tx1"/>
                </a:solidFill>
                <a:effectLst/>
                <a:latin typeface="Times New Roman" pitchFamily="18" charset="0"/>
              </a:rPr>
              <a:t>“导入文件”可以</a:t>
            </a:r>
            <a:r>
              <a:rPr lang="zh-CN" altLang="en-US" sz="1200" dirty="0" smtClean="0"/>
              <a:t>通过导入</a:t>
            </a:r>
            <a:r>
              <a:rPr lang="en-US" altLang="zh-CN" sz="1200" dirty="0" smtClean="0"/>
              <a:t>EXCEL</a:t>
            </a:r>
            <a:r>
              <a:rPr lang="zh-CN" altLang="en-US" sz="1200" dirty="0" smtClean="0"/>
              <a:t>的方式，系统将展示本界面，用户可将人员信息导入到系统中。</a:t>
            </a:r>
            <a:endParaRPr lang="en-US" altLang="zh-CN" sz="1200" dirty="0" smtClean="0"/>
          </a:p>
          <a:p>
            <a:pPr marL="0" marR="0" indent="0" algn="l" defTabSz="914400" rtl="0" eaLnBrk="0" fontAlgn="base" latinLnBrk="0" hangingPunct="0">
              <a:lnSpc>
                <a:spcPct val="100000"/>
              </a:lnSpc>
              <a:spcBef>
                <a:spcPct val="0"/>
              </a:spcBef>
              <a:spcAft>
                <a:spcPct val="0"/>
              </a:spcAft>
              <a:buClrTx/>
              <a:buSzTx/>
              <a:buFontTx/>
              <a:buNone/>
              <a:tabLst/>
            </a:pPr>
            <a:r>
              <a:rPr lang="en-US" altLang="zh-CN" sz="1200" dirty="0" smtClean="0"/>
              <a:t>2.</a:t>
            </a:r>
            <a:r>
              <a:rPr lang="zh-CN" altLang="en-US" sz="1200" dirty="0" smtClean="0"/>
              <a:t>点击“标准模板”可以下载人员信息登记标准模板</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8" name="流程图: 过程 7"/>
          <p:cNvSpPr/>
          <p:nvPr/>
        </p:nvSpPr>
        <p:spPr bwMode="auto">
          <a:xfrm>
            <a:off x="3205886" y="2935506"/>
            <a:ext cx="479202" cy="172472"/>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41660" y="1340768"/>
            <a:ext cx="8291801" cy="4219064"/>
          </a:xfrm>
          <a:prstGeom prst="rect">
            <a:avLst/>
          </a:prstGeom>
          <a:noFill/>
          <a:ln w="9525">
            <a:noFill/>
            <a:miter lim="800000"/>
            <a:headEnd/>
            <a:tailEnd/>
          </a:ln>
          <a:effectLst/>
        </p:spPr>
      </p:pic>
      <p:pic>
        <p:nvPicPr>
          <p:cNvPr id="16" name="图片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0691" y="1865267"/>
            <a:ext cx="1144519" cy="3694565"/>
          </a:xfrm>
          <a:prstGeom prst="rect">
            <a:avLst/>
          </a:prstGeom>
        </p:spPr>
      </p:pic>
      <p:sp>
        <p:nvSpPr>
          <p:cNvPr id="17" name="流程图: 过程 16"/>
          <p:cNvSpPr/>
          <p:nvPr/>
        </p:nvSpPr>
        <p:spPr bwMode="auto">
          <a:xfrm>
            <a:off x="1660314" y="3663837"/>
            <a:ext cx="6728110" cy="234429"/>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8" name="流程图: 过程 17"/>
          <p:cNvSpPr/>
          <p:nvPr/>
        </p:nvSpPr>
        <p:spPr bwMode="auto">
          <a:xfrm>
            <a:off x="1660314" y="4966313"/>
            <a:ext cx="6728110" cy="237497"/>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人员信息采集</a:t>
            </a:r>
            <a:endParaRPr lang="zh-CN" altLang="en-US" dirty="0"/>
          </a:p>
        </p:txBody>
      </p:sp>
      <p:sp>
        <p:nvSpPr>
          <p:cNvPr id="8" name="流程图: 过程 7"/>
          <p:cNvSpPr/>
          <p:nvPr/>
        </p:nvSpPr>
        <p:spPr bwMode="auto">
          <a:xfrm>
            <a:off x="6832732" y="2348880"/>
            <a:ext cx="540169" cy="24691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00959" y="3077893"/>
            <a:ext cx="4647619" cy="1468686"/>
          </a:xfrm>
          <a:prstGeom prst="rect">
            <a:avLst/>
          </a:prstGeom>
        </p:spPr>
      </p:pic>
      <p:sp>
        <p:nvSpPr>
          <p:cNvPr id="13" name="圆角矩形标注 12"/>
          <p:cNvSpPr/>
          <p:nvPr/>
        </p:nvSpPr>
        <p:spPr bwMode="auto">
          <a:xfrm>
            <a:off x="1897419" y="1695166"/>
            <a:ext cx="2636665" cy="1127104"/>
          </a:xfrm>
          <a:prstGeom prst="wedgeRoundRectCallout">
            <a:avLst>
              <a:gd name="adj1" fmla="val 60134"/>
              <a:gd name="adj2" fmla="val -17891"/>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1200" dirty="0"/>
              <a:t>人员信息填写完成后，必须</a:t>
            </a:r>
            <a:r>
              <a:rPr lang="zh-CN" altLang="en-US" sz="1200" dirty="0" smtClean="0"/>
              <a:t>点击“报送登记”按钮，把“待报送”状态的人员</a:t>
            </a:r>
            <a:r>
              <a:rPr lang="zh-CN" altLang="en-US" sz="1200" dirty="0"/>
              <a:t>信息报送给税局端，才能做扣缴</a:t>
            </a:r>
            <a:r>
              <a:rPr lang="zh-CN" altLang="en-US" sz="1200" dirty="0" smtClean="0"/>
              <a:t>申报。</a:t>
            </a:r>
            <a:endParaRPr lang="en-US" altLang="zh-CN" sz="1200" dirty="0" smtClean="0"/>
          </a:p>
          <a:p>
            <a:r>
              <a:rPr lang="zh-CN" altLang="en-US" sz="1200" dirty="0" smtClean="0"/>
              <a:t>人员信息变更后也需要再次报送。 </a:t>
            </a:r>
            <a:endParaRPr lang="zh-CN" altLang="en-US" sz="1200" dirty="0"/>
          </a:p>
        </p:txBody>
      </p:sp>
      <p:sp>
        <p:nvSpPr>
          <p:cNvPr id="19" name="流程图: 过程 18"/>
          <p:cNvSpPr/>
          <p:nvPr/>
        </p:nvSpPr>
        <p:spPr bwMode="auto">
          <a:xfrm>
            <a:off x="5868144" y="4166890"/>
            <a:ext cx="648072" cy="317319"/>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4" name="图片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24769" y="3049845"/>
            <a:ext cx="3323809" cy="1457143"/>
          </a:xfrm>
          <a:prstGeom prst="rect">
            <a:avLst/>
          </a:prstGeom>
        </p:spPr>
      </p:pic>
    </p:spTree>
    <p:extLst>
      <p:ext uri="{BB962C8B-B14F-4D97-AF65-F5344CB8AC3E}">
        <p14:creationId xmlns:p14="http://schemas.microsoft.com/office/powerpoint/2010/main" xmlns="" val="312793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8" grpId="0" animBg="1"/>
      <p:bldP spid="8" grpId="1" animBg="1"/>
      <p:bldP spid="13" grpId="0" animBg="1"/>
      <p:bldP spid="13" grpId="1" animBg="1"/>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85860" y="1341551"/>
            <a:ext cx="8203401" cy="4217498"/>
          </a:xfrm>
          <a:prstGeom prst="rect">
            <a:avLst/>
          </a:prstGeom>
          <a:noFill/>
          <a:ln w="9525">
            <a:noFill/>
            <a:miter lim="800000"/>
            <a:headEnd/>
            <a:tailEnd/>
          </a:ln>
          <a:effectLst/>
        </p:spPr>
      </p:pic>
      <p:pic>
        <p:nvPicPr>
          <p:cNvPr id="16" name="图片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0691" y="1865267"/>
            <a:ext cx="1144519" cy="3694565"/>
          </a:xfrm>
          <a:prstGeom prst="rect">
            <a:avLst/>
          </a:prstGeom>
        </p:spPr>
      </p:pic>
      <p:sp>
        <p:nvSpPr>
          <p:cNvPr id="19" name="流程图: 过程 18"/>
          <p:cNvSpPr/>
          <p:nvPr/>
        </p:nvSpPr>
        <p:spPr bwMode="auto">
          <a:xfrm>
            <a:off x="1691680" y="3933056"/>
            <a:ext cx="6624736" cy="432048"/>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人员信息采集</a:t>
            </a:r>
            <a:endParaRPr lang="zh-CN" altLang="en-US" dirty="0"/>
          </a:p>
        </p:txBody>
      </p:sp>
      <p:sp>
        <p:nvSpPr>
          <p:cNvPr id="11" name="流程图: 过程 10"/>
          <p:cNvSpPr/>
          <p:nvPr/>
        </p:nvSpPr>
        <p:spPr bwMode="auto">
          <a:xfrm>
            <a:off x="7344933" y="2348880"/>
            <a:ext cx="467427" cy="21083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4" name="圆角矩形标注 13"/>
          <p:cNvSpPr/>
          <p:nvPr/>
        </p:nvSpPr>
        <p:spPr bwMode="auto">
          <a:xfrm>
            <a:off x="3722523" y="785124"/>
            <a:ext cx="3413625" cy="2413836"/>
          </a:xfrm>
          <a:prstGeom prst="wedgeRoundRectCallout">
            <a:avLst>
              <a:gd name="adj1" fmla="val 59548"/>
              <a:gd name="adj2" fmla="val 14364"/>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200" dirty="0" smtClean="0"/>
              <a:t>1.</a:t>
            </a:r>
            <a:r>
              <a:rPr lang="zh-CN" altLang="zh-CN" sz="1200" dirty="0" smtClean="0"/>
              <a:t>报送</a:t>
            </a:r>
            <a:r>
              <a:rPr lang="zh-CN" altLang="zh-CN" sz="1200" dirty="0"/>
              <a:t>成功后，局端将对居民身份证件进行验证（其他类型证件的验证会陆续增加），未验证时，状态为</a:t>
            </a:r>
            <a:r>
              <a:rPr lang="en-US" altLang="zh-CN" sz="1200" dirty="0"/>
              <a:t>“</a:t>
            </a:r>
            <a:r>
              <a:rPr lang="zh-CN" altLang="zh-CN" sz="1200" dirty="0"/>
              <a:t>验证中</a:t>
            </a:r>
            <a:r>
              <a:rPr lang="en-US" altLang="zh-CN" sz="1200" dirty="0"/>
              <a:t>”</a:t>
            </a:r>
            <a:r>
              <a:rPr lang="zh-CN" altLang="zh-CN" sz="1200" dirty="0"/>
              <a:t>，验证后，系统会自动获取到验证结果，</a:t>
            </a:r>
            <a:r>
              <a:rPr lang="zh-CN" altLang="zh-CN" sz="1200" dirty="0" smtClean="0"/>
              <a:t>无需</a:t>
            </a:r>
            <a:r>
              <a:rPr lang="zh-CN" altLang="en-US" sz="1200" dirty="0" smtClean="0"/>
              <a:t>用户</a:t>
            </a:r>
            <a:r>
              <a:rPr lang="zh-CN" altLang="zh-CN" sz="1200" dirty="0" smtClean="0"/>
              <a:t>进行</a:t>
            </a:r>
            <a:r>
              <a:rPr lang="zh-CN" altLang="zh-CN" sz="1200" dirty="0"/>
              <a:t>另外的</a:t>
            </a:r>
            <a:r>
              <a:rPr lang="zh-CN" altLang="zh-CN" sz="1200" dirty="0" smtClean="0"/>
              <a:t>操作</a:t>
            </a:r>
            <a:r>
              <a:rPr lang="zh-CN" altLang="en-US" sz="1200" dirty="0" smtClean="0"/>
              <a:t>（</a:t>
            </a:r>
            <a:r>
              <a:rPr lang="zh-CN" altLang="zh-CN" sz="1200" dirty="0" smtClean="0"/>
              <a:t>由于</a:t>
            </a:r>
            <a:r>
              <a:rPr lang="zh-CN" altLang="zh-CN" sz="1200" dirty="0"/>
              <a:t>涉及跨省数据及外部门信息的对接，系统反馈时间可能较长，</a:t>
            </a:r>
            <a:r>
              <a:rPr lang="zh-CN" altLang="zh-CN" sz="1200" dirty="0" smtClean="0"/>
              <a:t>请</a:t>
            </a:r>
            <a:r>
              <a:rPr lang="zh-CN" altLang="en-US" sz="1200" dirty="0" smtClean="0"/>
              <a:t>用户</a:t>
            </a:r>
            <a:r>
              <a:rPr lang="zh-CN" altLang="zh-CN" sz="1200" dirty="0" smtClean="0"/>
              <a:t>耐心</a:t>
            </a:r>
            <a:r>
              <a:rPr lang="zh-CN" altLang="zh-CN" sz="1200" dirty="0"/>
              <a:t>等待局端系统</a:t>
            </a:r>
            <a:r>
              <a:rPr lang="zh-CN" altLang="zh-CN" sz="1200" dirty="0" smtClean="0"/>
              <a:t>反馈</a:t>
            </a:r>
            <a:r>
              <a:rPr lang="zh-CN" altLang="en-US" sz="1200" dirty="0" smtClean="0"/>
              <a:t>）。</a:t>
            </a:r>
            <a:endParaRPr lang="en-US" altLang="zh-CN" sz="1200" dirty="0" smtClean="0"/>
          </a:p>
          <a:p>
            <a:r>
              <a:rPr lang="en-US" altLang="zh-CN" sz="1200" dirty="0" smtClean="0"/>
              <a:t>2.</a:t>
            </a:r>
            <a:r>
              <a:rPr lang="en-US" altLang="zh-CN" sz="1200" dirty="0"/>
              <a:t> “</a:t>
            </a:r>
            <a:r>
              <a:rPr lang="zh-CN" altLang="zh-CN" sz="1200" dirty="0"/>
              <a:t>身份验证状态</a:t>
            </a:r>
            <a:r>
              <a:rPr lang="en-US" altLang="zh-CN" sz="1200" dirty="0"/>
              <a:t>”</a:t>
            </a:r>
            <a:r>
              <a:rPr lang="zh-CN" altLang="zh-CN" sz="1200" dirty="0"/>
              <a:t>为</a:t>
            </a:r>
            <a:r>
              <a:rPr lang="en-US" altLang="zh-CN" sz="1200" dirty="0"/>
              <a:t>“</a:t>
            </a:r>
            <a:r>
              <a:rPr lang="zh-CN" altLang="zh-CN" sz="1200" dirty="0"/>
              <a:t>未通过</a:t>
            </a:r>
            <a:r>
              <a:rPr lang="en-US" altLang="zh-CN" sz="1200" dirty="0"/>
              <a:t>”</a:t>
            </a:r>
            <a:r>
              <a:rPr lang="zh-CN" altLang="zh-CN" sz="1200" dirty="0"/>
              <a:t>的员工，不会</a:t>
            </a:r>
            <a:r>
              <a:rPr lang="zh-CN" altLang="zh-CN" sz="1200" dirty="0" smtClean="0"/>
              <a:t>影响</a:t>
            </a:r>
            <a:r>
              <a:rPr lang="zh-CN" altLang="en-US" sz="1200" dirty="0" smtClean="0"/>
              <a:t>用户</a:t>
            </a:r>
            <a:r>
              <a:rPr lang="zh-CN" altLang="zh-CN" sz="1200" dirty="0" smtClean="0"/>
              <a:t>的</a:t>
            </a:r>
            <a:r>
              <a:rPr lang="zh-CN" altLang="zh-CN" sz="1200" dirty="0"/>
              <a:t>业务办理，但根据政策要求，</a:t>
            </a:r>
            <a:r>
              <a:rPr lang="zh-CN" altLang="zh-CN" sz="1200" dirty="0" smtClean="0"/>
              <a:t>需要</a:t>
            </a:r>
            <a:r>
              <a:rPr lang="zh-CN" altLang="en-US" sz="1200" dirty="0" smtClean="0"/>
              <a:t>用户</a:t>
            </a:r>
            <a:r>
              <a:rPr lang="zh-CN" altLang="zh-CN" sz="1200" dirty="0" smtClean="0"/>
              <a:t>自行</a:t>
            </a:r>
            <a:r>
              <a:rPr lang="zh-CN" altLang="zh-CN" sz="1200" dirty="0"/>
              <a:t>核对和修正错误信息，如已影响到扣缴明细申报准确性的，</a:t>
            </a:r>
            <a:r>
              <a:rPr lang="zh-CN" altLang="zh-CN" sz="1200" dirty="0" smtClean="0"/>
              <a:t>请</a:t>
            </a:r>
            <a:r>
              <a:rPr lang="zh-CN" altLang="en-US" sz="1200" dirty="0" smtClean="0"/>
              <a:t>用户</a:t>
            </a:r>
            <a:r>
              <a:rPr lang="zh-CN" altLang="zh-CN" sz="1200" dirty="0" smtClean="0"/>
              <a:t>注意</a:t>
            </a:r>
            <a:r>
              <a:rPr lang="zh-CN" altLang="zh-CN" sz="1200" dirty="0"/>
              <a:t>办理更正申报。</a:t>
            </a:r>
            <a:endParaRPr lang="zh-CN" altLang="en-US" sz="1200" dirty="0"/>
          </a:p>
        </p:txBody>
      </p:sp>
      <p:pic>
        <p:nvPicPr>
          <p:cNvPr id="7" name="图片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71273" y="3952265"/>
            <a:ext cx="967526" cy="212232"/>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70974" y="4153163"/>
            <a:ext cx="967526" cy="2122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13023" y="3199884"/>
            <a:ext cx="2742857" cy="1504762"/>
          </a:xfrm>
          <a:prstGeom prst="rect">
            <a:avLst/>
          </a:prstGeom>
        </p:spPr>
      </p:pic>
    </p:spTree>
    <p:extLst>
      <p:ext uri="{BB962C8B-B14F-4D97-AF65-F5344CB8AC3E}">
        <p14:creationId xmlns:p14="http://schemas.microsoft.com/office/powerpoint/2010/main" xmlns="" val="9163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85860" y="1372023"/>
            <a:ext cx="8203401" cy="4156552"/>
          </a:xfrm>
          <a:prstGeom prst="rect">
            <a:avLst/>
          </a:prstGeom>
          <a:noFill/>
          <a:ln w="9525">
            <a:noFill/>
            <a:miter lim="800000"/>
            <a:headEnd/>
            <a:tailEnd/>
          </a:ln>
          <a:effectLst/>
        </p:spPr>
      </p:pic>
      <p:pic>
        <p:nvPicPr>
          <p:cNvPr id="16" name="图片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5860" y="1865267"/>
            <a:ext cx="1144519" cy="3694565"/>
          </a:xfrm>
          <a:prstGeom prst="rect">
            <a:avLst/>
          </a:prstGeom>
        </p:spPr>
      </p:pic>
      <p:sp>
        <p:nvSpPr>
          <p:cNvPr id="19" name="流程图: 过程 18"/>
          <p:cNvSpPr/>
          <p:nvPr/>
        </p:nvSpPr>
        <p:spPr bwMode="auto">
          <a:xfrm>
            <a:off x="1691680" y="4566292"/>
            <a:ext cx="6624736" cy="165249"/>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人员信息采集</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96204" y="2275157"/>
            <a:ext cx="2922356" cy="2027385"/>
          </a:xfrm>
          <a:prstGeom prst="rect">
            <a:avLst/>
          </a:prstGeom>
        </p:spPr>
      </p:pic>
      <p:sp>
        <p:nvSpPr>
          <p:cNvPr id="13" name="圆角矩形标注 12"/>
          <p:cNvSpPr/>
          <p:nvPr/>
        </p:nvSpPr>
        <p:spPr bwMode="auto">
          <a:xfrm>
            <a:off x="5796136" y="2491599"/>
            <a:ext cx="1758707" cy="435004"/>
          </a:xfrm>
          <a:prstGeom prst="wedgeRoundRectCallout">
            <a:avLst>
              <a:gd name="adj1" fmla="val -60534"/>
              <a:gd name="adj2" fmla="val 102321"/>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zh-CN" altLang="zh-CN" sz="1200" dirty="0"/>
              <a:t>人员信息未通过时自动提示</a:t>
            </a:r>
          </a:p>
        </p:txBody>
      </p:sp>
    </p:spTree>
    <p:extLst>
      <p:ext uri="{BB962C8B-B14F-4D97-AF65-F5344CB8AC3E}">
        <p14:creationId xmlns:p14="http://schemas.microsoft.com/office/powerpoint/2010/main" xmlns="" val="30430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94698" y="1371869"/>
            <a:ext cx="8185726" cy="4156861"/>
          </a:xfrm>
          <a:prstGeom prst="rect">
            <a:avLst/>
          </a:prstGeom>
          <a:noFill/>
          <a:ln w="9525">
            <a:noFill/>
            <a:miter lim="800000"/>
            <a:headEnd/>
            <a:tailEnd/>
          </a:ln>
          <a:effectLst/>
        </p:spPr>
      </p:pic>
      <p:pic>
        <p:nvPicPr>
          <p:cNvPr id="16" name="图片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9511" y="1861087"/>
            <a:ext cx="1144519" cy="3694565"/>
          </a:xfrm>
          <a:prstGeom prst="rect">
            <a:avLst/>
          </a:prstGeom>
        </p:spPr>
      </p:pic>
      <p:sp>
        <p:nvSpPr>
          <p:cNvPr id="19" name="流程图: 过程 18"/>
          <p:cNvSpPr/>
          <p:nvPr/>
        </p:nvSpPr>
        <p:spPr bwMode="auto">
          <a:xfrm>
            <a:off x="6660232" y="2412822"/>
            <a:ext cx="689107" cy="190779"/>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人员信息采集</a:t>
            </a:r>
            <a:endParaRPr lang="zh-CN" altLang="en-US" dirty="0"/>
          </a:p>
        </p:txBody>
      </p:sp>
      <p:sp>
        <p:nvSpPr>
          <p:cNvPr id="13" name="圆角矩形标注 12"/>
          <p:cNvSpPr/>
          <p:nvPr/>
        </p:nvSpPr>
        <p:spPr bwMode="auto">
          <a:xfrm>
            <a:off x="5621605" y="2495447"/>
            <a:ext cx="2190755" cy="794533"/>
          </a:xfrm>
          <a:prstGeom prst="wedgeRoundRectCallout">
            <a:avLst>
              <a:gd name="adj1" fmla="val 12014"/>
              <a:gd name="adj2" fmla="val 87656"/>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zh-CN" altLang="zh-CN" sz="1200" dirty="0"/>
              <a:t>在系统中，从未报送登记过，且</a:t>
            </a:r>
            <a:r>
              <a:rPr lang="en-US" altLang="zh-CN" sz="1200" dirty="0"/>
              <a:t>“</a:t>
            </a:r>
            <a:r>
              <a:rPr lang="zh-CN" altLang="zh-CN" sz="1200" dirty="0"/>
              <a:t>人员状态</a:t>
            </a:r>
            <a:r>
              <a:rPr lang="en-US" altLang="zh-CN" sz="1200" dirty="0"/>
              <a:t>”</a:t>
            </a:r>
            <a:r>
              <a:rPr lang="zh-CN" altLang="zh-CN" sz="1200" dirty="0"/>
              <a:t>为</a:t>
            </a:r>
            <a:r>
              <a:rPr lang="en-US" altLang="zh-CN" sz="1200" dirty="0"/>
              <a:t>“</a:t>
            </a:r>
            <a:r>
              <a:rPr lang="zh-CN" altLang="zh-CN" sz="1200" dirty="0"/>
              <a:t>非正常</a:t>
            </a:r>
            <a:r>
              <a:rPr lang="en-US" altLang="zh-CN" sz="1200" dirty="0"/>
              <a:t>”</a:t>
            </a:r>
            <a:r>
              <a:rPr lang="zh-CN" altLang="zh-CN" sz="1200" dirty="0"/>
              <a:t>（即离退人员）的人员无需进行报送。</a:t>
            </a:r>
          </a:p>
        </p:txBody>
      </p:sp>
      <p:sp>
        <p:nvSpPr>
          <p:cNvPr id="12" name="流程图: 过程 11"/>
          <p:cNvSpPr/>
          <p:nvPr/>
        </p:nvSpPr>
        <p:spPr bwMode="auto">
          <a:xfrm>
            <a:off x="1691680" y="4813932"/>
            <a:ext cx="6624736" cy="271252"/>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27784" y="2678765"/>
            <a:ext cx="2808312" cy="1175218"/>
          </a:xfrm>
          <a:prstGeom prst="rect">
            <a:avLst/>
          </a:prstGeom>
        </p:spPr>
      </p:pic>
    </p:spTree>
    <p:extLst>
      <p:ext uri="{BB962C8B-B14F-4D97-AF65-F5344CB8AC3E}">
        <p14:creationId xmlns:p14="http://schemas.microsoft.com/office/powerpoint/2010/main" xmlns="" val="328559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1263456836"/>
              </p:ext>
            </p:extLst>
          </p:nvPr>
        </p:nvGraphicFramePr>
        <p:xfrm>
          <a:off x="1043608" y="1916832"/>
          <a:ext cx="669674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填写报表</a:t>
            </a:r>
            <a:endParaRPr lang="zh-CN" altLang="en-US" dirty="0"/>
          </a:p>
        </p:txBody>
      </p:sp>
    </p:spTree>
    <p:extLst>
      <p:ext uri="{BB962C8B-B14F-4D97-AF65-F5344CB8AC3E}">
        <p14:creationId xmlns:p14="http://schemas.microsoft.com/office/powerpoint/2010/main" xmlns="" val="420467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465534" y="1633120"/>
            <a:ext cx="8222726" cy="4235703"/>
            <a:chOff x="465534" y="1633120"/>
            <a:chExt cx="8222726" cy="4235703"/>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5534" y="1633120"/>
              <a:ext cx="8222726" cy="417164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6304" y="2176103"/>
              <a:ext cx="1174127" cy="3692720"/>
            </a:xfrm>
            <a:prstGeom prst="rect">
              <a:avLst/>
            </a:prstGeom>
          </p:spPr>
        </p:pic>
      </p:grpSp>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填写报表</a:t>
            </a:r>
            <a:endParaRPr lang="zh-CN" alt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2631700" y="2788207"/>
            <a:ext cx="1597811" cy="1360873"/>
          </a:xfrm>
          <a:prstGeom prst="rect">
            <a:avLst/>
          </a:prstGeom>
          <a:noFill/>
          <a:ln w="9525">
            <a:noFill/>
            <a:miter lim="800000"/>
            <a:headEnd/>
            <a:tailEnd/>
          </a:ln>
          <a:effectLst/>
        </p:spPr>
      </p:pic>
      <p:sp>
        <p:nvSpPr>
          <p:cNvPr id="6" name="圆角矩形标注 5"/>
          <p:cNvSpPr/>
          <p:nvPr/>
        </p:nvSpPr>
        <p:spPr bwMode="auto">
          <a:xfrm>
            <a:off x="2648071" y="1484784"/>
            <a:ext cx="2932041" cy="1080120"/>
          </a:xfrm>
          <a:prstGeom prst="wedgeRoundRectCallout">
            <a:avLst>
              <a:gd name="adj1" fmla="val -35819"/>
              <a:gd name="adj2" fmla="val 66810"/>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1.</a:t>
            </a:r>
            <a:r>
              <a:rPr kumimoji="0" lang="zh-CN" altLang="en-US" sz="1200" b="0" i="0" u="none" strike="noStrike" cap="none" normalizeH="0" baseline="0" dirty="0" smtClean="0">
                <a:ln>
                  <a:noFill/>
                </a:ln>
                <a:solidFill>
                  <a:schemeClr val="tx1"/>
                </a:solidFill>
                <a:effectLst/>
                <a:latin typeface="Times New Roman" pitchFamily="18" charset="0"/>
              </a:rPr>
              <a:t>点击“管理表单”，用户可以自行选择自己需要填写的表单；</a:t>
            </a:r>
            <a:endParaRPr kumimoji="0" lang="en-US" altLang="zh-CN" sz="12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2.</a:t>
            </a:r>
            <a:r>
              <a:rPr kumimoji="0" lang="zh-CN" altLang="en-US" sz="1200" b="0" i="0" u="none" strike="noStrike" cap="none" normalizeH="0" baseline="0" dirty="0" smtClean="0">
                <a:ln>
                  <a:noFill/>
                </a:ln>
                <a:solidFill>
                  <a:schemeClr val="tx1"/>
                </a:solidFill>
                <a:effectLst/>
                <a:latin typeface="Times New Roman" pitchFamily="18" charset="0"/>
              </a:rPr>
              <a:t>“限售股转让所得报告表”和“特定行业工资薪金报告表”列单独显示在左侧</a:t>
            </a:r>
          </a:p>
        </p:txBody>
      </p:sp>
      <p:sp>
        <p:nvSpPr>
          <p:cNvPr id="7" name="圆角矩形标注 6"/>
          <p:cNvSpPr/>
          <p:nvPr/>
        </p:nvSpPr>
        <p:spPr bwMode="auto">
          <a:xfrm>
            <a:off x="5520074" y="3718943"/>
            <a:ext cx="1500198" cy="738185"/>
          </a:xfrm>
          <a:prstGeom prst="wedgeRoundRectCallout">
            <a:avLst>
              <a:gd name="adj1" fmla="val 34731"/>
              <a:gd name="adj2" fmla="val -76386"/>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rPr>
              <a:t>点击“填写”可以进入</a:t>
            </a:r>
            <a:r>
              <a:rPr lang="zh-CN" altLang="en-US" sz="1200" dirty="0" smtClean="0"/>
              <a:t>工资薪金导入界面</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9" name="矩形 8"/>
          <p:cNvSpPr/>
          <p:nvPr/>
        </p:nvSpPr>
        <p:spPr bwMode="auto">
          <a:xfrm>
            <a:off x="511296" y="3068961"/>
            <a:ext cx="1160855"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checkerboard(across)">
                                      <p:cBhvr>
                                        <p:cTn id="13" dur="500"/>
                                        <p:tgtEl>
                                          <p:spTgt spid="614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6147"/>
                                        </p:tgtEl>
                                      </p:cBhvr>
                                    </p:animEffect>
                                    <p:set>
                                      <p:cBhvr>
                                        <p:cTn id="18" dur="1" fill="hold">
                                          <p:stCondLst>
                                            <p:cond delay="499"/>
                                          </p:stCondLst>
                                        </p:cTn>
                                        <p:tgtEl>
                                          <p:spTgt spid="61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170693" y="1221663"/>
            <a:ext cx="8791805" cy="4510210"/>
            <a:chOff x="170693" y="1221663"/>
            <a:chExt cx="8791805" cy="451021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1501" y="1221663"/>
              <a:ext cx="8780997" cy="4510210"/>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693" y="1768927"/>
              <a:ext cx="1260200" cy="3962946"/>
            </a:xfrm>
            <a:prstGeom prst="rect">
              <a:avLst/>
            </a:prstGeom>
          </p:spPr>
        </p:pic>
      </p:grpSp>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填写报表</a:t>
            </a:r>
            <a:endParaRPr lang="zh-CN" altLang="en-US"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2457494" y="2928934"/>
            <a:ext cx="4609981" cy="1533525"/>
          </a:xfrm>
          <a:prstGeom prst="rect">
            <a:avLst/>
          </a:prstGeom>
          <a:noFill/>
          <a:ln w="9525">
            <a:noFill/>
            <a:miter lim="800000"/>
            <a:headEnd/>
            <a:tailEnd/>
          </a:ln>
          <a:effectLst/>
        </p:spPr>
      </p:pic>
      <p:sp>
        <p:nvSpPr>
          <p:cNvPr id="5" name="圆角矩形标注 4"/>
          <p:cNvSpPr/>
          <p:nvPr/>
        </p:nvSpPr>
        <p:spPr bwMode="auto">
          <a:xfrm>
            <a:off x="3929058" y="2285992"/>
            <a:ext cx="2071702" cy="642942"/>
          </a:xfrm>
          <a:prstGeom prst="wedgeRoundRectCallout">
            <a:avLst>
              <a:gd name="adj1" fmla="val -35281"/>
              <a:gd name="adj2" fmla="val 72722"/>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200" dirty="0"/>
              <a:t>系统</a:t>
            </a:r>
            <a:r>
              <a:rPr kumimoji="0" lang="zh-CN" altLang="en-US" sz="1200" b="0" i="0" u="none" strike="noStrike" cap="none" normalizeH="0" baseline="0" dirty="0" smtClean="0">
                <a:ln>
                  <a:noFill/>
                </a:ln>
                <a:solidFill>
                  <a:schemeClr val="tx1"/>
                </a:solidFill>
                <a:effectLst/>
                <a:latin typeface="Times New Roman" pitchFamily="18" charset="0"/>
              </a:rPr>
              <a:t>里未录入工资时会有该提示，点击确定，进入正常工资薪金导入界面</a:t>
            </a: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2069759" y="2086231"/>
            <a:ext cx="5080682" cy="3276068"/>
          </a:xfrm>
          <a:prstGeom prst="rect">
            <a:avLst/>
          </a:prstGeom>
          <a:noFill/>
          <a:ln w="9525">
            <a:noFill/>
            <a:miter lim="800000"/>
            <a:headEnd/>
            <a:tailEnd/>
          </a:ln>
          <a:effectLst/>
        </p:spPr>
      </p:pic>
      <p:sp>
        <p:nvSpPr>
          <p:cNvPr id="9" name="圆角矩形标注 8"/>
          <p:cNvSpPr/>
          <p:nvPr/>
        </p:nvSpPr>
        <p:spPr bwMode="auto">
          <a:xfrm>
            <a:off x="3690927" y="2285992"/>
            <a:ext cx="1714512" cy="756387"/>
          </a:xfrm>
          <a:prstGeom prst="wedgeRoundRectCallout">
            <a:avLst>
              <a:gd name="adj1" fmla="val -34208"/>
              <a:gd name="adj2" fmla="val 75429"/>
              <a:gd name="adj3" fmla="val 16667"/>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Times New Roman" pitchFamily="18" charset="0"/>
              </a:rPr>
              <a:t>如点击“标准模板导入”将出现本界面，用户可批量导入。</a:t>
            </a:r>
          </a:p>
        </p:txBody>
      </p:sp>
      <p:sp>
        <p:nvSpPr>
          <p:cNvPr id="11" name="矩形 10"/>
          <p:cNvSpPr/>
          <p:nvPr/>
        </p:nvSpPr>
        <p:spPr bwMode="auto">
          <a:xfrm>
            <a:off x="5405439" y="4940626"/>
            <a:ext cx="831472"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10" name="图片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063915" y="2112631"/>
            <a:ext cx="5003560" cy="3228988"/>
          </a:xfrm>
          <a:prstGeom prst="rect">
            <a:avLst/>
          </a:prstGeom>
        </p:spPr>
      </p:pic>
      <p:sp>
        <p:nvSpPr>
          <p:cNvPr id="15" name="圆角矩形标注 14"/>
          <p:cNvSpPr/>
          <p:nvPr/>
        </p:nvSpPr>
        <p:spPr bwMode="auto">
          <a:xfrm>
            <a:off x="4355154" y="1045293"/>
            <a:ext cx="2932041" cy="1080120"/>
          </a:xfrm>
          <a:prstGeom prst="wedgeRoundRectCallout">
            <a:avLst>
              <a:gd name="adj1" fmla="val -35819"/>
              <a:gd name="adj2" fmla="val 66810"/>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200" dirty="0"/>
              <a:t>系统提供了三种导入方式</a:t>
            </a:r>
            <a:endParaRPr lang="en-US" altLang="zh-CN" sz="1200" dirty="0"/>
          </a:p>
          <a:p>
            <a:pPr eaLnBrk="0" hangingPunct="0"/>
            <a:r>
              <a:rPr lang="en-US" altLang="zh-CN" sz="1200" dirty="0"/>
              <a:t>1</a:t>
            </a:r>
            <a:r>
              <a:rPr lang="zh-CN" altLang="en-US" sz="1200" dirty="0"/>
              <a:t>、复制历史数据</a:t>
            </a:r>
            <a:endParaRPr lang="en-US" altLang="zh-CN" sz="1200" dirty="0"/>
          </a:p>
          <a:p>
            <a:pPr eaLnBrk="0" hangingPunct="0"/>
            <a:r>
              <a:rPr lang="en-US" altLang="zh-CN" sz="1200" dirty="0"/>
              <a:t>2</a:t>
            </a:r>
            <a:r>
              <a:rPr lang="zh-CN" altLang="en-US" sz="1200" dirty="0"/>
              <a:t>、标准模板导入</a:t>
            </a:r>
            <a:endParaRPr lang="en-US" altLang="zh-CN" sz="1200" dirty="0"/>
          </a:p>
          <a:p>
            <a:pPr eaLnBrk="0" hangingPunct="0"/>
            <a:r>
              <a:rPr lang="en-US" altLang="zh-CN" sz="1200" dirty="0"/>
              <a:t>3</a:t>
            </a:r>
            <a:r>
              <a:rPr lang="zh-CN" altLang="en-US" sz="1200" dirty="0"/>
              <a:t>、生成零工资，用户手工修改</a:t>
            </a:r>
          </a:p>
        </p:txBody>
      </p:sp>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7172"/>
                                        </p:tgtEl>
                                      </p:cBhvr>
                                    </p:animEffect>
                                    <p:set>
                                      <p:cBhvr>
                                        <p:cTn id="24" dur="1" fill="hold">
                                          <p:stCondLst>
                                            <p:cond delay="499"/>
                                          </p:stCondLst>
                                        </p:cTn>
                                        <p:tgtEl>
                                          <p:spTgt spid="717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4"/>
                                        </p:tgtEl>
                                        <p:attrNameLst>
                                          <p:attrName>style.visibility</p:attrName>
                                        </p:attrNameLst>
                                      </p:cBhvr>
                                      <p:to>
                                        <p:strVal val="visible"/>
                                      </p:to>
                                    </p:set>
                                    <p:anim calcmode="lin" valueType="num">
                                      <p:cBhvr additive="base">
                                        <p:cTn id="29" dur="500" fill="hold"/>
                                        <p:tgtEl>
                                          <p:spTgt spid="7174"/>
                                        </p:tgtEl>
                                        <p:attrNameLst>
                                          <p:attrName>ppt_x</p:attrName>
                                        </p:attrNameLst>
                                      </p:cBhvr>
                                      <p:tavLst>
                                        <p:tav tm="0">
                                          <p:val>
                                            <p:strVal val="#ppt_x"/>
                                          </p:val>
                                        </p:tav>
                                        <p:tav tm="100000">
                                          <p:val>
                                            <p:strVal val="#ppt_x"/>
                                          </p:val>
                                        </p:tav>
                                      </p:tavLst>
                                    </p:anim>
                                    <p:anim calcmode="lin" valueType="num">
                                      <p:cBhvr additive="base">
                                        <p:cTn id="3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0"/>
                                        <p:tgtEl>
                                          <p:spTgt spid="9"/>
                                        </p:tgtEl>
                                        <p:attrNameLst>
                                          <p:attrName>ppt_y</p:attrName>
                                        </p:attrNameLst>
                                      </p:cBhvr>
                                      <p:tavLst>
                                        <p:tav tm="0">
                                          <p:val>
                                            <p:strVal val="ppt_y"/>
                                          </p:val>
                                        </p:tav>
                                        <p:tav tm="100000">
                                          <p:val>
                                            <p:strVal val="ppt_y+.1"/>
                                          </p:val>
                                        </p:tav>
                                      </p:tavLst>
                                    </p:anim>
                                    <p:set>
                                      <p:cBhvr>
                                        <p:cTn id="55" dur="1" fill="hold">
                                          <p:stCondLst>
                                            <p:cond delay="9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grpId="1" nodeType="clickEffect">
                                  <p:stCondLst>
                                    <p:cond delay="0"/>
                                  </p:stCondLst>
                                  <p:childTnLst>
                                    <p:animEffect transition="out" filter="box(in)">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717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1" grpId="0" animBg="1"/>
      <p:bldP spid="11" grpId="1" animBg="1"/>
      <p:bldP spid="15" grpId="0" animBg="1"/>
      <p:bldP spid="15"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624" y="1246288"/>
            <a:ext cx="8905076" cy="4527672"/>
          </a:xfrm>
          <a:prstGeom prst="rect">
            <a:avLst/>
          </a:prstGeom>
        </p:spPr>
      </p:pic>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填写报表</a:t>
            </a:r>
            <a:endParaRPr lang="zh-CN" altLang="en-US" dirty="0"/>
          </a:p>
        </p:txBody>
      </p:sp>
      <p:sp>
        <p:nvSpPr>
          <p:cNvPr id="5" name="圆角矩形标注 4"/>
          <p:cNvSpPr/>
          <p:nvPr/>
        </p:nvSpPr>
        <p:spPr bwMode="auto">
          <a:xfrm>
            <a:off x="1785918" y="1178702"/>
            <a:ext cx="3286148" cy="1178727"/>
          </a:xfrm>
          <a:prstGeom prst="wedgeRoundRectCallout">
            <a:avLst>
              <a:gd name="adj1" fmla="val -37049"/>
              <a:gd name="adj2" fmla="val 64319"/>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altLang="zh-CN" sz="1000" dirty="0" smtClean="0"/>
              <a:t>1.</a:t>
            </a:r>
            <a:r>
              <a:rPr lang="zh-CN" altLang="en-US" sz="1000" dirty="0" smtClean="0"/>
              <a:t>减免事项：当填写的表单中减免税额不为</a:t>
            </a:r>
            <a:r>
              <a:rPr lang="en-US" altLang="zh-CN" sz="1000" dirty="0" smtClean="0"/>
              <a:t>0</a:t>
            </a:r>
            <a:r>
              <a:rPr lang="zh-CN" altLang="en-US" sz="1000" dirty="0" smtClean="0"/>
              <a:t>时，系统会自动生成减免事项，需要在本功能中填写减免事项详细信息。</a:t>
            </a:r>
            <a:endParaRPr lang="en-US" altLang="zh-CN" sz="1000" dirty="0" smtClean="0"/>
          </a:p>
          <a:p>
            <a:pPr eaLnBrk="0" hangingPunct="0"/>
            <a:r>
              <a:rPr lang="en-US" altLang="zh-CN" sz="1000" dirty="0" smtClean="0"/>
              <a:t>2.</a:t>
            </a:r>
            <a:r>
              <a:rPr lang="zh-CN" altLang="en-US" sz="1000" dirty="0" smtClean="0"/>
              <a:t>税收协定：当非工资薪金收入（特许权使用费、利息股息红利所得）的税率不为</a:t>
            </a:r>
            <a:r>
              <a:rPr lang="en-US" altLang="zh-CN" sz="1000" dirty="0" smtClean="0"/>
              <a:t>20%</a:t>
            </a:r>
            <a:r>
              <a:rPr lang="zh-CN" altLang="en-US" sz="1000" dirty="0" smtClean="0"/>
              <a:t>时自动生成税收协定记录，需要在本功能中填写税收协定的详细信息</a:t>
            </a:r>
            <a:endParaRPr lang="en-US" altLang="zh-CN" sz="1000" dirty="0" smtClean="0"/>
          </a:p>
          <a:p>
            <a:pPr eaLnBrk="0" hangingPunct="0"/>
            <a:endParaRPr kumimoji="0" lang="zh-CN" altLang="en-US" sz="1000" b="0" i="0" u="none" strike="noStrike" cap="none" normalizeH="0" baseline="0" dirty="0" smtClean="0">
              <a:ln>
                <a:noFill/>
              </a:ln>
              <a:solidFill>
                <a:schemeClr val="tx1"/>
              </a:solidFill>
              <a:effectLst/>
              <a:latin typeface="Times New Roman" pitchFamily="18" charset="0"/>
            </a:endParaRPr>
          </a:p>
        </p:txBody>
      </p:sp>
      <p:pic>
        <p:nvPicPr>
          <p:cNvPr id="1028" name="Picture 4"/>
          <p:cNvPicPr>
            <a:picLocks noChangeAspect="1" noChangeArrowheads="1"/>
          </p:cNvPicPr>
          <p:nvPr/>
        </p:nvPicPr>
        <p:blipFill>
          <a:blip r:embed="rId3"/>
          <a:srcRect/>
          <a:stretch>
            <a:fillRect/>
          </a:stretch>
        </p:blipFill>
        <p:spPr bwMode="auto">
          <a:xfrm>
            <a:off x="1700135" y="3230198"/>
            <a:ext cx="4383095" cy="18688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1516794" y="3230198"/>
            <a:ext cx="6076736" cy="1428753"/>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2195736" y="3989641"/>
            <a:ext cx="1383546" cy="428628"/>
          </a:xfrm>
          <a:prstGeom prst="rect">
            <a:avLst/>
          </a:prstGeom>
          <a:noFill/>
          <a:ln w="9525">
            <a:noFill/>
            <a:miter lim="800000"/>
            <a:headEnd/>
            <a:tailEnd/>
          </a:ln>
          <a:effectLst/>
        </p:spPr>
      </p:pic>
      <p:sp>
        <p:nvSpPr>
          <p:cNvPr id="11" name="圆角矩形标注 10"/>
          <p:cNvSpPr/>
          <p:nvPr/>
        </p:nvSpPr>
        <p:spPr bwMode="auto">
          <a:xfrm>
            <a:off x="5357818" y="1928797"/>
            <a:ext cx="1616850" cy="857263"/>
          </a:xfrm>
          <a:prstGeom prst="wedgeRoundRectCallout">
            <a:avLst>
              <a:gd name="adj1" fmla="val -36256"/>
              <a:gd name="adj2" fmla="val 72197"/>
              <a:gd name="adj3" fmla="val 16667"/>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000" dirty="0" smtClean="0"/>
              <a:t>双击可以进行减免事项的填写，选择好减免事项后会自动对应减免性质，检查无误后，点击保存</a:t>
            </a:r>
            <a:endParaRPr kumimoji="0" lang="zh-CN" altLang="en-US" sz="1000" b="0" i="0" u="none" strike="noStrike" cap="none" normalizeH="0" baseline="0" dirty="0" smtClean="0">
              <a:ln>
                <a:noFill/>
              </a:ln>
              <a:solidFill>
                <a:schemeClr val="tx1"/>
              </a:solidFill>
              <a:effectLst/>
              <a:latin typeface="Times New Roman" pitchFamily="18" charset="0"/>
            </a:endParaRPr>
          </a:p>
        </p:txBody>
      </p:sp>
      <p:pic>
        <p:nvPicPr>
          <p:cNvPr id="6" name="图片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6786" y="1802717"/>
            <a:ext cx="1284255" cy="3996185"/>
          </a:xfrm>
          <a:prstGeom prst="rect">
            <a:avLst/>
          </a:prstGeom>
        </p:spPr>
      </p:pic>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234" y="1239805"/>
            <a:ext cx="8611796" cy="446247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095" y="1790758"/>
            <a:ext cx="1248640" cy="3965887"/>
          </a:xfrm>
          <a:prstGeom prst="rect">
            <a:avLst/>
          </a:prstGeom>
        </p:spPr>
      </p:pic>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报表填写</a:t>
            </a:r>
            <a:endParaRPr lang="zh-CN" altLang="en-US" dirty="0"/>
          </a:p>
        </p:txBody>
      </p:sp>
      <p:sp>
        <p:nvSpPr>
          <p:cNvPr id="5" name="圆角矩形标注 4"/>
          <p:cNvSpPr/>
          <p:nvPr/>
        </p:nvSpPr>
        <p:spPr bwMode="auto">
          <a:xfrm>
            <a:off x="4393405" y="1711068"/>
            <a:ext cx="3786214" cy="1285884"/>
          </a:xfrm>
          <a:prstGeom prst="wedgeRoundRectCallout">
            <a:avLst>
              <a:gd name="adj1" fmla="val -23314"/>
              <a:gd name="adj2" fmla="val 51250"/>
              <a:gd name="adj3" fmla="val 16667"/>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000" dirty="0" smtClean="0"/>
              <a:t>有扣缴义务人的个人自行购买、单位统一组织为员工购买或者单位和个人共同负担购买符合规定的商业健康保险产品，扣缴义务人在填报</a:t>
            </a:r>
            <a:r>
              <a:rPr lang="en-US" altLang="zh-CN" sz="1000" dirty="0" smtClean="0"/>
              <a:t>《</a:t>
            </a:r>
            <a:r>
              <a:rPr lang="zh-CN" altLang="en-US" sz="1000" dirty="0" smtClean="0"/>
              <a:t>扣缴个人所得税报告表</a:t>
            </a:r>
            <a:r>
              <a:rPr lang="en-US" altLang="zh-CN" sz="1000" dirty="0" smtClean="0"/>
              <a:t>》</a:t>
            </a:r>
            <a:r>
              <a:rPr lang="zh-CN" altLang="en-US" sz="1000" dirty="0" smtClean="0"/>
              <a:t>时，应将当期扣除的个人购买商业健康保险支出</a:t>
            </a:r>
            <a:r>
              <a:rPr lang="zh-CN" altLang="en-US" sz="1200" dirty="0" smtClean="0"/>
              <a:t>金额</a:t>
            </a:r>
            <a:r>
              <a:rPr lang="zh-CN" altLang="en-US" sz="1000" dirty="0" smtClean="0"/>
              <a:t>填至税前扣除项目“其他”列中，并同时填报</a:t>
            </a:r>
            <a:r>
              <a:rPr lang="en-US" altLang="zh-CN" sz="1000" dirty="0" smtClean="0"/>
              <a:t>《</a:t>
            </a:r>
            <a:r>
              <a:rPr lang="zh-CN" altLang="en-US" sz="1000" dirty="0" smtClean="0"/>
              <a:t>商业健康保险税前扣除情况明细表</a:t>
            </a:r>
            <a:r>
              <a:rPr lang="en-US" altLang="zh-CN" sz="1000" dirty="0" smtClean="0"/>
              <a:t>》</a:t>
            </a:r>
            <a:r>
              <a:rPr lang="zh-CN" altLang="en-US" sz="1000" dirty="0" smtClean="0"/>
              <a:t>。其中，个人自行购买符合规定的商业健康保险产品的，应当及时向扣缴义务人提供保单凭证。</a:t>
            </a: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chemeClr val="tx1"/>
              </a:solidFill>
              <a:effectLst/>
              <a:latin typeface="Times New Roman"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819205" y="3434498"/>
            <a:ext cx="4756430" cy="1044835"/>
          </a:xfrm>
          <a:prstGeom prst="rect">
            <a:avLst/>
          </a:prstGeom>
          <a:noFill/>
          <a:ln w="9525">
            <a:noFill/>
            <a:miter lim="800000"/>
            <a:headEnd/>
            <a:tailEnd/>
          </a:ln>
          <a:effectLst/>
        </p:spPr>
      </p:pic>
      <p:sp>
        <p:nvSpPr>
          <p:cNvPr id="7" name="圆角矩形标注 6"/>
          <p:cNvSpPr/>
          <p:nvPr/>
        </p:nvSpPr>
        <p:spPr bwMode="auto">
          <a:xfrm>
            <a:off x="2441209" y="4005064"/>
            <a:ext cx="1643074" cy="535785"/>
          </a:xfrm>
          <a:prstGeom prst="wedgeRoundRectCallout">
            <a:avLst>
              <a:gd name="adj1" fmla="val -37911"/>
              <a:gd name="adj2" fmla="val -83238"/>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000" dirty="0" smtClean="0"/>
              <a:t>点击录入保单信息可进入此界面。</a:t>
            </a:r>
            <a:r>
              <a:rPr lang="zh-CN" altLang="en-US" sz="1000" dirty="0" smtClean="0">
                <a:solidFill>
                  <a:srgbClr val="FF0000"/>
                </a:solidFill>
              </a:rPr>
              <a:t>注：</a:t>
            </a:r>
            <a:r>
              <a:rPr kumimoji="0" lang="zh-CN" altLang="en-US" sz="1000" b="0" i="0" u="none" strike="noStrike" cap="none" normalizeH="0" baseline="0" dirty="0" smtClean="0">
                <a:ln>
                  <a:noFill/>
                </a:ln>
                <a:solidFill>
                  <a:srgbClr val="FF0000"/>
                </a:solidFill>
                <a:effectLst/>
                <a:latin typeface="Times New Roman" pitchFamily="18" charset="0"/>
              </a:rPr>
              <a:t>税优识别码不能为空</a:t>
            </a:r>
          </a:p>
        </p:txBody>
      </p:sp>
      <p:sp>
        <p:nvSpPr>
          <p:cNvPr id="8" name="流程图: 过程 7"/>
          <p:cNvSpPr/>
          <p:nvPr/>
        </p:nvSpPr>
        <p:spPr bwMode="auto">
          <a:xfrm>
            <a:off x="3001314" y="2311789"/>
            <a:ext cx="707540" cy="21089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圆角矩形 7"/>
          <p:cNvSpPr/>
          <p:nvPr/>
        </p:nvSpPr>
        <p:spPr bwMode="auto">
          <a:xfrm>
            <a:off x="468313" y="260350"/>
            <a:ext cx="7776095"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mj-cs"/>
              </a:rPr>
              <a:t>系统概述－系统介绍</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3" name="矩形 2"/>
          <p:cNvSpPr/>
          <p:nvPr/>
        </p:nvSpPr>
        <p:spPr>
          <a:xfrm>
            <a:off x="3059832" y="2645296"/>
            <a:ext cx="2520000" cy="1440160"/>
          </a:xfrm>
          <a:prstGeom prst="rect">
            <a:avLst/>
          </a:prstGeom>
          <a:solidFill>
            <a:srgbClr val="C00000"/>
          </a:solidFill>
          <a:ln w="25400" cap="flat" cmpd="sng" algn="ctr">
            <a:solidFill>
              <a:schemeClr val="bg1">
                <a:lumMod val="85000"/>
              </a:schemeClr>
            </a:solidFill>
            <a:prstDash val="solid"/>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4" name="矩形 3"/>
          <p:cNvSpPr/>
          <p:nvPr/>
        </p:nvSpPr>
        <p:spPr>
          <a:xfrm>
            <a:off x="1547664" y="1628800"/>
            <a:ext cx="2520000" cy="1440160"/>
          </a:xfrm>
          <a:prstGeom prst="rect">
            <a:avLst/>
          </a:prstGeom>
          <a:solidFill>
            <a:srgbClr val="00B0F0"/>
          </a:solidFill>
          <a:ln w="25400" cap="flat" cmpd="sng" algn="ctr">
            <a:solidFill>
              <a:schemeClr val="bg1">
                <a:lumMod val="85000"/>
              </a:schemeClr>
            </a:solid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ysClr val="window" lastClr="FFFFFF"/>
                </a:solidFill>
                <a:latin typeface="微软雅黑" pitchFamily="34" charset="-122"/>
                <a:ea typeface="微软雅黑" pitchFamily="34" charset="-122"/>
              </a:rPr>
              <a:t> </a:t>
            </a:r>
            <a:r>
              <a:rPr lang="zh-CN" altLang="en-US" sz="3200" b="1" kern="0" dirty="0" smtClean="0">
                <a:solidFill>
                  <a:srgbClr val="FFC000"/>
                </a:solidFill>
                <a:latin typeface="微软雅黑" pitchFamily="34" charset="-122"/>
                <a:ea typeface="微软雅黑" pitchFamily="34" charset="-122"/>
              </a:rPr>
              <a:t>金税</a:t>
            </a:r>
            <a:r>
              <a:rPr lang="zh-CN" altLang="en-US" b="1" kern="0" dirty="0" smtClean="0">
                <a:solidFill>
                  <a:sysClr val="window" lastClr="FFFFFF"/>
                </a:solidFill>
                <a:latin typeface="微软雅黑" pitchFamily="34" charset="-122"/>
                <a:ea typeface="微软雅黑" pitchFamily="34" charset="-122"/>
              </a:rPr>
              <a:t>工程重要组成</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5" name="矩形 4"/>
          <p:cNvSpPr/>
          <p:nvPr/>
        </p:nvSpPr>
        <p:spPr>
          <a:xfrm>
            <a:off x="4644008" y="1628800"/>
            <a:ext cx="2520000" cy="1440160"/>
          </a:xfrm>
          <a:prstGeom prst="rect">
            <a:avLst/>
          </a:prstGeom>
          <a:solidFill>
            <a:srgbClr val="FFC000"/>
          </a:solidFill>
          <a:ln w="25400" cap="flat" cmpd="sng" algn="ctr">
            <a:solidFill>
              <a:schemeClr val="bg1">
                <a:lumMod val="85000"/>
              </a:scheme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noProof="0" dirty="0">
                <a:solidFill>
                  <a:sysClr val="window" lastClr="FFFFFF"/>
                </a:solidFill>
                <a:latin typeface="微软雅黑" pitchFamily="34" charset="-122"/>
                <a:ea typeface="微软雅黑" pitchFamily="34" charset="-122"/>
              </a:rPr>
              <a:t>满足</a:t>
            </a:r>
            <a:r>
              <a:rPr kumimoji="0" lang="zh-CN" altLang="en-US" sz="3200" b="1" i="0" u="none" strike="noStrike" kern="0" cap="none" spc="0" normalizeH="0" baseline="0" noProof="0" dirty="0" smtClean="0">
                <a:ln>
                  <a:noFill/>
                </a:ln>
                <a:effectLst/>
                <a:uLnTx/>
                <a:uFillTx/>
                <a:latin typeface="微软雅黑" pitchFamily="34" charset="-122"/>
                <a:ea typeface="微软雅黑" pitchFamily="34" charset="-122"/>
              </a:rPr>
              <a:t>税法</a:t>
            </a:r>
            <a:r>
              <a:rPr kumimoji="0" lang="zh-CN" altLang="en-US" sz="18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业务要求</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6" name="矩形 5"/>
          <p:cNvSpPr/>
          <p:nvPr/>
        </p:nvSpPr>
        <p:spPr>
          <a:xfrm>
            <a:off x="1547664" y="3501008"/>
            <a:ext cx="2520000" cy="1440000"/>
          </a:xfrm>
          <a:prstGeom prst="rect">
            <a:avLst/>
          </a:prstGeom>
          <a:solidFill>
            <a:srgbClr val="92D050"/>
          </a:solidFill>
          <a:ln w="25400" cap="flat" cmpd="sng" algn="ctr">
            <a:solidFill>
              <a:schemeClr val="bg1">
                <a:lumMod val="85000"/>
              </a:schemeClr>
            </a:solid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ysClr val="window" lastClr="FFFFFF"/>
                </a:solidFill>
                <a:latin typeface="微软雅黑" pitchFamily="34" charset="-122"/>
                <a:ea typeface="微软雅黑" pitchFamily="34" charset="-122"/>
              </a:rPr>
              <a:t>全员全额</a:t>
            </a:r>
            <a:r>
              <a:rPr lang="zh-CN" altLang="en-US" sz="3200" b="1" kern="0" dirty="0" smtClean="0">
                <a:solidFill>
                  <a:srgbClr val="FFFF00"/>
                </a:solidFill>
                <a:latin typeface="微软雅黑" pitchFamily="34" charset="-122"/>
                <a:ea typeface="微软雅黑" pitchFamily="34" charset="-122"/>
              </a:rPr>
              <a:t>明细</a:t>
            </a:r>
            <a:r>
              <a:rPr lang="zh-CN" altLang="en-US" b="1" kern="0" dirty="0" smtClean="0">
                <a:solidFill>
                  <a:sysClr val="window" lastClr="FFFFFF"/>
                </a:solidFill>
                <a:latin typeface="微软雅黑" pitchFamily="34" charset="-122"/>
                <a:ea typeface="微软雅黑" pitchFamily="34" charset="-122"/>
              </a:rPr>
              <a:t>申报</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7" name="矩形 6"/>
          <p:cNvSpPr/>
          <p:nvPr/>
        </p:nvSpPr>
        <p:spPr>
          <a:xfrm>
            <a:off x="4644008" y="3501256"/>
            <a:ext cx="2520000" cy="1440000"/>
          </a:xfrm>
          <a:prstGeom prst="rect">
            <a:avLst/>
          </a:prstGeom>
          <a:solidFill>
            <a:schemeClr val="accent2">
              <a:lumMod val="60000"/>
              <a:lumOff val="40000"/>
            </a:schemeClr>
          </a:solidFill>
          <a:ln w="25400" cap="flat" cmpd="sng" algn="ctr">
            <a:solidFill>
              <a:schemeClr val="bg1">
                <a:lumMod val="85000"/>
              </a:schemeClr>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维护纳税人</a:t>
            </a:r>
            <a:r>
              <a:rPr kumimoji="0" lang="zh-CN" altLang="en-US" sz="32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权益</a:t>
            </a:r>
            <a:endParaRPr kumimoji="0" lang="zh-CN" altLang="en-US" sz="3200" b="1" i="0" u="none" strike="noStrike" kern="0" cap="none" spc="0" normalizeH="0" baseline="0" noProof="0" dirty="0">
              <a:ln>
                <a:noFill/>
              </a:ln>
              <a:solidFill>
                <a:srgbClr val="FF0000"/>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177906491"/>
              </p:ext>
            </p:extLst>
          </p:nvPr>
        </p:nvGraphicFramePr>
        <p:xfrm>
          <a:off x="1043608" y="1916832"/>
          <a:ext cx="669674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zh-CN" altLang="en-US" dirty="0" smtClean="0"/>
              <a:t>日常操作</a:t>
            </a:r>
            <a:r>
              <a:rPr lang="en-US" altLang="zh-CN" dirty="0" smtClean="0"/>
              <a:t>—</a:t>
            </a:r>
            <a:r>
              <a:rPr lang="zh-CN" altLang="en-US" dirty="0" smtClean="0"/>
              <a:t>申报表发送</a:t>
            </a:r>
            <a:endParaRPr lang="zh-CN" altLang="en-US" dirty="0"/>
          </a:p>
        </p:txBody>
      </p:sp>
    </p:spTree>
    <p:extLst>
      <p:ext uri="{BB962C8B-B14F-4D97-AF65-F5344CB8AC3E}">
        <p14:creationId xmlns:p14="http://schemas.microsoft.com/office/powerpoint/2010/main" xmlns="" val="4204678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组合 15"/>
          <p:cNvGrpSpPr/>
          <p:nvPr/>
        </p:nvGrpSpPr>
        <p:grpSpPr>
          <a:xfrm>
            <a:off x="160484" y="1498174"/>
            <a:ext cx="8823027" cy="4485956"/>
            <a:chOff x="160484" y="1498174"/>
            <a:chExt cx="8823027" cy="4485956"/>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484" y="1498174"/>
              <a:ext cx="8823027" cy="4485956"/>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544" y="2007264"/>
              <a:ext cx="1264774" cy="3976866"/>
            </a:xfrm>
            <a:prstGeom prst="rect">
              <a:avLst/>
            </a:prstGeom>
          </p:spPr>
        </p:pic>
      </p:grpSp>
      <p:sp>
        <p:nvSpPr>
          <p:cNvPr id="4" name="圆角矩形 3"/>
          <p:cNvSpPr/>
          <p:nvPr/>
        </p:nvSpPr>
        <p:spPr bwMode="auto">
          <a:xfrm>
            <a:off x="571473" y="304800"/>
            <a:ext cx="8039127"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申报表发送</a:t>
            </a:r>
            <a:r>
              <a:rPr lang="en-US" altLang="zh-CN" dirty="0" smtClean="0"/>
              <a:t>(</a:t>
            </a:r>
            <a:r>
              <a:rPr lang="zh-CN" altLang="en-US" dirty="0" smtClean="0"/>
              <a:t>网络报送</a:t>
            </a:r>
            <a:r>
              <a:rPr lang="en-US" altLang="zh-CN" dirty="0" smtClean="0"/>
              <a:t>)</a:t>
            </a:r>
            <a:endParaRPr lang="zh-CN" altLang="en-US" dirty="0"/>
          </a:p>
        </p:txBody>
      </p:sp>
      <p:sp>
        <p:nvSpPr>
          <p:cNvPr id="9" name="圆角矩形标注 8"/>
          <p:cNvSpPr/>
          <p:nvPr/>
        </p:nvSpPr>
        <p:spPr bwMode="auto">
          <a:xfrm>
            <a:off x="1312875" y="1340104"/>
            <a:ext cx="3173512" cy="852005"/>
          </a:xfrm>
          <a:prstGeom prst="wedgeRoundRectCallout">
            <a:avLst>
              <a:gd name="adj1" fmla="val -34720"/>
              <a:gd name="adj2" fmla="val 67982"/>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000" dirty="0">
                <a:latin typeface="宋体" pitchFamily="2" charset="-122"/>
              </a:rPr>
              <a:t>发送申报提供了网络报送和介质报送两种报送</a:t>
            </a:r>
            <a:r>
              <a:rPr lang="zh-CN" altLang="en-US" sz="1000" dirty="0" smtClean="0">
                <a:latin typeface="宋体" pitchFamily="2" charset="-122"/>
              </a:rPr>
              <a:t>方式</a:t>
            </a:r>
            <a:endParaRPr lang="en-US" altLang="zh-CN" sz="1000" dirty="0">
              <a:latin typeface="宋体" pitchFamily="2" charset="-122"/>
            </a:endParaRPr>
          </a:p>
          <a:p>
            <a:pPr eaLnBrk="0" hangingPunct="0"/>
            <a:r>
              <a:rPr lang="zh-CN" altLang="en-US" sz="1000" dirty="0" smtClean="0">
                <a:latin typeface="宋体" pitchFamily="2" charset="-122"/>
              </a:rPr>
              <a:t>现为网络报送界面：</a:t>
            </a:r>
            <a:endParaRPr lang="en-US" altLang="zh-CN" sz="1000" dirty="0">
              <a:latin typeface="宋体" pitchFamily="2" charset="-122"/>
            </a:endParaRPr>
          </a:p>
          <a:p>
            <a:pPr eaLnBrk="0" hangingPunct="0"/>
            <a:r>
              <a:rPr lang="en-US" altLang="zh-CN" sz="1000" dirty="0">
                <a:latin typeface="宋体" pitchFamily="2" charset="-122"/>
              </a:rPr>
              <a:t>1</a:t>
            </a:r>
            <a:r>
              <a:rPr lang="zh-CN" altLang="en-US" sz="1000" dirty="0">
                <a:latin typeface="宋体" pitchFamily="2" charset="-122"/>
              </a:rPr>
              <a:t>、选择</a:t>
            </a:r>
            <a:r>
              <a:rPr lang="zh-CN" altLang="en-US" sz="1000" dirty="0" smtClean="0">
                <a:latin typeface="宋体" pitchFamily="2" charset="-122"/>
              </a:rPr>
              <a:t>“申报表报送”按钮</a:t>
            </a:r>
            <a:endParaRPr lang="en-US" altLang="zh-CN" sz="1000" dirty="0">
              <a:latin typeface="宋体" pitchFamily="2" charset="-122"/>
            </a:endParaRPr>
          </a:p>
          <a:p>
            <a:pPr eaLnBrk="0" hangingPunct="0"/>
            <a:r>
              <a:rPr lang="en-US" altLang="zh-CN" sz="1000" dirty="0">
                <a:latin typeface="宋体" pitchFamily="2" charset="-122"/>
              </a:rPr>
              <a:t>2</a:t>
            </a:r>
            <a:r>
              <a:rPr lang="zh-CN" altLang="en-US" sz="1000" dirty="0">
                <a:latin typeface="宋体" pitchFamily="2" charset="-122"/>
              </a:rPr>
              <a:t>、点击“发送申报”系统自动开始发送数据</a:t>
            </a:r>
            <a:r>
              <a:rPr lang="zh-CN" altLang="en-US" sz="1000" dirty="0" smtClean="0">
                <a:latin typeface="宋体" pitchFamily="2" charset="-122"/>
              </a:rPr>
              <a:t>。</a:t>
            </a:r>
            <a:endParaRPr lang="en-US" altLang="zh-CN" sz="1000" dirty="0">
              <a:latin typeface="宋体" pitchFamily="2" charset="-122"/>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2656990" y="2845243"/>
            <a:ext cx="4217014" cy="2952759"/>
          </a:xfrm>
          <a:prstGeom prst="rect">
            <a:avLst/>
          </a:prstGeom>
          <a:noFill/>
          <a:ln w="9525">
            <a:noFill/>
            <a:miter lim="800000"/>
            <a:headEnd/>
            <a:tailEnd/>
          </a:ln>
          <a:effec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3152802" y="3377717"/>
            <a:ext cx="2914650" cy="1223216"/>
          </a:xfrm>
          <a:prstGeom prst="rect">
            <a:avLst/>
          </a:prstGeom>
          <a:noFill/>
          <a:ln w="9525">
            <a:noFill/>
            <a:miter lim="800000"/>
            <a:headEnd/>
            <a:tailEnd/>
          </a:ln>
          <a:effectLst/>
        </p:spPr>
      </p:pic>
      <p:sp>
        <p:nvSpPr>
          <p:cNvPr id="10" name="圆角矩形标注 9"/>
          <p:cNvSpPr/>
          <p:nvPr/>
        </p:nvSpPr>
        <p:spPr bwMode="auto">
          <a:xfrm>
            <a:off x="3020555" y="4511740"/>
            <a:ext cx="1764364" cy="789467"/>
          </a:xfrm>
          <a:prstGeom prst="wedgeRoundRectCallout">
            <a:avLst>
              <a:gd name="adj1" fmla="val -326"/>
              <a:gd name="adj2" fmla="val -104350"/>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zh-CN" sz="1000" dirty="0"/>
              <a:t>系统支持多种身份安全认证方式，采用申报密码方式的地区，在申报时需要输入申报密码</a:t>
            </a:r>
            <a:endParaRPr kumimoji="0" lang="zh-CN" altLang="en-US" sz="1000" b="0" i="0" u="none" strike="noStrike" cap="none" normalizeH="0" baseline="0" dirty="0" smtClean="0">
              <a:ln>
                <a:noFill/>
              </a:ln>
              <a:solidFill>
                <a:schemeClr val="tx1"/>
              </a:solidFill>
              <a:effectLst/>
              <a:latin typeface="Times New Roman" pitchFamily="18" charset="0"/>
            </a:endParaRPr>
          </a:p>
        </p:txBody>
      </p:sp>
      <p:sp>
        <p:nvSpPr>
          <p:cNvPr id="12" name="流程图: 过程 11"/>
          <p:cNvSpPr/>
          <p:nvPr/>
        </p:nvSpPr>
        <p:spPr bwMode="auto">
          <a:xfrm>
            <a:off x="4860032" y="4322575"/>
            <a:ext cx="679949" cy="29884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4" name="流程图: 过程 13"/>
          <p:cNvSpPr/>
          <p:nvPr/>
        </p:nvSpPr>
        <p:spPr bwMode="auto">
          <a:xfrm>
            <a:off x="2224942" y="2467052"/>
            <a:ext cx="864096" cy="33735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7" name="图片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424776" y="2836080"/>
            <a:ext cx="7382618" cy="506388"/>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692964" y="3089274"/>
            <a:ext cx="4183910" cy="2925335"/>
          </a:xfrm>
          <a:prstGeom prst="rect">
            <a:avLst/>
          </a:prstGeom>
        </p:spPr>
      </p:pic>
      <p:sp>
        <p:nvSpPr>
          <p:cNvPr id="8" name="圆角矩形标注 7"/>
          <p:cNvSpPr/>
          <p:nvPr/>
        </p:nvSpPr>
        <p:spPr bwMode="auto">
          <a:xfrm>
            <a:off x="4524545" y="2100398"/>
            <a:ext cx="3023459" cy="607223"/>
          </a:xfrm>
          <a:prstGeom prst="wedgeRoundRectCallout">
            <a:avLst>
              <a:gd name="adj1" fmla="val -40047"/>
              <a:gd name="adj2" fmla="val 72394"/>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200" dirty="0" smtClean="0"/>
              <a:t>申报</a:t>
            </a:r>
            <a:r>
              <a:rPr lang="zh-CN" altLang="en-US" sz="1200" dirty="0"/>
              <a:t>成功</a:t>
            </a:r>
            <a:r>
              <a:rPr lang="zh-CN" altLang="en-US" sz="1200" dirty="0" smtClean="0"/>
              <a:t>后可自动获取反馈结果，也可手动点击“获取反馈”按钮进行获取申报结果</a:t>
            </a:r>
            <a:endParaRPr lang="zh-CN" altLang="en-US" sz="1200" dirty="0"/>
          </a:p>
        </p:txBody>
      </p:sp>
      <p:sp>
        <p:nvSpPr>
          <p:cNvPr id="5" name="圆角矩形标注 4"/>
          <p:cNvSpPr/>
          <p:nvPr/>
        </p:nvSpPr>
        <p:spPr bwMode="auto">
          <a:xfrm>
            <a:off x="609600" y="2661152"/>
            <a:ext cx="1714512" cy="541908"/>
          </a:xfrm>
          <a:prstGeom prst="wedgeRoundRectCallout">
            <a:avLst>
              <a:gd name="adj1" fmla="val -35529"/>
              <a:gd name="adj2" fmla="val 115246"/>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Times New Roman" pitchFamily="18" charset="0"/>
              </a:rPr>
              <a:t>点击申报表报送可以根据所填写的表单自动生成申报表</a:t>
            </a:r>
          </a:p>
        </p:txBody>
      </p:sp>
    </p:spTree>
    <p:extLst>
      <p:ext uri="{BB962C8B-B14F-4D97-AF65-F5344CB8AC3E}">
        <p14:creationId xmlns:p14="http://schemas.microsoft.com/office/powerpoint/2010/main" xmlns="" val="4655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1"/>
                                        </p:tgtEl>
                                        <p:attrNameLst>
                                          <p:attrName>ppt_x</p:attrName>
                                        </p:attrNameLst>
                                      </p:cBhvr>
                                      <p:tavLst>
                                        <p:tav tm="0">
                                          <p:val>
                                            <p:strVal val="ppt_x"/>
                                          </p:val>
                                        </p:tav>
                                        <p:tav tm="100000">
                                          <p:val>
                                            <p:strVal val="ppt_x"/>
                                          </p:val>
                                        </p:tav>
                                      </p:tavLst>
                                    </p:anim>
                                    <p:anim calcmode="lin" valueType="num">
                                      <p:cBhvr additive="base">
                                        <p:cTn id="24" dur="500"/>
                                        <p:tgtEl>
                                          <p:spTgt spid="11"/>
                                        </p:tgtEl>
                                        <p:attrNameLst>
                                          <p:attrName>ppt_y</p:attrName>
                                        </p:attrNameLst>
                                      </p:cBhvr>
                                      <p:tavLst>
                                        <p:tav tm="0">
                                          <p:val>
                                            <p:strVal val="ppt_y"/>
                                          </p:val>
                                        </p:tav>
                                        <p:tav tm="100000">
                                          <p:val>
                                            <p:strVal val="1+ppt_h/2"/>
                                          </p:val>
                                        </p:tav>
                                      </p:tavLst>
                                    </p:anim>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10"/>
                                        </p:tgtEl>
                                        <p:attrNameLst>
                                          <p:attrName>ppt_x</p:attrName>
                                        </p:attrNameLst>
                                      </p:cBhvr>
                                      <p:tavLst>
                                        <p:tav tm="0">
                                          <p:val>
                                            <p:strVal val="ppt_x"/>
                                          </p:val>
                                        </p:tav>
                                        <p:tav tm="100000">
                                          <p:val>
                                            <p:strVal val="ppt_x"/>
                                          </p:val>
                                        </p:tav>
                                      </p:tavLst>
                                    </p:anim>
                                    <p:anim calcmode="lin" valueType="num">
                                      <p:cBhvr additive="base">
                                        <p:cTn id="48" dur="500"/>
                                        <p:tgtEl>
                                          <p:spTgt spid="10"/>
                                        </p:tgtEl>
                                        <p:attrNameLst>
                                          <p:attrName>ppt_y</p:attrName>
                                        </p:attrNameLst>
                                      </p:cBhvr>
                                      <p:tavLst>
                                        <p:tav tm="0">
                                          <p:val>
                                            <p:strVal val="ppt_y"/>
                                          </p:val>
                                        </p:tav>
                                        <p:tav tm="100000">
                                          <p:val>
                                            <p:strVal val="1+ppt_h/2"/>
                                          </p:val>
                                        </p:tav>
                                      </p:tavLst>
                                    </p:anim>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13"/>
                                        </p:tgtEl>
                                        <p:attrNameLst>
                                          <p:attrName>ppt_x</p:attrName>
                                        </p:attrNameLst>
                                      </p:cBhvr>
                                      <p:tavLst>
                                        <p:tav tm="0">
                                          <p:val>
                                            <p:strVal val="ppt_x"/>
                                          </p:val>
                                        </p:tav>
                                        <p:tav tm="100000">
                                          <p:val>
                                            <p:strVal val="ppt_x"/>
                                          </p:val>
                                        </p:tav>
                                      </p:tavLst>
                                    </p:anim>
                                    <p:anim calcmode="lin" valueType="num">
                                      <p:cBhvr additive="base">
                                        <p:cTn id="64" dur="500"/>
                                        <p:tgtEl>
                                          <p:spTgt spid="13"/>
                                        </p:tgtEl>
                                        <p:attrNameLst>
                                          <p:attrName>ppt_y</p:attrName>
                                        </p:attrNameLst>
                                      </p:cBhvr>
                                      <p:tavLst>
                                        <p:tav tm="0">
                                          <p:val>
                                            <p:strVal val="ppt_y"/>
                                          </p:val>
                                        </p:tav>
                                        <p:tav tm="100000">
                                          <p:val>
                                            <p:strVal val="1+ppt_h/2"/>
                                          </p:val>
                                        </p:tav>
                                      </p:tavLst>
                                    </p:anim>
                                    <p:set>
                                      <p:cBhvr>
                                        <p:cTn id="65" dur="1" fill="hold">
                                          <p:stCondLst>
                                            <p:cond delay="499"/>
                                          </p:stCondLst>
                                        </p:cTn>
                                        <p:tgtEl>
                                          <p:spTgt spid="1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2" grpId="0" animBg="1"/>
      <p:bldP spid="12" grpId="1" animBg="1"/>
      <p:bldP spid="14" grpId="0" animBg="1"/>
      <p:bldP spid="8" grpId="0" animBg="1"/>
      <p:bldP spid="5" grpId="0" animBg="1"/>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8147" y="1197880"/>
            <a:ext cx="8778829" cy="4485956"/>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9911" y="1772816"/>
            <a:ext cx="1264774" cy="3976866"/>
          </a:xfrm>
          <a:prstGeom prst="rect">
            <a:avLst/>
          </a:prstGeom>
        </p:spPr>
      </p:pic>
      <p:sp>
        <p:nvSpPr>
          <p:cNvPr id="4" name="圆角矩形 3"/>
          <p:cNvSpPr/>
          <p:nvPr/>
        </p:nvSpPr>
        <p:spPr bwMode="auto">
          <a:xfrm>
            <a:off x="571473" y="304800"/>
            <a:ext cx="8039127"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a:t>系统日常</a:t>
            </a:r>
            <a:r>
              <a:rPr lang="zh-CN" altLang="en-US" dirty="0" smtClean="0"/>
              <a:t>操作</a:t>
            </a:r>
            <a:r>
              <a:rPr lang="en-US" altLang="zh-CN" dirty="0" smtClean="0"/>
              <a:t>—</a:t>
            </a:r>
            <a:r>
              <a:rPr lang="zh-CN" altLang="en-US" dirty="0" smtClean="0"/>
              <a:t>申报表发送（介质报送）</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67744" y="2138772"/>
            <a:ext cx="4178508" cy="2802721"/>
          </a:xfrm>
          <a:prstGeom prst="rect">
            <a:avLst/>
          </a:prstGeom>
        </p:spPr>
      </p:pic>
      <p:sp>
        <p:nvSpPr>
          <p:cNvPr id="12" name="流程图: 过程 11"/>
          <p:cNvSpPr/>
          <p:nvPr/>
        </p:nvSpPr>
        <p:spPr bwMode="auto">
          <a:xfrm>
            <a:off x="208362" y="4536126"/>
            <a:ext cx="707540" cy="21089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4" name="流程图: 过程 13"/>
          <p:cNvSpPr/>
          <p:nvPr/>
        </p:nvSpPr>
        <p:spPr bwMode="auto">
          <a:xfrm>
            <a:off x="3275856" y="3938972"/>
            <a:ext cx="2664296" cy="50405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5" name="流程图: 过程 14"/>
          <p:cNvSpPr/>
          <p:nvPr/>
        </p:nvSpPr>
        <p:spPr bwMode="auto">
          <a:xfrm>
            <a:off x="1403648" y="2155540"/>
            <a:ext cx="864096" cy="33735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7" name="图片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70443" y="2034208"/>
            <a:ext cx="2385168" cy="2704494"/>
          </a:xfrm>
          <a:prstGeom prst="rect">
            <a:avLst/>
          </a:prstGeom>
        </p:spPr>
      </p:pic>
      <p:sp>
        <p:nvSpPr>
          <p:cNvPr id="16" name="流程图: 过程 15"/>
          <p:cNvSpPr/>
          <p:nvPr/>
        </p:nvSpPr>
        <p:spPr bwMode="auto">
          <a:xfrm>
            <a:off x="3716896" y="4367448"/>
            <a:ext cx="864096" cy="33735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7" name="流程图: 过程 16"/>
          <p:cNvSpPr/>
          <p:nvPr/>
        </p:nvSpPr>
        <p:spPr bwMode="auto">
          <a:xfrm>
            <a:off x="226164" y="3252268"/>
            <a:ext cx="707540" cy="21089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9" name="圆角矩形标注 8"/>
          <p:cNvSpPr/>
          <p:nvPr/>
        </p:nvSpPr>
        <p:spPr bwMode="auto">
          <a:xfrm>
            <a:off x="3890490" y="1242120"/>
            <a:ext cx="2957488" cy="913420"/>
          </a:xfrm>
          <a:prstGeom prst="wedgeRoundRectCallout">
            <a:avLst>
              <a:gd name="adj1" fmla="val -37422"/>
              <a:gd name="adj2" fmla="val 60156"/>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000" dirty="0">
                <a:latin typeface="宋体" pitchFamily="2" charset="-122"/>
              </a:rPr>
              <a:t>若</a:t>
            </a:r>
            <a:r>
              <a:rPr lang="zh-CN" altLang="en-US" sz="1000" dirty="0" smtClean="0">
                <a:latin typeface="宋体" pitchFamily="2" charset="-122"/>
              </a:rPr>
              <a:t>用户选了介质报送方式：</a:t>
            </a:r>
            <a:endParaRPr lang="en-US" altLang="zh-CN" sz="1000" dirty="0">
              <a:latin typeface="宋体" pitchFamily="2" charset="-122"/>
            </a:endParaRPr>
          </a:p>
          <a:p>
            <a:pPr eaLnBrk="0" hangingPunct="0"/>
            <a:r>
              <a:rPr lang="en-US" altLang="zh-CN" sz="1000" dirty="0">
                <a:latin typeface="宋体" pitchFamily="2" charset="-122"/>
              </a:rPr>
              <a:t>1</a:t>
            </a:r>
            <a:r>
              <a:rPr lang="zh-CN" altLang="en-US" sz="1000" dirty="0">
                <a:latin typeface="宋体" pitchFamily="2" charset="-122"/>
              </a:rPr>
              <a:t>、选择</a:t>
            </a:r>
            <a:r>
              <a:rPr lang="zh-CN" altLang="en-US" sz="1000" dirty="0" smtClean="0">
                <a:latin typeface="宋体" pitchFamily="2" charset="-122"/>
              </a:rPr>
              <a:t>“申报表报送”按钮；</a:t>
            </a:r>
            <a:endParaRPr lang="en-US" altLang="zh-CN" sz="1000" dirty="0">
              <a:latin typeface="宋体" pitchFamily="2" charset="-122"/>
            </a:endParaRPr>
          </a:p>
          <a:p>
            <a:pPr eaLnBrk="0" hangingPunct="0"/>
            <a:r>
              <a:rPr lang="en-US" altLang="zh-CN" sz="1000" dirty="0">
                <a:latin typeface="宋体" pitchFamily="2" charset="-122"/>
              </a:rPr>
              <a:t>2</a:t>
            </a:r>
            <a:r>
              <a:rPr lang="zh-CN" altLang="en-US" sz="1000" dirty="0">
                <a:latin typeface="宋体" pitchFamily="2" charset="-122"/>
              </a:rPr>
              <a:t>、</a:t>
            </a:r>
            <a:r>
              <a:rPr lang="zh-CN" altLang="en-US" sz="1000" dirty="0" smtClean="0">
                <a:latin typeface="宋体" pitchFamily="2" charset="-122"/>
              </a:rPr>
              <a:t>点击“导出申报文件”按钮，系统</a:t>
            </a:r>
            <a:r>
              <a:rPr lang="zh-CN" altLang="en-US" sz="1000" dirty="0">
                <a:latin typeface="宋体" pitchFamily="2" charset="-122"/>
              </a:rPr>
              <a:t>将导出数据至本电脑</a:t>
            </a:r>
            <a:r>
              <a:rPr lang="zh-CN" altLang="en-US" sz="1000" dirty="0" smtClean="0">
                <a:latin typeface="宋体" pitchFamily="2" charset="-122"/>
              </a:rPr>
              <a:t>，用户携带“介质申报文件”去</a:t>
            </a:r>
            <a:r>
              <a:rPr lang="zh-CN" altLang="en-US" sz="1000" dirty="0">
                <a:latin typeface="宋体" pitchFamily="2" charset="-122"/>
              </a:rPr>
              <a:t>主管税务局申报</a:t>
            </a:r>
          </a:p>
        </p:txBody>
      </p:sp>
      <p:pic>
        <p:nvPicPr>
          <p:cNvPr id="18" name="图片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547664" y="2609772"/>
            <a:ext cx="7200800" cy="442420"/>
          </a:xfrm>
          <a:prstGeom prst="rect">
            <a:avLst/>
          </a:prstGeom>
        </p:spPr>
      </p:pic>
      <p:sp>
        <p:nvSpPr>
          <p:cNvPr id="19" name="圆角矩形标注 18"/>
          <p:cNvSpPr/>
          <p:nvPr/>
        </p:nvSpPr>
        <p:spPr bwMode="auto">
          <a:xfrm>
            <a:off x="2767563" y="3005702"/>
            <a:ext cx="3770446" cy="987382"/>
          </a:xfrm>
          <a:prstGeom prst="wedgeRoundRectCallout">
            <a:avLst>
              <a:gd name="adj1" fmla="val -37422"/>
              <a:gd name="adj2" fmla="val 60156"/>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000" dirty="0" smtClean="0">
                <a:latin typeface="宋体" pitchFamily="2" charset="-122"/>
              </a:rPr>
              <a:t>申报表导出后，若需修改申报表：</a:t>
            </a:r>
            <a:endParaRPr lang="en-US" altLang="zh-CN" sz="1000" dirty="0">
              <a:latin typeface="宋体" pitchFamily="2" charset="-122"/>
            </a:endParaRPr>
          </a:p>
          <a:p>
            <a:pPr eaLnBrk="0" hangingPunct="0"/>
            <a:r>
              <a:rPr lang="en-US" altLang="zh-CN" sz="1000" dirty="0">
                <a:latin typeface="宋体" pitchFamily="2" charset="-122"/>
              </a:rPr>
              <a:t>1</a:t>
            </a:r>
            <a:r>
              <a:rPr lang="zh-CN" altLang="en-US" sz="1000" dirty="0" smtClean="0">
                <a:latin typeface="宋体" pitchFamily="2" charset="-122"/>
              </a:rPr>
              <a:t>、未至税局大厅申报，可点击“申报作废”将当前申报表作废，修改完成后重新导出申报文件带至税局大厅申报。</a:t>
            </a:r>
            <a:endParaRPr lang="en-US" altLang="zh-CN" sz="1000" dirty="0">
              <a:latin typeface="宋体" pitchFamily="2" charset="-122"/>
            </a:endParaRPr>
          </a:p>
          <a:p>
            <a:pPr eaLnBrk="0" hangingPunct="0"/>
            <a:r>
              <a:rPr lang="en-US" altLang="zh-CN" sz="1000" dirty="0">
                <a:latin typeface="宋体" pitchFamily="2" charset="-122"/>
              </a:rPr>
              <a:t>2</a:t>
            </a:r>
            <a:r>
              <a:rPr lang="zh-CN" altLang="en-US" sz="1000" dirty="0" smtClean="0">
                <a:latin typeface="宋体" pitchFamily="2" charset="-122"/>
              </a:rPr>
              <a:t>、已至税局大厅完成申报，若未缴纳税款，请至税局大厅申请作废或更正处理；若已缴纳税款，则仅可进行更正处理</a:t>
            </a:r>
            <a:endParaRPr lang="zh-CN" altLang="en-US" sz="1000" dirty="0">
              <a:latin typeface="宋体" pitchFamily="2" charset="-122"/>
            </a:endParaRPr>
          </a:p>
        </p:txBody>
      </p:sp>
      <p:sp>
        <p:nvSpPr>
          <p:cNvPr id="20" name="流程图: 过程 19"/>
          <p:cNvSpPr/>
          <p:nvPr/>
        </p:nvSpPr>
        <p:spPr bwMode="auto">
          <a:xfrm>
            <a:off x="6786639" y="2830117"/>
            <a:ext cx="864096" cy="33735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107520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9" grpId="0" animBg="1"/>
      <p:bldP spid="9" grpId="1" animBg="1"/>
      <p:bldP spid="19" grpId="0" animBg="1"/>
      <p:bldP spid="19"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2775455904"/>
              </p:ext>
            </p:extLst>
          </p:nvPr>
        </p:nvGraphicFramePr>
        <p:xfrm>
          <a:off x="1043608" y="1916832"/>
          <a:ext cx="669674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申报更正</a:t>
            </a:r>
            <a:endParaRPr lang="zh-CN" altLang="en-US" dirty="0"/>
          </a:p>
        </p:txBody>
      </p:sp>
    </p:spTree>
    <p:extLst>
      <p:ext uri="{BB962C8B-B14F-4D97-AF65-F5344CB8AC3E}">
        <p14:creationId xmlns:p14="http://schemas.microsoft.com/office/powerpoint/2010/main" xmlns="" val="4204678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p:nvGrpSpPr>
        <p:grpSpPr>
          <a:xfrm>
            <a:off x="134369" y="1202545"/>
            <a:ext cx="8871737" cy="4544634"/>
            <a:chOff x="134369" y="1202545"/>
            <a:chExt cx="8871737" cy="4544634"/>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894" y="1202545"/>
              <a:ext cx="8868212" cy="454463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4369" y="1752941"/>
              <a:ext cx="1251050" cy="3994238"/>
            </a:xfrm>
            <a:prstGeom prst="rect">
              <a:avLst/>
            </a:prstGeom>
          </p:spPr>
        </p:pic>
      </p:grpSp>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申报更正</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250" y="2933824"/>
            <a:ext cx="3426797" cy="2056078"/>
          </a:xfrm>
          <a:prstGeom prst="rect">
            <a:avLst/>
          </a:prstGeom>
        </p:spPr>
      </p:pic>
      <p:pic>
        <p:nvPicPr>
          <p:cNvPr id="3078" name="Picture 6"/>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3077203" y="2976562"/>
            <a:ext cx="3473844" cy="1495425"/>
          </a:xfrm>
          <a:prstGeom prst="rect">
            <a:avLst/>
          </a:prstGeom>
          <a:noFill/>
          <a:ln w="9525">
            <a:noFill/>
            <a:miter lim="800000"/>
            <a:headEnd/>
            <a:tailEnd/>
          </a:ln>
          <a:effectLst/>
        </p:spPr>
      </p:pic>
      <p:sp>
        <p:nvSpPr>
          <p:cNvPr id="13" name="流程图: 过程 12"/>
          <p:cNvSpPr/>
          <p:nvPr/>
        </p:nvSpPr>
        <p:spPr bwMode="auto">
          <a:xfrm>
            <a:off x="5076055" y="4077072"/>
            <a:ext cx="654185" cy="394915"/>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1" name="圆角矩形标注 10"/>
          <p:cNvSpPr/>
          <p:nvPr/>
        </p:nvSpPr>
        <p:spPr bwMode="auto">
          <a:xfrm>
            <a:off x="5730240" y="1368882"/>
            <a:ext cx="1928826" cy="864570"/>
          </a:xfrm>
          <a:prstGeom prst="wedgeRoundRectCallout">
            <a:avLst>
              <a:gd name="adj1" fmla="val 27561"/>
              <a:gd name="adj2" fmla="val 70119"/>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zh-CN" sz="1000" dirty="0"/>
              <a:t>申报成功或缴款成功后，发现有错报、漏报的情况，可</a:t>
            </a:r>
            <a:r>
              <a:rPr lang="zh-CN" altLang="zh-CN" sz="1000" dirty="0" smtClean="0"/>
              <a:t>通过</a:t>
            </a:r>
            <a:r>
              <a:rPr lang="zh-CN" altLang="en-US" sz="1000" dirty="0" smtClean="0"/>
              <a:t>“</a:t>
            </a:r>
            <a:r>
              <a:rPr lang="zh-CN" altLang="zh-CN" sz="1000" dirty="0" smtClean="0"/>
              <a:t>申报更正</a:t>
            </a:r>
            <a:r>
              <a:rPr lang="zh-CN" altLang="en-US" sz="1000" dirty="0" smtClean="0"/>
              <a:t>”</a:t>
            </a:r>
            <a:r>
              <a:rPr lang="zh-CN" altLang="zh-CN" sz="1000" dirty="0" smtClean="0"/>
              <a:t>操作</a:t>
            </a:r>
            <a:r>
              <a:rPr lang="zh-CN" altLang="zh-CN" sz="1000" dirty="0"/>
              <a:t>更正</a:t>
            </a:r>
            <a:r>
              <a:rPr lang="zh-CN" altLang="zh-CN" sz="1000" dirty="0" smtClean="0"/>
              <a:t>错误</a:t>
            </a:r>
            <a:r>
              <a:rPr kumimoji="0" lang="zh-CN" altLang="en-US" sz="1000" b="0" i="0" u="none" strike="noStrike" cap="none" normalizeH="0" baseline="0" dirty="0" smtClean="0">
                <a:ln>
                  <a:noFill/>
                </a:ln>
                <a:solidFill>
                  <a:schemeClr val="tx1"/>
                </a:solidFill>
                <a:effectLst/>
                <a:latin typeface="Times New Roman" pitchFamily="18" charset="0"/>
              </a:rPr>
              <a:t>，点击此处的更正按钮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 calcmode="lin" valueType="num">
                                      <p:cBhvr additive="base">
                                        <p:cTn id="22" dur="500" fill="hold"/>
                                        <p:tgtEl>
                                          <p:spTgt spid="3078"/>
                                        </p:tgtEl>
                                        <p:attrNameLst>
                                          <p:attrName>ppt_x</p:attrName>
                                        </p:attrNameLst>
                                      </p:cBhvr>
                                      <p:tavLst>
                                        <p:tav tm="0">
                                          <p:val>
                                            <p:strVal val="#ppt_x"/>
                                          </p:val>
                                        </p:tav>
                                        <p:tav tm="100000">
                                          <p:val>
                                            <p:strVal val="#ppt_x"/>
                                          </p:val>
                                        </p:tav>
                                      </p:tavLst>
                                    </p:anim>
                                    <p:anim calcmode="lin" valueType="num">
                                      <p:cBhvr additive="base">
                                        <p:cTn id="23"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179512" y="914629"/>
            <a:ext cx="8781540" cy="4494081"/>
            <a:chOff x="179512" y="914629"/>
            <a:chExt cx="8781540" cy="4494081"/>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914629"/>
              <a:ext cx="8781540" cy="4494081"/>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471394"/>
              <a:ext cx="1239286" cy="3937316"/>
            </a:xfrm>
            <a:prstGeom prst="rect">
              <a:avLst/>
            </a:prstGeom>
          </p:spPr>
        </p:pic>
      </p:grpSp>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申报更正</a:t>
            </a:r>
            <a:endParaRPr lang="zh-CN" altLang="en-US" dirty="0"/>
          </a:p>
        </p:txBody>
      </p:sp>
      <p:sp>
        <p:nvSpPr>
          <p:cNvPr id="6" name="流程图: 过程 5"/>
          <p:cNvSpPr/>
          <p:nvPr/>
        </p:nvSpPr>
        <p:spPr bwMode="auto">
          <a:xfrm>
            <a:off x="2629538" y="1813938"/>
            <a:ext cx="576064" cy="15256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9" name="流程图: 过程 8"/>
          <p:cNvSpPr/>
          <p:nvPr/>
        </p:nvSpPr>
        <p:spPr bwMode="auto">
          <a:xfrm>
            <a:off x="7812360" y="1938160"/>
            <a:ext cx="1004676" cy="31053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7" name="圆角矩形标注 6"/>
          <p:cNvSpPr/>
          <p:nvPr/>
        </p:nvSpPr>
        <p:spPr bwMode="auto">
          <a:xfrm>
            <a:off x="3235710" y="747862"/>
            <a:ext cx="1886867" cy="1016100"/>
          </a:xfrm>
          <a:prstGeom prst="wedgeRoundRectCallout">
            <a:avLst>
              <a:gd name="adj1" fmla="val -43333"/>
              <a:gd name="adj2" fmla="val 69773"/>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000" dirty="0" smtClean="0"/>
              <a:t>1.</a:t>
            </a:r>
            <a:r>
              <a:rPr lang="zh-CN" altLang="en-US" sz="1000" dirty="0" smtClean="0"/>
              <a:t>启动更正申报，系统跳转到本页面，在原申报基础上进行修改。</a:t>
            </a:r>
            <a:endParaRPr lang="en-US" altLang="zh-CN" sz="1000" dirty="0" smtClean="0"/>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rPr>
              <a:t>2.</a:t>
            </a:r>
            <a:r>
              <a:rPr kumimoji="0" lang="zh-CN" altLang="en-US" sz="1000" b="0" i="0" u="none" strike="noStrike" cap="none" normalizeH="0" baseline="0" dirty="0" smtClean="0">
                <a:ln>
                  <a:noFill/>
                </a:ln>
                <a:solidFill>
                  <a:schemeClr val="tx1"/>
                </a:solidFill>
                <a:effectLst/>
                <a:latin typeface="Times New Roman" pitchFamily="18" charset="0"/>
              </a:rPr>
              <a:t>申报类型变为更正申报</a:t>
            </a:r>
            <a:endParaRPr kumimoji="0" lang="en-US" altLang="zh-CN" sz="10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altLang="zh-CN" sz="1000" dirty="0" smtClean="0"/>
              <a:t>3.</a:t>
            </a:r>
            <a:r>
              <a:rPr lang="zh-CN" altLang="en-US" sz="1000" dirty="0" smtClean="0"/>
              <a:t>更正完成后重新进行申报表报送</a:t>
            </a:r>
            <a:endParaRPr kumimoji="0" lang="zh-CN" altLang="en-US" sz="10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186817" y="1282221"/>
            <a:ext cx="8149817" cy="4202340"/>
            <a:chOff x="186817" y="1282221"/>
            <a:chExt cx="8149817" cy="420234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6817" y="1282221"/>
              <a:ext cx="8149817" cy="414954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6817" y="1806706"/>
              <a:ext cx="1151954" cy="3677855"/>
            </a:xfrm>
            <a:prstGeom prst="rect">
              <a:avLst/>
            </a:prstGeom>
          </p:spPr>
        </p:pic>
      </p:grpSp>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申报更正</a:t>
            </a:r>
            <a:endParaRPr lang="zh-CN" alt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2736418" y="3068960"/>
            <a:ext cx="3671165" cy="1508307"/>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2989992" y="3056350"/>
            <a:ext cx="2857500" cy="1533525"/>
          </a:xfrm>
          <a:prstGeom prst="rect">
            <a:avLst/>
          </a:prstGeom>
          <a:noFill/>
          <a:ln w="9525">
            <a:noFill/>
            <a:miter lim="800000"/>
            <a:headEnd/>
            <a:tailEnd/>
          </a:ln>
          <a:effectLst/>
        </p:spPr>
      </p:pic>
      <p:pic>
        <p:nvPicPr>
          <p:cNvPr id="5" name="图片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491047" y="2537674"/>
            <a:ext cx="6161905" cy="200000"/>
          </a:xfrm>
          <a:prstGeom prst="rect">
            <a:avLst/>
          </a:prstGeom>
        </p:spPr>
      </p:pic>
      <p:sp>
        <p:nvSpPr>
          <p:cNvPr id="6" name="圆角矩形标注 5"/>
          <p:cNvSpPr/>
          <p:nvPr/>
        </p:nvSpPr>
        <p:spPr bwMode="auto">
          <a:xfrm>
            <a:off x="5508104" y="1496073"/>
            <a:ext cx="1428760" cy="785576"/>
          </a:xfrm>
          <a:prstGeom prst="wedgeRoundRectCallout">
            <a:avLst>
              <a:gd name="adj1" fmla="val 65321"/>
              <a:gd name="adj2" fmla="val 80861"/>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000" dirty="0" smtClean="0"/>
              <a:t>若想取消本次更正，，可在报表报送前，使用“撤销”按钮恢复原申报数据</a:t>
            </a:r>
            <a:endParaRPr kumimoji="0" lang="zh-CN" altLang="en-US" sz="10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 calcmode="lin" valueType="num">
                                      <p:cBhvr additive="base">
                                        <p:cTn id="18" dur="500" fill="hold"/>
                                        <p:tgtEl>
                                          <p:spTgt spid="6147"/>
                                        </p:tgtEl>
                                        <p:attrNameLst>
                                          <p:attrName>ppt_x</p:attrName>
                                        </p:attrNameLst>
                                      </p:cBhvr>
                                      <p:tavLst>
                                        <p:tav tm="0">
                                          <p:val>
                                            <p:strVal val="#ppt_x"/>
                                          </p:val>
                                        </p:tav>
                                        <p:tav tm="100000">
                                          <p:val>
                                            <p:strVal val="#ppt_x"/>
                                          </p:val>
                                        </p:tav>
                                      </p:tavLst>
                                    </p:anim>
                                    <p:anim calcmode="lin" valueType="num">
                                      <p:cBhvr additive="base">
                                        <p:cTn id="19"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6147"/>
                                        </p:tgtEl>
                                      </p:cBhvr>
                                    </p:animEffect>
                                    <p:set>
                                      <p:cBhvr>
                                        <p:cTn id="24" dur="1" fill="hold">
                                          <p:stCondLst>
                                            <p:cond delay="499"/>
                                          </p:stCondLst>
                                        </p:cTn>
                                        <p:tgtEl>
                                          <p:spTgt spid="614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additive="base">
                                        <p:cTn id="29" dur="500" fill="hold"/>
                                        <p:tgtEl>
                                          <p:spTgt spid="6148"/>
                                        </p:tgtEl>
                                        <p:attrNameLst>
                                          <p:attrName>ppt_x</p:attrName>
                                        </p:attrNameLst>
                                      </p:cBhvr>
                                      <p:tavLst>
                                        <p:tav tm="0">
                                          <p:val>
                                            <p:strVal val="#ppt_x"/>
                                          </p:val>
                                        </p:tav>
                                        <p:tav tm="100000">
                                          <p:val>
                                            <p:strVal val="#ppt_x"/>
                                          </p:val>
                                        </p:tav>
                                      </p:tavLst>
                                    </p:anim>
                                    <p:anim calcmode="lin" valueType="num">
                                      <p:cBhvr additive="base">
                                        <p:cTn id="30"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1263456836"/>
              </p:ext>
            </p:extLst>
          </p:nvPr>
        </p:nvGraphicFramePr>
        <p:xfrm>
          <a:off x="1043608" y="1916832"/>
          <a:ext cx="669674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网上缴款</a:t>
            </a:r>
            <a:endParaRPr lang="zh-CN" altLang="en-US" dirty="0"/>
          </a:p>
        </p:txBody>
      </p:sp>
    </p:spTree>
    <p:extLst>
      <p:ext uri="{BB962C8B-B14F-4D97-AF65-F5344CB8AC3E}">
        <p14:creationId xmlns:p14="http://schemas.microsoft.com/office/powerpoint/2010/main" xmlns="" val="4204678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网上缴款</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944" y="2062600"/>
            <a:ext cx="7720853" cy="240934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55549" y="2224181"/>
            <a:ext cx="5229149" cy="2086332"/>
          </a:xfrm>
          <a:prstGeom prst="rect">
            <a:avLst/>
          </a:prstGeom>
        </p:spPr>
      </p:pic>
      <p:sp>
        <p:nvSpPr>
          <p:cNvPr id="12" name="流程图: 过程 11"/>
          <p:cNvSpPr/>
          <p:nvPr/>
        </p:nvSpPr>
        <p:spPr bwMode="auto">
          <a:xfrm>
            <a:off x="6538899" y="3987649"/>
            <a:ext cx="687035" cy="32286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4" name="流程图: 过程 13"/>
          <p:cNvSpPr/>
          <p:nvPr/>
        </p:nvSpPr>
        <p:spPr bwMode="auto">
          <a:xfrm>
            <a:off x="440065" y="2420889"/>
            <a:ext cx="680157" cy="21602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3" name="流程图: 过程 12"/>
          <p:cNvSpPr/>
          <p:nvPr/>
        </p:nvSpPr>
        <p:spPr bwMode="auto">
          <a:xfrm>
            <a:off x="1127118" y="2420888"/>
            <a:ext cx="701522" cy="21602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17" name="图片 1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17091" y="2224181"/>
            <a:ext cx="5231516" cy="2171312"/>
          </a:xfrm>
          <a:prstGeom prst="rect">
            <a:avLst/>
          </a:prstGeom>
        </p:spPr>
      </p:pic>
      <p:sp>
        <p:nvSpPr>
          <p:cNvPr id="4" name="圆角矩形标注 3"/>
          <p:cNvSpPr/>
          <p:nvPr/>
        </p:nvSpPr>
        <p:spPr bwMode="auto">
          <a:xfrm>
            <a:off x="5076056" y="764704"/>
            <a:ext cx="3240360" cy="1440160"/>
          </a:xfrm>
          <a:prstGeom prst="wedgeRoundRectCallout">
            <a:avLst>
              <a:gd name="adj1" fmla="val -30889"/>
              <a:gd name="adj2" fmla="val 71315"/>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altLang="zh-CN" sz="1200" dirty="0" smtClean="0"/>
              <a:t>1.</a:t>
            </a:r>
            <a:r>
              <a:rPr lang="zh-CN" altLang="zh-CN" sz="1200" dirty="0" smtClean="0"/>
              <a:t>选中</a:t>
            </a:r>
            <a:r>
              <a:rPr lang="zh-CN" altLang="zh-CN" sz="1200" dirty="0"/>
              <a:t>报表，</a:t>
            </a:r>
            <a:r>
              <a:rPr lang="zh-CN" altLang="zh-CN" sz="1200" dirty="0" smtClean="0"/>
              <a:t>点击</a:t>
            </a:r>
            <a:r>
              <a:rPr lang="zh-CN" altLang="en-US" sz="1200" dirty="0" smtClean="0"/>
              <a:t>“</a:t>
            </a:r>
            <a:r>
              <a:rPr lang="zh-CN" altLang="zh-CN" sz="1200" dirty="0" smtClean="0"/>
              <a:t>立即缴款</a:t>
            </a:r>
            <a:r>
              <a:rPr lang="zh-CN" altLang="en-US" sz="1200" dirty="0" smtClean="0"/>
              <a:t>”</a:t>
            </a:r>
            <a:r>
              <a:rPr lang="zh-CN" altLang="zh-CN" sz="1200" dirty="0" smtClean="0"/>
              <a:t>即</a:t>
            </a:r>
            <a:r>
              <a:rPr lang="zh-CN" altLang="zh-CN" sz="1200" dirty="0"/>
              <a:t>可发起缴税业务。在此之前，需要核对三方协议的开户行、账户名称等基本</a:t>
            </a:r>
            <a:r>
              <a:rPr lang="zh-CN" altLang="zh-CN" sz="1200" dirty="0" smtClean="0"/>
              <a:t>信息</a:t>
            </a:r>
            <a:r>
              <a:rPr lang="zh-CN" altLang="en-US" sz="1200" dirty="0" smtClean="0"/>
              <a:t>；</a:t>
            </a:r>
            <a:endParaRPr lang="en-US" altLang="zh-CN" sz="1200" dirty="0" smtClean="0"/>
          </a:p>
          <a:p>
            <a:pPr eaLnBrk="0" hangingPunct="0"/>
            <a:r>
              <a:rPr lang="en-US" altLang="zh-CN" sz="1200" dirty="0" smtClean="0"/>
              <a:t>2.</a:t>
            </a:r>
            <a:r>
              <a:rPr lang="zh-CN" altLang="zh-CN" sz="1200" dirty="0" smtClean="0"/>
              <a:t>点击</a:t>
            </a:r>
            <a:r>
              <a:rPr lang="zh-CN" altLang="en-US" sz="1200" dirty="0" smtClean="0"/>
              <a:t>“</a:t>
            </a:r>
            <a:r>
              <a:rPr lang="zh-CN" altLang="zh-CN" sz="1200" dirty="0" smtClean="0"/>
              <a:t>确认扣款</a:t>
            </a:r>
            <a:r>
              <a:rPr lang="zh-CN" altLang="en-US" sz="1200" dirty="0" smtClean="0"/>
              <a:t>”</a:t>
            </a:r>
            <a:r>
              <a:rPr lang="zh-CN" altLang="zh-CN" sz="1200" dirty="0" smtClean="0"/>
              <a:t>发起</a:t>
            </a:r>
            <a:r>
              <a:rPr lang="zh-CN" altLang="zh-CN" sz="1200" dirty="0"/>
              <a:t>扣款，进度条刷新完毕后得到缴款</a:t>
            </a:r>
            <a:r>
              <a:rPr lang="zh-CN" altLang="zh-CN" sz="1200" dirty="0" smtClean="0"/>
              <a:t>结果</a:t>
            </a:r>
            <a:endParaRPr lang="en-US" altLang="zh-CN" sz="1200" dirty="0" smtClean="0"/>
          </a:p>
          <a:p>
            <a:pPr eaLnBrk="0" hangingPunct="0"/>
            <a:r>
              <a:rPr lang="en-US" altLang="zh-CN" sz="1200" dirty="0" smtClean="0"/>
              <a:t>3.</a:t>
            </a:r>
            <a:r>
              <a:rPr lang="zh-CN" altLang="zh-CN" sz="1200" dirty="0" smtClean="0"/>
              <a:t>系统</a:t>
            </a:r>
            <a:r>
              <a:rPr lang="zh-CN" altLang="zh-CN" sz="1200" dirty="0"/>
              <a:t>会自动获取缴款反馈，也可以通过手动</a:t>
            </a:r>
            <a:r>
              <a:rPr lang="zh-CN" altLang="zh-CN" sz="1200" dirty="0" smtClean="0"/>
              <a:t>点击</a:t>
            </a:r>
            <a:r>
              <a:rPr lang="zh-CN" altLang="en-US" sz="1200" dirty="0" smtClean="0"/>
              <a:t>“</a:t>
            </a:r>
            <a:r>
              <a:rPr lang="zh-CN" altLang="zh-CN" sz="1200" dirty="0" smtClean="0"/>
              <a:t>缴款反馈</a:t>
            </a:r>
            <a:r>
              <a:rPr lang="zh-CN" altLang="en-US" sz="1200" dirty="0" smtClean="0"/>
              <a:t>”</a:t>
            </a:r>
            <a:r>
              <a:rPr lang="zh-CN" altLang="zh-CN" sz="1200" dirty="0" smtClean="0"/>
              <a:t>按钮</a:t>
            </a:r>
            <a:r>
              <a:rPr lang="zh-CN" altLang="zh-CN" sz="1200" dirty="0"/>
              <a:t>获取缴款反馈信息。</a:t>
            </a:r>
            <a:endParaRPr lang="en-US" altLang="zh-CN" sz="1200" dirty="0" smtClean="0"/>
          </a:p>
          <a:p>
            <a:pPr eaLnBrk="0" hangingPunct="0"/>
            <a:endParaRPr kumimoji="0" lang="zh-CN"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0106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4" name="内容占位符 5"/>
          <p:cNvGraphicFramePr>
            <a:graphicFrameLocks noGrp="1"/>
          </p:cNvGraphicFramePr>
          <p:nvPr>
            <p:ph idx="1"/>
          </p:nvPr>
        </p:nvGraphicFramePr>
        <p:xfrm>
          <a:off x="1187624" y="2276872"/>
          <a:ext cx="6768752"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查询统计</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培训内容概要</a:t>
            </a:r>
            <a:endParaRPr lang="zh-CN" altLang="en-US" dirty="0"/>
          </a:p>
        </p:txBody>
      </p:sp>
      <p:sp>
        <p:nvSpPr>
          <p:cNvPr id="10" name="Rectangle 9"/>
          <p:cNvSpPr/>
          <p:nvPr/>
        </p:nvSpPr>
        <p:spPr bwMode="auto">
          <a:xfrm>
            <a:off x="3851033" y="2305897"/>
            <a:ext cx="5292967" cy="758952"/>
          </a:xfrm>
          <a:prstGeom prst="rect">
            <a:avLst/>
          </a:prstGeom>
          <a:gradFill flip="none" rotWithShape="1">
            <a:gsLst>
              <a:gs pos="0">
                <a:srgbClr val="00B0F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系统概述</a:t>
            </a:r>
            <a:endParaRPr lang="en-IN" altLang="zh-CN" sz="2800" dirty="0">
              <a:ln>
                <a:solidFill>
                  <a:schemeClr val="bg1">
                    <a:alpha val="0"/>
                  </a:schemeClr>
                </a:solidFill>
              </a:ln>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11" name="Rectangle 9"/>
          <p:cNvSpPr/>
          <p:nvPr/>
        </p:nvSpPr>
        <p:spPr bwMode="auto">
          <a:xfrm>
            <a:off x="3851920" y="3151320"/>
            <a:ext cx="5292080" cy="758952"/>
          </a:xfrm>
          <a:prstGeom prst="rect">
            <a:avLst/>
          </a:prstGeom>
          <a:gradFill flip="none" rotWithShape="1">
            <a:gsLst>
              <a:gs pos="0">
                <a:srgbClr val="FFC00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a:t>
            </a:r>
            <a:r>
              <a:rPr lang="zh-CN" altLang="en-US"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系统</a:t>
            </a: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日常操作</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12" name="Rectangle 14"/>
          <p:cNvSpPr/>
          <p:nvPr/>
        </p:nvSpPr>
        <p:spPr bwMode="auto">
          <a:xfrm>
            <a:off x="3851920" y="3911334"/>
            <a:ext cx="5292080" cy="758952"/>
          </a:xfrm>
          <a:prstGeom prst="rect">
            <a:avLst/>
          </a:prstGeom>
          <a:gradFill flip="none" rotWithShape="1">
            <a:gsLst>
              <a:gs pos="0">
                <a:srgbClr val="92D05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常见问题</a:t>
            </a:r>
            <a:endParaRPr lang="en-I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14" name="圆角矩形 13"/>
          <p:cNvSpPr/>
          <p:nvPr/>
        </p:nvSpPr>
        <p:spPr>
          <a:xfrm>
            <a:off x="4071934" y="2428868"/>
            <a:ext cx="576064" cy="576064"/>
          </a:xfrm>
          <a:prstGeom prst="roundRect">
            <a:avLst>
              <a:gd name="adj" fmla="val 7047"/>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smtClean="0">
                <a:solidFill>
                  <a:schemeClr val="bg1">
                    <a:lumMod val="95000"/>
                  </a:schemeClr>
                </a:solidFill>
                <a:effectLst>
                  <a:outerShdw blurRad="63500" sx="102000" sy="102000" algn="ctr" rotWithShape="0">
                    <a:prstClr val="black">
                      <a:alpha val="40000"/>
                    </a:prstClr>
                  </a:outerShdw>
                </a:effectLst>
                <a:latin typeface="Arial Black" pitchFamily="34" charset="0"/>
              </a:rPr>
              <a:t>1</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15" name="圆角矩形 14"/>
          <p:cNvSpPr/>
          <p:nvPr/>
        </p:nvSpPr>
        <p:spPr>
          <a:xfrm>
            <a:off x="4071934" y="3274291"/>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bg1">
                    <a:lumMod val="9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16" name="圆角矩形 15"/>
          <p:cNvSpPr/>
          <p:nvPr/>
        </p:nvSpPr>
        <p:spPr>
          <a:xfrm>
            <a:off x="4071934" y="4034305"/>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bg1">
                    <a:lumMod val="95000"/>
                  </a:schemeClr>
                </a:solidFill>
                <a:effectLst>
                  <a:outerShdw blurRad="63500" sx="102000" sy="102000" algn="ctr" rotWithShape="0">
                    <a:prstClr val="black">
                      <a:alpha val="40000"/>
                    </a:prstClr>
                  </a:outerShdw>
                </a:effectLst>
                <a:latin typeface="Arial Black" pitchFamily="34" charset="0"/>
              </a:rPr>
              <a:t>3</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pic>
        <p:nvPicPr>
          <p:cNvPr id="21" name="图片 2" descr="iblrak00648723.jpg"/>
          <p:cNvPicPr>
            <a:picLocks noChangeAspect="1" noChangeArrowheads="1"/>
          </p:cNvPicPr>
          <p:nvPr/>
        </p:nvPicPr>
        <p:blipFill>
          <a:blip r:embed="rId2">
            <a:grayscl/>
          </a:blip>
          <a:srcRect t="4683"/>
          <a:stretch>
            <a:fillRect/>
          </a:stretch>
        </p:blipFill>
        <p:spPr bwMode="auto">
          <a:xfrm>
            <a:off x="1" y="2109308"/>
            <a:ext cx="3676047" cy="2691291"/>
          </a:xfrm>
          <a:prstGeom prst="rect">
            <a:avLst/>
          </a:prstGeom>
          <a:noFill/>
          <a:ln w="9525">
            <a:noFill/>
            <a:miter lim="800000"/>
            <a:headEnd/>
            <a:tailEnd/>
          </a:ln>
        </p:spPr>
      </p:pic>
      <p:sp>
        <p:nvSpPr>
          <p:cNvPr id="22" name="标题 1"/>
          <p:cNvSpPr>
            <a:spLocks noChangeArrowheads="1"/>
          </p:cNvSpPr>
          <p:nvPr/>
        </p:nvSpPr>
        <p:spPr bwMode="auto">
          <a:xfrm>
            <a:off x="1295198" y="2771844"/>
            <a:ext cx="2776736" cy="1249878"/>
          </a:xfrm>
          <a:prstGeom prst="rect">
            <a:avLst/>
          </a:prstGeom>
          <a:noFill/>
          <a:ln w="9525">
            <a:noFill/>
            <a:miter lim="800000"/>
            <a:headEnd/>
            <a:tailEnd/>
          </a:ln>
        </p:spPr>
        <p:txBody>
          <a:bodyPr lIns="102870" tIns="51435" rIns="102870" bIns="51435" anchor="ctr"/>
          <a:lstStyle/>
          <a:p>
            <a:pPr eaLnBrk="1" hangingPunct="1">
              <a:buFont typeface="Arial" charset="0"/>
              <a:buNone/>
            </a:pPr>
            <a:r>
              <a:rPr lang="zh-CN" altLang="en-US" sz="3200" b="1" dirty="0">
                <a:solidFill>
                  <a:srgbClr val="00B0F0"/>
                </a:solidFill>
                <a:latin typeface="微软雅黑" pitchFamily="34" charset="-122"/>
                <a:ea typeface="微软雅黑" pitchFamily="34" charset="-122"/>
                <a:sym typeface="宋体" pitchFamily="2" charset="-122"/>
              </a:rPr>
              <a:t>目 录</a:t>
            </a:r>
            <a:br>
              <a:rPr lang="zh-CN" altLang="en-US" sz="3200" b="1" dirty="0">
                <a:solidFill>
                  <a:srgbClr val="00B0F0"/>
                </a:solidFill>
                <a:latin typeface="微软雅黑" pitchFamily="34" charset="-122"/>
                <a:ea typeface="微软雅黑" pitchFamily="34" charset="-122"/>
                <a:sym typeface="宋体" pitchFamily="2" charset="-122"/>
              </a:rPr>
            </a:br>
            <a:r>
              <a:rPr lang="zh-CN" altLang="en-US" sz="3200" b="1" dirty="0">
                <a:solidFill>
                  <a:srgbClr val="00B0F0"/>
                </a:solidFill>
                <a:latin typeface="微软雅黑" pitchFamily="34" charset="-122"/>
                <a:ea typeface="微软雅黑" pitchFamily="34" charset="-122"/>
                <a:sym typeface="宋体" pitchFamily="2" charset="-122"/>
              </a:rPr>
              <a:t> </a:t>
            </a:r>
            <a:r>
              <a:rPr lang="zh-CN" altLang="en-US" sz="2700" dirty="0">
                <a:solidFill>
                  <a:srgbClr val="7F7F7F"/>
                </a:solidFill>
                <a:latin typeface="Impact" pitchFamily="34" charset="0"/>
                <a:ea typeface="微软雅黑" pitchFamily="34" charset="-122"/>
                <a:sym typeface="宋体" pitchFamily="2" charset="-122"/>
              </a:rPr>
              <a:t>大 纲</a:t>
            </a:r>
            <a:endParaRPr lang="zh-CN" altLang="en-US" sz="3200" b="1" dirty="0">
              <a:solidFill>
                <a:srgbClr val="00B0F0"/>
              </a:solidFill>
              <a:latin typeface="微软雅黑" pitchFamily="34" charset="-122"/>
              <a:ea typeface="微软雅黑" pitchFamily="34" charset="-122"/>
              <a:sym typeface="宋体" pitchFamily="2" charset="-122"/>
            </a:endParaRPr>
          </a:p>
        </p:txBody>
      </p:sp>
    </p:spTree>
    <p:extLst>
      <p:ext uri="{BB962C8B-B14F-4D97-AF65-F5344CB8AC3E}">
        <p14:creationId xmlns:p14="http://schemas.microsoft.com/office/powerpoint/2010/main" xmlns="" val="7655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0" s="-12549" l="-25098"/>
                                      </p:by>
                                    </p:animClr>
                                    <p:animClr clrSpc="hsl" dir="cw">
                                      <p:cBhvr>
                                        <p:cTn id="7" dur="500" fill="hold"/>
                                        <p:tgtEl>
                                          <p:spTgt spid="11"/>
                                        </p:tgtEl>
                                        <p:attrNameLst>
                                          <p:attrName>fillcolor</p:attrName>
                                        </p:attrNameLst>
                                      </p:cBhvr>
                                      <p:by>
                                        <p:hsl h="0" s="-12549" l="-25098"/>
                                      </p:by>
                                    </p:animClr>
                                    <p:animClr clrSpc="hsl" dir="cw">
                                      <p:cBhvr>
                                        <p:cTn id="8" dur="500" fill="hold"/>
                                        <p:tgtEl>
                                          <p:spTgt spid="11"/>
                                        </p:tgtEl>
                                        <p:attrNameLst>
                                          <p:attrName>stroke.color</p:attrName>
                                        </p:attrNameLst>
                                      </p:cBhvr>
                                      <p:by>
                                        <p:hsl h="0" s="-12549" l="-25098"/>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en-US" dirty="0" smtClean="0"/>
              <a:t>查询统计下有</a:t>
            </a:r>
            <a:r>
              <a:rPr lang="en-US" altLang="zh-CN" dirty="0" smtClean="0"/>
              <a:t>5</a:t>
            </a:r>
            <a:r>
              <a:rPr lang="zh-CN" altLang="en-US" dirty="0" smtClean="0"/>
              <a:t>个查询菜单：申报明细查询、申报情况查询、扣缴报告表查询、个人收入统计、分项目分税率统计。</a:t>
            </a:r>
            <a:endParaRPr lang="en-US" altLang="zh-CN" dirty="0" smtClean="0"/>
          </a:p>
          <a:p>
            <a:endParaRPr lang="en-US" altLang="zh-CN" dirty="0" smtClean="0"/>
          </a:p>
          <a:p>
            <a:pPr>
              <a:buNone/>
            </a:pPr>
            <a:endParaRPr lang="en-US" altLang="zh-CN" dirty="0" smtClean="0"/>
          </a:p>
          <a:p>
            <a:r>
              <a:rPr lang="zh-CN" altLang="en-US" dirty="0" smtClean="0"/>
              <a:t>申报情况查询默认查看当月申报情况，所得月份可选</a:t>
            </a:r>
            <a:endParaRPr lang="en-US" altLang="zh-CN" dirty="0" smtClean="0"/>
          </a:p>
          <a:p>
            <a:pPr marL="0" indent="0">
              <a:buNone/>
            </a:pP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日常操作</a:t>
            </a:r>
            <a:r>
              <a:rPr lang="en-US" altLang="zh-CN"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查询统计</a:t>
            </a:r>
            <a:endParaRPr lang="zh-CN" altLang="en-US"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en-US" sz="2400" dirty="0" smtClean="0"/>
              <a:t>申报明细查询：</a:t>
            </a:r>
            <a:endParaRPr lang="en-US" altLang="zh-CN" sz="2400" dirty="0" smtClean="0"/>
          </a:p>
          <a:p>
            <a:pPr>
              <a:buNone/>
            </a:pPr>
            <a:r>
              <a:rPr lang="en-US" altLang="zh-CN" sz="2400" dirty="0" smtClean="0"/>
              <a:t>   </a:t>
            </a:r>
            <a:r>
              <a:rPr lang="zh-CN" altLang="en-US" sz="2000" dirty="0" smtClean="0">
                <a:solidFill>
                  <a:srgbClr val="002060"/>
                </a:solidFill>
              </a:rPr>
              <a:t>本查询功能主要针对纳税人，查询其申报的项目与金额等详细情况。</a:t>
            </a:r>
          </a:p>
          <a:p>
            <a:r>
              <a:rPr lang="zh-CN" altLang="en-US" sz="2400" dirty="0" smtClean="0"/>
              <a:t>申报情况查询：</a:t>
            </a:r>
            <a:endParaRPr lang="en-US" altLang="zh-CN" sz="2400" dirty="0" smtClean="0"/>
          </a:p>
          <a:p>
            <a:pPr>
              <a:buNone/>
            </a:pPr>
            <a:r>
              <a:rPr lang="zh-CN" altLang="en-US" dirty="0" smtClean="0">
                <a:solidFill>
                  <a:srgbClr val="002060"/>
                </a:solidFill>
              </a:rPr>
              <a:t>   </a:t>
            </a:r>
            <a:r>
              <a:rPr lang="zh-CN" altLang="en-US" sz="2000" dirty="0" smtClean="0">
                <a:solidFill>
                  <a:srgbClr val="002060"/>
                </a:solidFill>
              </a:rPr>
              <a:t>本查询功能主要用于查询扣缴义务人的申报情况</a:t>
            </a:r>
            <a:endParaRPr lang="en-US" altLang="zh-CN" sz="2000" dirty="0" smtClean="0">
              <a:solidFill>
                <a:srgbClr val="002060"/>
              </a:solidFill>
            </a:endParaRPr>
          </a:p>
          <a:p>
            <a:r>
              <a:rPr lang="zh-CN" altLang="en-US" sz="2400" dirty="0" smtClean="0"/>
              <a:t>扣缴报告表查询：</a:t>
            </a:r>
            <a:endParaRPr lang="en-US" altLang="zh-CN" sz="2400" dirty="0" smtClean="0"/>
          </a:p>
          <a:p>
            <a:pPr>
              <a:buNone/>
            </a:pPr>
            <a:r>
              <a:rPr lang="zh-CN" altLang="en-US" sz="2000" dirty="0" smtClean="0">
                <a:solidFill>
                  <a:srgbClr val="002060"/>
                </a:solidFill>
              </a:rPr>
              <a:t>    本查询功能主要用于查询扣缴义务人的申报状态。</a:t>
            </a:r>
            <a:endParaRPr lang="en-US" altLang="zh-CN" sz="2000" dirty="0" smtClean="0">
              <a:solidFill>
                <a:srgbClr val="002060"/>
              </a:solidFill>
            </a:endParaRPr>
          </a:p>
          <a:p>
            <a:r>
              <a:rPr lang="zh-CN" altLang="en-US" sz="2400" dirty="0" smtClean="0"/>
              <a:t>个人收入统计：</a:t>
            </a:r>
            <a:endParaRPr lang="en-US" altLang="zh-CN" sz="2400" dirty="0" smtClean="0"/>
          </a:p>
          <a:p>
            <a:pPr>
              <a:buNone/>
            </a:pPr>
            <a:r>
              <a:rPr lang="zh-CN" altLang="en-US" sz="2000" dirty="0" smtClean="0">
                <a:solidFill>
                  <a:srgbClr val="002060"/>
                </a:solidFill>
              </a:rPr>
              <a:t>    查询个人的收入和纳税情况，随需导出或打印出各种个人收入纳税明细表，便于您索取完税证明，或根据员工需要打印。</a:t>
            </a:r>
          </a:p>
          <a:p>
            <a:r>
              <a:rPr lang="zh-CN" altLang="en-US" sz="2400" dirty="0" smtClean="0"/>
              <a:t>分项目分税率查询：</a:t>
            </a:r>
            <a:endParaRPr lang="en-US" altLang="zh-CN" sz="2400" dirty="0" smtClean="0"/>
          </a:p>
          <a:p>
            <a:pPr>
              <a:buNone/>
            </a:pPr>
            <a:r>
              <a:rPr lang="en-US" altLang="zh-CN" sz="2000" dirty="0" smtClean="0">
                <a:solidFill>
                  <a:srgbClr val="002060"/>
                </a:solidFill>
              </a:rPr>
              <a:t>    </a:t>
            </a:r>
            <a:r>
              <a:rPr lang="zh-CN" altLang="en-US" sz="2000" dirty="0" smtClean="0">
                <a:solidFill>
                  <a:srgbClr val="002060"/>
                </a:solidFill>
              </a:rPr>
              <a:t>自动生成分所得项目分税率的汇总申报表，用于打印留存或提供给税务局。</a:t>
            </a:r>
          </a:p>
          <a:p>
            <a:pPr>
              <a:buNone/>
            </a:pPr>
            <a:endParaRPr lang="en-US" altLang="zh-CN" sz="2000" dirty="0" smtClean="0"/>
          </a:p>
        </p:txBody>
      </p:sp>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日常操作</a:t>
            </a:r>
            <a:r>
              <a:rPr lang="en-US" altLang="zh-CN"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查询统计</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xmlns="" val="2905140481"/>
              </p:ext>
            </p:extLst>
          </p:nvPr>
        </p:nvGraphicFramePr>
        <p:xfrm>
          <a:off x="457200" y="11430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备案表</a:t>
            </a:r>
            <a:endParaRPr lang="zh-CN" altLang="en-US" dirty="0"/>
          </a:p>
        </p:txBody>
      </p:sp>
    </p:spTree>
    <p:extLst>
      <p:ext uri="{BB962C8B-B14F-4D97-AF65-F5344CB8AC3E}">
        <p14:creationId xmlns:p14="http://schemas.microsoft.com/office/powerpoint/2010/main" xmlns="" val="122202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7970845"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2989" y="1370564"/>
            <a:ext cx="8456458" cy="4324678"/>
          </a:xfrm>
        </p:spPr>
      </p:pic>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备案表</a:t>
            </a:r>
            <a:endParaRPr lang="zh-CN" altLang="en-US" dirty="0"/>
          </a:p>
        </p:txBody>
      </p:sp>
      <p:sp>
        <p:nvSpPr>
          <p:cNvPr id="6" name="矩形标注 5"/>
          <p:cNvSpPr/>
          <p:nvPr/>
        </p:nvSpPr>
        <p:spPr bwMode="auto">
          <a:xfrm>
            <a:off x="5508104" y="1364341"/>
            <a:ext cx="2822826" cy="1056547"/>
          </a:xfrm>
          <a:prstGeom prst="wedgeRectCallout">
            <a:avLst>
              <a:gd name="adj1" fmla="val -59911"/>
              <a:gd name="adj2" fmla="val 39146"/>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zh-CN" sz="1200" dirty="0"/>
              <a:t>对于股权奖励、转增股本的个人，需要依法缴纳个人所得税，对于一次性缴纳个税有困难的，可以分期缴纳，分期的期限不超过</a:t>
            </a:r>
            <a:r>
              <a:rPr lang="en-US" altLang="zh-CN" sz="1200" dirty="0"/>
              <a:t>5</a:t>
            </a:r>
            <a:r>
              <a:rPr lang="zh-CN" altLang="zh-CN" sz="1200" dirty="0"/>
              <a:t>年。需要提前向</a:t>
            </a:r>
            <a:r>
              <a:rPr lang="zh-CN" altLang="zh-CN" sz="1200" dirty="0" smtClean="0"/>
              <a:t>税务机</a:t>
            </a:r>
            <a:r>
              <a:rPr lang="zh-CN" altLang="en-US" sz="1200" dirty="0" smtClean="0"/>
              <a:t>关</a:t>
            </a:r>
            <a:r>
              <a:rPr lang="zh-CN" altLang="zh-CN" sz="1200" dirty="0" smtClean="0"/>
              <a:t>备案</a:t>
            </a:r>
            <a:r>
              <a:rPr lang="zh-CN" altLang="zh-CN" sz="1200" dirty="0"/>
              <a:t>，提交分期计划</a:t>
            </a:r>
            <a:r>
              <a:rPr lang="zh-CN" altLang="zh-CN" dirty="0"/>
              <a:t>。</a:t>
            </a:r>
            <a:endParaRPr kumimoji="0" lang="zh-CN" altLang="en-US" sz="1800" b="0" i="0" u="none" strike="noStrike" cap="none" normalizeH="0" baseline="0" dirty="0" smtClean="0">
              <a:ln>
                <a:noFill/>
              </a:ln>
              <a:solidFill>
                <a:schemeClr val="tx1"/>
              </a:solidFill>
              <a:effectLst/>
              <a:latin typeface="Times New Roman" pitchFamily="18" charset="0"/>
            </a:endParaRPr>
          </a:p>
        </p:txBody>
      </p:sp>
      <p:sp>
        <p:nvSpPr>
          <p:cNvPr id="7" name="矩形 6"/>
          <p:cNvSpPr/>
          <p:nvPr/>
        </p:nvSpPr>
        <p:spPr bwMode="auto">
          <a:xfrm>
            <a:off x="1691680" y="2420888"/>
            <a:ext cx="648072" cy="2880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9" name="矩形 8"/>
          <p:cNvSpPr/>
          <p:nvPr/>
        </p:nvSpPr>
        <p:spPr bwMode="auto">
          <a:xfrm>
            <a:off x="459876" y="3861048"/>
            <a:ext cx="844756" cy="2880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1382" y="1849462"/>
            <a:ext cx="7562850" cy="3207892"/>
          </a:xfrm>
          <a:prstGeom prst="rect">
            <a:avLst/>
          </a:prstGeom>
        </p:spPr>
      </p:pic>
    </p:spTree>
    <p:extLst>
      <p:ext uri="{BB962C8B-B14F-4D97-AF65-F5344CB8AC3E}">
        <p14:creationId xmlns:p14="http://schemas.microsoft.com/office/powerpoint/2010/main" xmlns="" val="39360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0079" y="1333709"/>
            <a:ext cx="8445098" cy="4299772"/>
          </a:xfrm>
        </p:spPr>
      </p:pic>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备案表</a:t>
            </a:r>
            <a:endParaRPr lang="zh-CN" altLang="en-US" dirty="0"/>
          </a:p>
        </p:txBody>
      </p:sp>
      <p:sp>
        <p:nvSpPr>
          <p:cNvPr id="9" name="矩形 8"/>
          <p:cNvSpPr/>
          <p:nvPr/>
        </p:nvSpPr>
        <p:spPr bwMode="auto">
          <a:xfrm>
            <a:off x="1835696" y="2276872"/>
            <a:ext cx="498557" cy="216024"/>
          </a:xfrm>
          <a:prstGeom prst="rect">
            <a:avLst/>
          </a:prstGeom>
          <a:no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5" name="矩形标注 14"/>
          <p:cNvSpPr/>
          <p:nvPr/>
        </p:nvSpPr>
        <p:spPr bwMode="auto">
          <a:xfrm>
            <a:off x="4716016" y="665397"/>
            <a:ext cx="3744416" cy="3582990"/>
          </a:xfrm>
          <a:prstGeom prst="wedgeRectCallout">
            <a:avLst>
              <a:gd name="adj1" fmla="val -56788"/>
              <a:gd name="adj2" fmla="val 14920"/>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altLang="zh-CN" sz="1200" dirty="0" smtClean="0"/>
              <a:t>1.</a:t>
            </a:r>
            <a:r>
              <a:rPr lang="zh-CN" altLang="en-US" sz="1200" dirty="0" smtClean="0"/>
              <a:t>非</a:t>
            </a:r>
            <a:r>
              <a:rPr lang="zh-CN" altLang="en-US" sz="1200" dirty="0"/>
              <a:t>上市公司授予本公司员工的股票期权、股权期权、限制性股票和股权奖励，符合规定条件的，经向主管税务机关备案，可实行递延纳税政策，即员工在取得股权激励时可暂不纳税，递延至转让该股权时纳税。</a:t>
            </a:r>
          </a:p>
          <a:p>
            <a:pPr eaLnBrk="0" hangingPunct="0"/>
            <a:r>
              <a:rPr lang="en-US" altLang="zh-CN" sz="1200" dirty="0" smtClean="0"/>
              <a:t>2.</a:t>
            </a:r>
            <a:r>
              <a:rPr lang="zh-CN" altLang="en-US" sz="1200" dirty="0" smtClean="0"/>
              <a:t>上市</a:t>
            </a:r>
            <a:r>
              <a:rPr lang="zh-CN" altLang="en-US" sz="1200" dirty="0"/>
              <a:t>公司实施股权激励，个人选择在不超过</a:t>
            </a:r>
            <a:r>
              <a:rPr lang="en-US" altLang="zh-CN" sz="1200" dirty="0"/>
              <a:t>12</a:t>
            </a:r>
            <a:r>
              <a:rPr lang="zh-CN" altLang="en-US" sz="1200" dirty="0"/>
              <a:t>个月期限内缴税的，上市公司应自股票期权行权、限制性股票解禁、股权奖励获得之次月</a:t>
            </a:r>
            <a:r>
              <a:rPr lang="en-US" altLang="zh-CN" sz="1200" dirty="0"/>
              <a:t>15</a:t>
            </a:r>
            <a:r>
              <a:rPr lang="zh-CN" altLang="en-US" sz="1200" dirty="0"/>
              <a:t>日内，向主管税务机关报送</a:t>
            </a:r>
            <a:r>
              <a:rPr lang="en-US" altLang="zh-CN" sz="1200" dirty="0"/>
              <a:t>《</a:t>
            </a:r>
            <a:r>
              <a:rPr lang="zh-CN" altLang="en-US" sz="1200" dirty="0"/>
              <a:t>上市公司股权激励个人所得税延期纳税备案表</a:t>
            </a:r>
            <a:r>
              <a:rPr lang="en-US" altLang="zh-CN" sz="1200" dirty="0"/>
              <a:t>》</a:t>
            </a:r>
            <a:r>
              <a:rPr lang="zh-CN" altLang="en-US" sz="1200" dirty="0" smtClean="0"/>
              <a:t>。</a:t>
            </a:r>
            <a:endParaRPr lang="en-US" altLang="zh-CN" sz="1200" dirty="0" smtClean="0"/>
          </a:p>
          <a:p>
            <a:pPr eaLnBrk="0" hangingPunct="0"/>
            <a:r>
              <a:rPr kumimoji="0" lang="en-US" altLang="zh-CN" sz="1200" b="0" i="0" u="none" strike="noStrike" cap="none" normalizeH="0" baseline="0" dirty="0" smtClean="0">
                <a:ln>
                  <a:noFill/>
                </a:ln>
                <a:solidFill>
                  <a:schemeClr val="tx1"/>
                </a:solidFill>
                <a:effectLst/>
              </a:rPr>
              <a:t>3.</a:t>
            </a:r>
            <a:r>
              <a:rPr lang="zh-CN" altLang="zh-CN" sz="1200" dirty="0"/>
              <a:t>个人以技术成果投资入股境内非上市公司并选择递延纳税的，被投资公司向主管税务机关办理相关个人所得税递延纳税备案事宜时填报。企业应于被投资公司取得技术成果并支付股权之次月</a:t>
            </a:r>
            <a:r>
              <a:rPr lang="en-US" altLang="zh-CN" sz="1200" dirty="0"/>
              <a:t>15</a:t>
            </a:r>
            <a:r>
              <a:rPr lang="zh-CN" altLang="zh-CN" sz="1200" dirty="0"/>
              <a:t>日内报送</a:t>
            </a:r>
            <a:r>
              <a:rPr lang="zh-CN" altLang="zh-CN" sz="1200" dirty="0" smtClean="0"/>
              <a:t>。</a:t>
            </a:r>
            <a:endParaRPr lang="en-US" altLang="zh-CN" sz="1200" dirty="0" smtClean="0"/>
          </a:p>
          <a:p>
            <a:pPr eaLnBrk="0" hangingPunct="0"/>
            <a:r>
              <a:rPr kumimoji="0" lang="en-US" altLang="zh-CN" sz="1200" b="0" i="0" u="none" strike="noStrike" cap="none" normalizeH="0" baseline="0" dirty="0" smtClean="0">
                <a:ln>
                  <a:noFill/>
                </a:ln>
                <a:solidFill>
                  <a:schemeClr val="tx1"/>
                </a:solidFill>
                <a:effectLst/>
              </a:rPr>
              <a:t>4.</a:t>
            </a:r>
            <a:r>
              <a:rPr lang="zh-CN" altLang="zh-CN" sz="1200" dirty="0"/>
              <a:t>实施符合条件股权激励的非上市公司和取得个人技术成果的境内公司，在递延纳税期间向主管税务机关报告个人相关股权持有和转让情况</a:t>
            </a:r>
            <a:r>
              <a:rPr lang="zh-CN" altLang="zh-CN" sz="1200" dirty="0" smtClean="0"/>
              <a:t>。</a:t>
            </a:r>
            <a:r>
              <a:rPr lang="zh-CN" altLang="zh-CN" sz="1200" dirty="0"/>
              <a:t>应于每个纳税年度终了</a:t>
            </a:r>
            <a:r>
              <a:rPr lang="en-US" altLang="zh-CN" sz="1200" dirty="0"/>
              <a:t>30</a:t>
            </a:r>
            <a:r>
              <a:rPr lang="zh-CN" altLang="zh-CN" sz="1200" dirty="0"/>
              <a:t>日内报送本表。</a:t>
            </a:r>
          </a:p>
          <a:p>
            <a:pPr eaLnBrk="0" hangingPunct="0"/>
            <a:endParaRPr kumimoji="0" lang="zh-CN" altLang="en-US" sz="1200" b="0" i="0" u="none" strike="noStrike" cap="none" normalizeH="0" baseline="0" dirty="0" smtClean="0">
              <a:ln>
                <a:noFill/>
              </a:ln>
              <a:solidFill>
                <a:schemeClr val="tx1"/>
              </a:solidFill>
              <a:effectLst/>
            </a:endParaRPr>
          </a:p>
        </p:txBody>
      </p:sp>
      <p:sp>
        <p:nvSpPr>
          <p:cNvPr id="7" name="矩形 6"/>
          <p:cNvSpPr/>
          <p:nvPr/>
        </p:nvSpPr>
        <p:spPr bwMode="auto">
          <a:xfrm>
            <a:off x="467544" y="3928498"/>
            <a:ext cx="844756" cy="2880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3641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21249" y="1492401"/>
            <a:ext cx="8377702" cy="4293726"/>
          </a:xfrm>
        </p:spPr>
      </p:pic>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备案表</a:t>
            </a:r>
            <a:endParaRPr lang="zh-CN" altLang="en-US" dirty="0"/>
          </a:p>
        </p:txBody>
      </p:sp>
      <p:sp>
        <p:nvSpPr>
          <p:cNvPr id="7" name="矩形 6"/>
          <p:cNvSpPr/>
          <p:nvPr/>
        </p:nvSpPr>
        <p:spPr bwMode="auto">
          <a:xfrm>
            <a:off x="1800365" y="2564904"/>
            <a:ext cx="498014" cy="14401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1" name="矩形 10"/>
          <p:cNvSpPr/>
          <p:nvPr/>
        </p:nvSpPr>
        <p:spPr bwMode="auto">
          <a:xfrm>
            <a:off x="578793" y="4293096"/>
            <a:ext cx="844756" cy="2880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0" name="矩形标注 9"/>
          <p:cNvSpPr/>
          <p:nvPr/>
        </p:nvSpPr>
        <p:spPr bwMode="auto">
          <a:xfrm>
            <a:off x="3923928" y="1648177"/>
            <a:ext cx="3744416" cy="825342"/>
          </a:xfrm>
          <a:prstGeom prst="wedgeRectCallout">
            <a:avLst>
              <a:gd name="adj1" fmla="val -56788"/>
              <a:gd name="adj2" fmla="val 14920"/>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zh-CN" sz="1200" dirty="0"/>
              <a:t>将职务科技成果转化为股份、投资比例的科研机构、高等院校或者获奖人员向主管税务机关办理暂不征收个人所得税备案。</a:t>
            </a:r>
            <a:endParaRPr kumimoji="0" lang="zh-CN" altLang="en-US" sz="1200" b="0" i="0" u="none" strike="noStrike" cap="none" normalizeH="0" baseline="0" dirty="0" smtClean="0">
              <a:ln>
                <a:noFill/>
              </a:ln>
              <a:solidFill>
                <a:schemeClr val="tx1"/>
              </a:solidFill>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71506" y="1522995"/>
            <a:ext cx="7927445" cy="3999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bwMode="auto">
          <a:xfrm>
            <a:off x="8015548" y="1648177"/>
            <a:ext cx="654224" cy="26381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34197" y="2266862"/>
            <a:ext cx="4850340" cy="3191951"/>
          </a:xfrm>
          <a:prstGeom prst="rect">
            <a:avLst/>
          </a:prstGeom>
        </p:spPr>
      </p:pic>
    </p:spTree>
    <p:extLst>
      <p:ext uri="{BB962C8B-B14F-4D97-AF65-F5344CB8AC3E}">
        <p14:creationId xmlns:p14="http://schemas.microsoft.com/office/powerpoint/2010/main" xmlns="" val="40401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0"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24021" y="1498481"/>
            <a:ext cx="8372157" cy="4281566"/>
          </a:xfrm>
        </p:spPr>
      </p:pic>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日常操作</a:t>
            </a:r>
            <a:r>
              <a:rPr lang="en-US" altLang="zh-CN" dirty="0" smtClean="0"/>
              <a:t>-</a:t>
            </a:r>
            <a:r>
              <a:rPr lang="zh-CN" altLang="en-US" dirty="0" smtClean="0"/>
              <a:t>备案表</a:t>
            </a:r>
            <a:endParaRPr lang="zh-CN" altLang="en-US" dirty="0"/>
          </a:p>
        </p:txBody>
      </p:sp>
      <p:sp>
        <p:nvSpPr>
          <p:cNvPr id="7" name="矩形 6"/>
          <p:cNvSpPr/>
          <p:nvPr/>
        </p:nvSpPr>
        <p:spPr bwMode="auto">
          <a:xfrm>
            <a:off x="1800365" y="2564904"/>
            <a:ext cx="498014" cy="14401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1" name="矩形 10"/>
          <p:cNvSpPr/>
          <p:nvPr/>
        </p:nvSpPr>
        <p:spPr bwMode="auto">
          <a:xfrm>
            <a:off x="630900" y="4437112"/>
            <a:ext cx="844756" cy="2880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0" name="矩形标注 9"/>
          <p:cNvSpPr/>
          <p:nvPr/>
        </p:nvSpPr>
        <p:spPr bwMode="auto">
          <a:xfrm>
            <a:off x="3923928" y="1648177"/>
            <a:ext cx="3744416" cy="484679"/>
          </a:xfrm>
          <a:prstGeom prst="wedgeRectCallout">
            <a:avLst>
              <a:gd name="adj1" fmla="val -37710"/>
              <a:gd name="adj2" fmla="val 99424"/>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zh-CN" sz="1200" dirty="0"/>
              <a:t>科技人员取得职务科技成果转化现金</a:t>
            </a:r>
            <a:r>
              <a:rPr lang="zh-CN" altLang="zh-CN" sz="1200" dirty="0" smtClean="0"/>
              <a:t>奖励，</a:t>
            </a:r>
            <a:r>
              <a:rPr lang="zh-CN" altLang="zh-CN" sz="1200" dirty="0"/>
              <a:t>扣缴义务人向主管税务机关办理相关个人所得税备案时填报</a:t>
            </a:r>
            <a:r>
              <a:rPr lang="zh-CN" altLang="zh-CN" sz="1200" dirty="0" smtClean="0"/>
              <a:t>。</a:t>
            </a:r>
            <a:endParaRPr kumimoji="0" lang="zh-CN" altLang="en-US" sz="1200" b="0" i="0" u="none" strike="noStrike" cap="none" normalizeH="0" baseline="0" dirty="0" smtClean="0">
              <a:ln>
                <a:noFill/>
              </a:ln>
              <a:solidFill>
                <a:schemeClr val="tx1"/>
              </a:solidFill>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84590" y="1511163"/>
            <a:ext cx="7834222" cy="3999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bwMode="auto">
          <a:xfrm>
            <a:off x="8019534" y="1699806"/>
            <a:ext cx="654224" cy="26381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83084" y="1783509"/>
            <a:ext cx="5883470" cy="3912471"/>
          </a:xfrm>
          <a:prstGeom prst="rect">
            <a:avLst/>
          </a:prstGeom>
        </p:spPr>
      </p:pic>
    </p:spTree>
    <p:extLst>
      <p:ext uri="{BB962C8B-B14F-4D97-AF65-F5344CB8AC3E}">
        <p14:creationId xmlns:p14="http://schemas.microsoft.com/office/powerpoint/2010/main" xmlns="" val="5523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0"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860914663"/>
              </p:ext>
            </p:extLst>
          </p:nvPr>
        </p:nvGraphicFramePr>
        <p:xfrm>
          <a:off x="1043608" y="1899185"/>
          <a:ext cx="669674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企业管理</a:t>
            </a:r>
            <a:endParaRPr lang="zh-CN" altLang="en-US" dirty="0"/>
          </a:p>
        </p:txBody>
      </p:sp>
    </p:spTree>
    <p:extLst>
      <p:ext uri="{BB962C8B-B14F-4D97-AF65-F5344CB8AC3E}">
        <p14:creationId xmlns:p14="http://schemas.microsoft.com/office/powerpoint/2010/main" xmlns="" val="4204678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2103" y="1391190"/>
            <a:ext cx="8295956" cy="4242458"/>
          </a:xfr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691680" y="2493332"/>
            <a:ext cx="6181796" cy="3060595"/>
          </a:xfrm>
          <a:prstGeom prst="rect">
            <a:avLst/>
          </a:prstGeom>
          <a:noFill/>
          <a:ln w="9525">
            <a:noFill/>
            <a:miter lim="800000"/>
            <a:headEnd/>
            <a:tailEnd/>
          </a:ln>
          <a:effectLst/>
        </p:spPr>
      </p:pic>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8" name="流程图: 过程 7"/>
          <p:cNvSpPr/>
          <p:nvPr/>
        </p:nvSpPr>
        <p:spPr bwMode="auto">
          <a:xfrm>
            <a:off x="1928794" y="3238943"/>
            <a:ext cx="410958" cy="210598"/>
          </a:xfrm>
          <a:prstGeom prst="flowChartProcess">
            <a:avLst/>
          </a:prstGeom>
          <a:no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企业管理</a:t>
            </a:r>
            <a:endParaRPr lang="zh-CN" altLang="en-US" dirty="0"/>
          </a:p>
        </p:txBody>
      </p:sp>
      <p:sp>
        <p:nvSpPr>
          <p:cNvPr id="7" name="流程图: 过程 6"/>
          <p:cNvSpPr/>
          <p:nvPr/>
        </p:nvSpPr>
        <p:spPr bwMode="auto">
          <a:xfrm flipV="1">
            <a:off x="8286382" y="1601725"/>
            <a:ext cx="458663" cy="174169"/>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0" name="圆角矩形标注 9"/>
          <p:cNvSpPr/>
          <p:nvPr/>
        </p:nvSpPr>
        <p:spPr bwMode="auto">
          <a:xfrm>
            <a:off x="1785918" y="1775895"/>
            <a:ext cx="3143272" cy="571504"/>
          </a:xfrm>
          <a:prstGeom prst="wedgeRoundRectCallout">
            <a:avLst>
              <a:gd name="adj1" fmla="val -39427"/>
              <a:gd name="adj2" fmla="val 94079"/>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000" dirty="0" smtClean="0"/>
              <a:t>企业管理里可以进行企业的增加、删除、和切换企业的操作</a:t>
            </a:r>
            <a:endParaRPr kumimoji="0" lang="zh-CN" altLang="en-US" sz="1000" b="0" i="0" u="none" strike="noStrike" cap="none" normalizeH="0" baseline="0" dirty="0" smtClean="0">
              <a:ln>
                <a:noFill/>
              </a:ln>
              <a:solidFill>
                <a:schemeClr val="tx1"/>
              </a:solidFill>
              <a:effectLst/>
              <a:latin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552531" y="2747386"/>
            <a:ext cx="3324822" cy="2135986"/>
          </a:xfrm>
          <a:prstGeom prst="rect">
            <a:avLst/>
          </a:prstGeom>
          <a:noFill/>
          <a:ln w="9525">
            <a:noFill/>
            <a:miter lim="800000"/>
            <a:headEnd/>
            <a:tailEnd/>
          </a:ln>
          <a:effectLst/>
        </p:spPr>
      </p:pic>
      <p:sp>
        <p:nvSpPr>
          <p:cNvPr id="11" name="圆角矩形标注 10"/>
          <p:cNvSpPr/>
          <p:nvPr/>
        </p:nvSpPr>
        <p:spPr bwMode="auto">
          <a:xfrm>
            <a:off x="5046272" y="2964653"/>
            <a:ext cx="2571768" cy="354808"/>
          </a:xfrm>
          <a:prstGeom prst="wedgeRoundRectCallout">
            <a:avLst>
              <a:gd name="adj1" fmla="val -32555"/>
              <a:gd name="adj2" fmla="val 82954"/>
              <a:gd name="adj3" fmla="val 16667"/>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rPr>
              <a:t>录入需要增加企业的纳税人识别号和纳税人名称后点击保存即可增加成功</a:t>
            </a:r>
          </a:p>
        </p:txBody>
      </p:sp>
    </p:spTree>
    <p:extLst>
      <p:ext uri="{BB962C8B-B14F-4D97-AF65-F5344CB8AC3E}">
        <p14:creationId xmlns:p14="http://schemas.microsoft.com/office/powerpoint/2010/main" xmlns="" val="42046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098"/>
                                        </p:tgtEl>
                                        <p:attrNameLst>
                                          <p:attrName>style.visibility</p:attrName>
                                        </p:attrNameLst>
                                      </p:cBhvr>
                                      <p:to>
                                        <p:strVal val="visible"/>
                                      </p:to>
                                    </p:set>
                                    <p:anim calcmode="lin" valueType="num">
                                      <p:cBhvr additive="base">
                                        <p:cTn id="34" dur="500" fill="hold"/>
                                        <p:tgtEl>
                                          <p:spTgt spid="4098"/>
                                        </p:tgtEl>
                                        <p:attrNameLst>
                                          <p:attrName>ppt_x</p:attrName>
                                        </p:attrNameLst>
                                      </p:cBhvr>
                                      <p:tavLst>
                                        <p:tav tm="0">
                                          <p:val>
                                            <p:strVal val="#ppt_x"/>
                                          </p:val>
                                        </p:tav>
                                        <p:tav tm="100000">
                                          <p:val>
                                            <p:strVal val="#ppt_x"/>
                                          </p:val>
                                        </p:tav>
                                      </p:tavLst>
                                    </p:anim>
                                    <p:anim calcmode="lin" valueType="num">
                                      <p:cBhvr additive="base">
                                        <p:cTn id="3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en-US" dirty="0" smtClean="0"/>
              <a:t>系统设置分为三大模块：</a:t>
            </a: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系统设置</a:t>
            </a:r>
            <a:endParaRPr lang="zh-CN" altLang="en-US" dirty="0"/>
          </a:p>
        </p:txBody>
      </p:sp>
      <p:graphicFrame>
        <p:nvGraphicFramePr>
          <p:cNvPr id="4" name="图示 3"/>
          <p:cNvGraphicFramePr/>
          <p:nvPr/>
        </p:nvGraphicFramePr>
        <p:xfrm>
          <a:off x="857224" y="1785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endParaRPr lang="zh-CN" altLang="en-US" dirty="0"/>
          </a:p>
        </p:txBody>
      </p:sp>
      <p:sp>
        <p:nvSpPr>
          <p:cNvPr id="4" name="圆角矩形 3"/>
          <p:cNvSpPr/>
          <p:nvPr/>
        </p:nvSpPr>
        <p:spPr>
          <a:xfrm>
            <a:off x="2483768" y="2204864"/>
            <a:ext cx="3960440" cy="1080120"/>
          </a:xfrm>
          <a:prstGeom prst="roundRect">
            <a:avLst/>
          </a:prstGeom>
          <a:gradFill flip="none" rotWithShape="1">
            <a:gsLst>
              <a:gs pos="0">
                <a:srgbClr val="00B0F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初始化设置</a:t>
            </a:r>
            <a:endParaRPr lang="zh-CN" altLang="en-US"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5" name="圆角矩形 4"/>
          <p:cNvSpPr/>
          <p:nvPr/>
        </p:nvSpPr>
        <p:spPr>
          <a:xfrm>
            <a:off x="2483768" y="3717032"/>
            <a:ext cx="3960440" cy="1080120"/>
          </a:xfrm>
          <a:prstGeom prst="roundRect">
            <a:avLst/>
          </a:prstGeom>
          <a:gradFill flip="none" rotWithShape="1">
            <a:gsLst>
              <a:gs pos="0">
                <a:srgbClr val="FFC00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en-US" altLang="zh-CN"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a:t>
            </a: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日常操作</a:t>
            </a:r>
            <a:endParaRPr lang="zh-CN" altLang="en-US"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6" name="圆角矩形 5"/>
          <p:cNvSpPr/>
          <p:nvPr/>
        </p:nvSpPr>
        <p:spPr>
          <a:xfrm>
            <a:off x="2771800" y="2398450"/>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smtClean="0">
                <a:solidFill>
                  <a:schemeClr val="bg1">
                    <a:lumMod val="95000"/>
                  </a:schemeClr>
                </a:solidFill>
                <a:effectLst>
                  <a:outerShdw blurRad="63500" sx="102000" sy="102000" algn="ctr" rotWithShape="0">
                    <a:prstClr val="black">
                      <a:alpha val="40000"/>
                    </a:prstClr>
                  </a:outerShdw>
                </a:effectLst>
                <a:latin typeface="Arial Black" pitchFamily="34" charset="0"/>
              </a:rPr>
              <a:t>1</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7" name="圆角矩形 6"/>
          <p:cNvSpPr/>
          <p:nvPr/>
        </p:nvSpPr>
        <p:spPr>
          <a:xfrm>
            <a:off x="2771800" y="3969060"/>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bg1">
                    <a:lumMod val="9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
                                            <p:txEl>
                                              <p:pRg st="0" end="0"/>
                                            </p:txEl>
                                          </p:spTgt>
                                        </p:tgtEl>
                                        <p:attrNameLst>
                                          <p:attrName>style.color</p:attrName>
                                        </p:attrNameLst>
                                      </p:cBhvr>
                                      <p:by>
                                        <p:hsl h="0" s="-12549" l="-25098"/>
                                      </p:by>
                                    </p:animClr>
                                    <p:animClr clrSpc="hsl" dir="cw">
                                      <p:cBhvr>
                                        <p:cTn id="7" dur="500" fill="hold"/>
                                        <p:tgtEl>
                                          <p:spTgt spid="4">
                                            <p:txEl>
                                              <p:pRg st="0" end="0"/>
                                            </p:txEl>
                                          </p:spTgt>
                                        </p:tgtEl>
                                        <p:attrNameLst>
                                          <p:attrName>fillcolor</p:attrName>
                                        </p:attrNameLst>
                                      </p:cBhvr>
                                      <p:by>
                                        <p:hsl h="0" s="-12549" l="-25098"/>
                                      </p:by>
                                    </p:animClr>
                                    <p:animClr clrSpc="hsl" dir="cw">
                                      <p:cBhvr>
                                        <p:cTn id="8" dur="500" fill="hold"/>
                                        <p:tgtEl>
                                          <p:spTgt spid="4">
                                            <p:txEl>
                                              <p:pRg st="0" end="0"/>
                                            </p:txEl>
                                          </p:spTgt>
                                        </p:tgtEl>
                                        <p:attrNameLst>
                                          <p:attrName>stroke.color</p:attrName>
                                        </p:attrNameLst>
                                      </p:cBhvr>
                                      <p:by>
                                        <p:hsl h="0" s="-12549" l="-25098"/>
                                      </p:by>
                                    </p:animClr>
                                    <p:set>
                                      <p:cBhvr>
                                        <p:cTn id="9"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en-US" dirty="0" smtClean="0"/>
              <a:t>系统管理：可进行网络设置、数据备份恢复、设置登陆密码的操作</a:t>
            </a: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系统设置</a:t>
            </a:r>
            <a:endParaRPr lang="zh-CN" altLang="en-US" dirty="0"/>
          </a:p>
        </p:txBody>
      </p:sp>
      <p:pic>
        <p:nvPicPr>
          <p:cNvPr id="7172" name="Picture 4"/>
          <p:cNvPicPr>
            <a:picLocks noChangeAspect="1" noChangeArrowheads="1"/>
          </p:cNvPicPr>
          <p:nvPr/>
        </p:nvPicPr>
        <p:blipFill>
          <a:blip r:embed="rId3"/>
          <a:srcRect/>
          <a:stretch>
            <a:fillRect/>
          </a:stretch>
        </p:blipFill>
        <p:spPr bwMode="auto">
          <a:xfrm>
            <a:off x="1043608" y="2276285"/>
            <a:ext cx="6942409" cy="4088579"/>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en-US" dirty="0" smtClean="0"/>
              <a:t>单位管理：可查看单位的基本信息，是否上市公司的设置、单位邮箱和公司股本额的填写。同时可进行通行密码的更改和办税人员信息的维护</a:t>
            </a:r>
            <a:endParaRPr lang="en-US" altLang="zh-CN" dirty="0" smtClean="0"/>
          </a:p>
          <a:p>
            <a:pPr>
              <a:buNone/>
            </a:pPr>
            <a:endParaRPr lang="zh-CN" altLang="en-US" dirty="0"/>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系统设置</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475657" y="2507946"/>
            <a:ext cx="6624736" cy="363224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pPr>
              <a:lnSpc>
                <a:spcPct val="130000"/>
              </a:lnSpc>
            </a:pPr>
            <a:r>
              <a:rPr lang="zh-CN" altLang="en-US" dirty="0" smtClean="0"/>
              <a:t>申报管理：可对办税信息进行更新，更新方式有网络下载和介质导入两种，其中介质导入需要从税局拷取介质初始化文件</a:t>
            </a: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系统设置</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763688" y="2857496"/>
            <a:ext cx="5748844" cy="3528011"/>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en-US" dirty="0" smtClean="0"/>
              <a:t>申报安全设置：可对发送报表的申报密码进行修改</a:t>
            </a:r>
            <a:endParaRPr lang="en-US" altLang="zh-CN" dirty="0" smtClean="0"/>
          </a:p>
          <a:p>
            <a:pPr marL="0" indent="0">
              <a:buNone/>
            </a:pPr>
            <a:endParaRPr lang="zh-CN" altLang="en-US" dirty="0"/>
          </a:p>
        </p:txBody>
      </p:sp>
      <p:sp>
        <p:nvSpPr>
          <p:cNvPr id="2" name="标题 1"/>
          <p:cNvSpPr>
            <a:spLocks noGrp="1"/>
          </p:cNvSpPr>
          <p:nvPr>
            <p:ph type="title"/>
          </p:nvPr>
        </p:nvSpPr>
        <p:spPr/>
        <p:txBody>
          <a:bodyPr/>
          <a:lstStyle/>
          <a:p>
            <a:r>
              <a:rPr lang="zh-CN" altLang="en-US" dirty="0"/>
              <a:t>系统日常操作</a:t>
            </a:r>
            <a:r>
              <a:rPr lang="en-US" altLang="zh-CN" dirty="0"/>
              <a:t>—</a:t>
            </a:r>
            <a:r>
              <a:rPr lang="zh-CN" altLang="en-US" dirty="0"/>
              <a:t>系统设置</a:t>
            </a:r>
          </a:p>
        </p:txBody>
      </p:sp>
      <p:pic>
        <p:nvPicPr>
          <p:cNvPr id="4" name="图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624" y="1892754"/>
            <a:ext cx="7065548" cy="4458403"/>
          </a:xfrm>
          <a:prstGeom prst="rect">
            <a:avLst/>
          </a:prstGeom>
        </p:spPr>
      </p:pic>
    </p:spTree>
    <p:extLst>
      <p:ext uri="{BB962C8B-B14F-4D97-AF65-F5344CB8AC3E}">
        <p14:creationId xmlns:p14="http://schemas.microsoft.com/office/powerpoint/2010/main" xmlns="" val="4130219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en-US" dirty="0" smtClean="0"/>
              <a:t>申报模式设置：可对申报模式进行修改，申报模式有网络申报和介质申报两种选择，其中介质申报需导出介质申报文件至税局大厅申报，并拷贝申报反馈文件导入系统中完成申报流程。</a:t>
            </a:r>
            <a:endParaRPr lang="en-US" altLang="zh-CN" dirty="0" smtClean="0"/>
          </a:p>
          <a:p>
            <a:pPr marL="0" indent="0">
              <a:buNone/>
            </a:pPr>
            <a:endParaRPr lang="en-US" altLang="zh-CN" dirty="0" smtClean="0"/>
          </a:p>
        </p:txBody>
      </p:sp>
      <p:sp>
        <p:nvSpPr>
          <p:cNvPr id="2" name="标题 1"/>
          <p:cNvSpPr>
            <a:spLocks noGrp="1"/>
          </p:cNvSpPr>
          <p:nvPr>
            <p:ph type="title"/>
          </p:nvPr>
        </p:nvSpPr>
        <p:spPr/>
        <p:txBody>
          <a:bodyPr/>
          <a:lstStyle/>
          <a:p>
            <a:r>
              <a:rPr lang="zh-CN" altLang="en-US" dirty="0"/>
              <a:t>系统日常操作</a:t>
            </a:r>
            <a:r>
              <a:rPr lang="en-US" altLang="zh-CN" dirty="0"/>
              <a:t>—</a:t>
            </a:r>
            <a:r>
              <a:rPr lang="zh-CN" altLang="en-US" dirty="0"/>
              <a:t>系统设置</a:t>
            </a:r>
          </a:p>
        </p:txBody>
      </p:sp>
      <p:pic>
        <p:nvPicPr>
          <p:cNvPr id="4" name="图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2996952"/>
            <a:ext cx="5976664" cy="3312368"/>
          </a:xfrm>
          <a:prstGeom prst="rect">
            <a:avLst/>
          </a:prstGeom>
        </p:spPr>
      </p:pic>
    </p:spTree>
    <p:extLst>
      <p:ext uri="{BB962C8B-B14F-4D97-AF65-F5344CB8AC3E}">
        <p14:creationId xmlns:p14="http://schemas.microsoft.com/office/powerpoint/2010/main" xmlns="" val="712316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467544" y="304800"/>
            <a:ext cx="7776864"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培训内容概要</a:t>
            </a:r>
            <a:endParaRPr lang="zh-CN" altLang="en-US" dirty="0"/>
          </a:p>
        </p:txBody>
      </p:sp>
      <p:sp>
        <p:nvSpPr>
          <p:cNvPr id="10" name="Rectangle 9"/>
          <p:cNvSpPr/>
          <p:nvPr/>
        </p:nvSpPr>
        <p:spPr bwMode="auto">
          <a:xfrm>
            <a:off x="3851033" y="2305897"/>
            <a:ext cx="5292967" cy="758952"/>
          </a:xfrm>
          <a:prstGeom prst="rect">
            <a:avLst/>
          </a:prstGeom>
          <a:gradFill flip="none" rotWithShape="1">
            <a:gsLst>
              <a:gs pos="0">
                <a:srgbClr val="00B0F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个税系统概述</a:t>
            </a:r>
            <a:endParaRPr lang="en-IN" altLang="zh-CN" sz="2800" dirty="0">
              <a:ln>
                <a:solidFill>
                  <a:schemeClr val="bg1">
                    <a:alpha val="0"/>
                  </a:schemeClr>
                </a:solidFill>
              </a:ln>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11" name="Rectangle 9"/>
          <p:cNvSpPr/>
          <p:nvPr/>
        </p:nvSpPr>
        <p:spPr bwMode="auto">
          <a:xfrm>
            <a:off x="3851920" y="3151320"/>
            <a:ext cx="5292080" cy="758952"/>
          </a:xfrm>
          <a:prstGeom prst="rect">
            <a:avLst/>
          </a:prstGeom>
          <a:gradFill flip="none" rotWithShape="1">
            <a:gsLst>
              <a:gs pos="0">
                <a:srgbClr val="FFC00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a:t>
            </a:r>
            <a:r>
              <a:rPr lang="zh-CN" altLang="en-US"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系统</a:t>
            </a: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日常操作</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12" name="Rectangle 14"/>
          <p:cNvSpPr/>
          <p:nvPr/>
        </p:nvSpPr>
        <p:spPr bwMode="auto">
          <a:xfrm>
            <a:off x="3851920" y="3911334"/>
            <a:ext cx="5292080" cy="758952"/>
          </a:xfrm>
          <a:prstGeom prst="rect">
            <a:avLst/>
          </a:prstGeom>
          <a:gradFill flip="none" rotWithShape="1">
            <a:gsLst>
              <a:gs pos="0">
                <a:srgbClr val="92D050"/>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  常见问题</a:t>
            </a:r>
            <a:endParaRPr lang="en-I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
        <p:nvSpPr>
          <p:cNvPr id="14" name="圆角矩形 13"/>
          <p:cNvSpPr/>
          <p:nvPr/>
        </p:nvSpPr>
        <p:spPr>
          <a:xfrm>
            <a:off x="4071934" y="2428868"/>
            <a:ext cx="576064" cy="576064"/>
          </a:xfrm>
          <a:prstGeom prst="roundRect">
            <a:avLst>
              <a:gd name="adj" fmla="val 7047"/>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smtClean="0">
                <a:solidFill>
                  <a:schemeClr val="bg1">
                    <a:lumMod val="95000"/>
                  </a:schemeClr>
                </a:solidFill>
                <a:effectLst>
                  <a:outerShdw blurRad="63500" sx="102000" sy="102000" algn="ctr" rotWithShape="0">
                    <a:prstClr val="black">
                      <a:alpha val="40000"/>
                    </a:prstClr>
                  </a:outerShdw>
                </a:effectLst>
                <a:latin typeface="Arial Black" pitchFamily="34" charset="0"/>
              </a:rPr>
              <a:t>1</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15" name="圆角矩形 14"/>
          <p:cNvSpPr/>
          <p:nvPr/>
        </p:nvSpPr>
        <p:spPr>
          <a:xfrm>
            <a:off x="4071934" y="3274291"/>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bg1">
                    <a:lumMod val="9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16" name="圆角矩形 15"/>
          <p:cNvSpPr/>
          <p:nvPr/>
        </p:nvSpPr>
        <p:spPr>
          <a:xfrm>
            <a:off x="4071934" y="4034305"/>
            <a:ext cx="576064" cy="576064"/>
          </a:xfrm>
          <a:prstGeom prst="roundRect">
            <a:avLst/>
          </a:prstGeom>
          <a:noFill/>
          <a:ln>
            <a:solidFill>
              <a:schemeClr val="bg1">
                <a:lumMod val="85000"/>
              </a:schemeClr>
            </a:solidFill>
          </a:ln>
          <a:scene3d>
            <a:camera prst="perspectiveContrastingLeftFacing">
              <a:rot lat="0" lon="2400000" rev="2138678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bg1">
                    <a:lumMod val="95000"/>
                  </a:schemeClr>
                </a:solidFill>
                <a:effectLst>
                  <a:outerShdw blurRad="63500" sx="102000" sy="102000" algn="ctr" rotWithShape="0">
                    <a:prstClr val="black">
                      <a:alpha val="40000"/>
                    </a:prstClr>
                  </a:outerShdw>
                </a:effectLst>
                <a:latin typeface="Arial Black" pitchFamily="34" charset="0"/>
              </a:rPr>
              <a:t>3</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pic>
        <p:nvPicPr>
          <p:cNvPr id="21" name="图片 2" descr="iblrak00648723.jpg"/>
          <p:cNvPicPr>
            <a:picLocks noChangeAspect="1" noChangeArrowheads="1"/>
          </p:cNvPicPr>
          <p:nvPr/>
        </p:nvPicPr>
        <p:blipFill>
          <a:blip r:embed="rId2">
            <a:grayscl/>
          </a:blip>
          <a:srcRect t="4683"/>
          <a:stretch>
            <a:fillRect/>
          </a:stretch>
        </p:blipFill>
        <p:spPr bwMode="auto">
          <a:xfrm>
            <a:off x="1" y="2109308"/>
            <a:ext cx="3676047" cy="2691291"/>
          </a:xfrm>
          <a:prstGeom prst="rect">
            <a:avLst/>
          </a:prstGeom>
          <a:noFill/>
          <a:ln w="9525">
            <a:noFill/>
            <a:miter lim="800000"/>
            <a:headEnd/>
            <a:tailEnd/>
          </a:ln>
        </p:spPr>
      </p:pic>
      <p:sp>
        <p:nvSpPr>
          <p:cNvPr id="22" name="标题 1"/>
          <p:cNvSpPr>
            <a:spLocks noChangeArrowheads="1"/>
          </p:cNvSpPr>
          <p:nvPr/>
        </p:nvSpPr>
        <p:spPr bwMode="auto">
          <a:xfrm>
            <a:off x="1295198" y="2771844"/>
            <a:ext cx="2776736" cy="1249878"/>
          </a:xfrm>
          <a:prstGeom prst="rect">
            <a:avLst/>
          </a:prstGeom>
          <a:noFill/>
          <a:ln w="9525">
            <a:noFill/>
            <a:miter lim="800000"/>
            <a:headEnd/>
            <a:tailEnd/>
          </a:ln>
        </p:spPr>
        <p:txBody>
          <a:bodyPr lIns="102870" tIns="51435" rIns="102870" bIns="51435" anchor="ctr"/>
          <a:lstStyle/>
          <a:p>
            <a:pPr eaLnBrk="1" hangingPunct="1">
              <a:buFont typeface="Arial" charset="0"/>
              <a:buNone/>
            </a:pPr>
            <a:r>
              <a:rPr lang="zh-CN" altLang="en-US" sz="3200" b="1" dirty="0">
                <a:solidFill>
                  <a:srgbClr val="00B0F0"/>
                </a:solidFill>
                <a:latin typeface="微软雅黑" pitchFamily="34" charset="-122"/>
                <a:ea typeface="微软雅黑" pitchFamily="34" charset="-122"/>
                <a:sym typeface="宋体" pitchFamily="2" charset="-122"/>
              </a:rPr>
              <a:t>目 录</a:t>
            </a:r>
            <a:br>
              <a:rPr lang="zh-CN" altLang="en-US" sz="3200" b="1" dirty="0">
                <a:solidFill>
                  <a:srgbClr val="00B0F0"/>
                </a:solidFill>
                <a:latin typeface="微软雅黑" pitchFamily="34" charset="-122"/>
                <a:ea typeface="微软雅黑" pitchFamily="34" charset="-122"/>
                <a:sym typeface="宋体" pitchFamily="2" charset="-122"/>
              </a:rPr>
            </a:br>
            <a:r>
              <a:rPr lang="zh-CN" altLang="en-US" sz="3200" b="1" dirty="0">
                <a:solidFill>
                  <a:srgbClr val="00B0F0"/>
                </a:solidFill>
                <a:latin typeface="微软雅黑" pitchFamily="34" charset="-122"/>
                <a:ea typeface="微软雅黑" pitchFamily="34" charset="-122"/>
                <a:sym typeface="宋体" pitchFamily="2" charset="-122"/>
              </a:rPr>
              <a:t> </a:t>
            </a:r>
            <a:r>
              <a:rPr lang="zh-CN" altLang="en-US" sz="2700" dirty="0">
                <a:solidFill>
                  <a:srgbClr val="7F7F7F"/>
                </a:solidFill>
                <a:latin typeface="Impact" pitchFamily="34" charset="0"/>
                <a:ea typeface="微软雅黑" pitchFamily="34" charset="-122"/>
                <a:sym typeface="宋体" pitchFamily="2" charset="-122"/>
              </a:rPr>
              <a:t>大 纲</a:t>
            </a:r>
            <a:endParaRPr lang="zh-CN" altLang="en-US" sz="3200" b="1" dirty="0">
              <a:solidFill>
                <a:srgbClr val="00B0F0"/>
              </a:solidFill>
              <a:latin typeface="微软雅黑" pitchFamily="34" charset="-122"/>
              <a:ea typeface="微软雅黑" pitchFamily="34"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2"/>
                                        </p:tgtEl>
                                        <p:attrNameLst>
                                          <p:attrName>style.color</p:attrName>
                                        </p:attrNameLst>
                                      </p:cBhvr>
                                      <p:by>
                                        <p:hsl h="0" s="-12549" l="-25098"/>
                                      </p:by>
                                    </p:animClr>
                                    <p:animClr clrSpc="hsl" dir="cw">
                                      <p:cBhvr>
                                        <p:cTn id="7" dur="500" fill="hold"/>
                                        <p:tgtEl>
                                          <p:spTgt spid="12"/>
                                        </p:tgtEl>
                                        <p:attrNameLst>
                                          <p:attrName>fillcolor</p:attrName>
                                        </p:attrNameLst>
                                      </p:cBhvr>
                                      <p:by>
                                        <p:hsl h="0" s="-12549" l="-25098"/>
                                      </p:by>
                                    </p:animClr>
                                    <p:animClr clrSpc="hsl" dir="cw">
                                      <p:cBhvr>
                                        <p:cTn id="8" dur="500" fill="hold"/>
                                        <p:tgtEl>
                                          <p:spTgt spid="12"/>
                                        </p:tgtEl>
                                        <p:attrNameLst>
                                          <p:attrName>stroke.color</p:attrName>
                                        </p:attrNameLst>
                                      </p:cBhvr>
                                      <p:by>
                                        <p:hsl h="0" s="-12549" l="-25098"/>
                                      </p:by>
                                    </p:animClr>
                                    <p:set>
                                      <p:cBhvr>
                                        <p:cTn id="9"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申报密码</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3" name="Rectangle 9"/>
          <p:cNvSpPr/>
          <p:nvPr/>
        </p:nvSpPr>
        <p:spPr bwMode="auto">
          <a:xfrm>
            <a:off x="1863642" y="3525378"/>
            <a:ext cx="5292080" cy="758952"/>
          </a:xfrm>
          <a:prstGeom prst="rect">
            <a:avLst/>
          </a:prstGeom>
          <a:gradFill flip="none" rotWithShape="1">
            <a:gsLst>
              <a:gs pos="0">
                <a:schemeClr val="accent1"/>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lgn="ct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申报密码忘记了</a:t>
            </a:r>
            <a:r>
              <a:rPr lang="zh-CN" altLang="en-US" sz="2800" b="1"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，怎么办</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2392972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申报密码</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5" name="云形 4"/>
          <p:cNvSpPr/>
          <p:nvPr/>
        </p:nvSpPr>
        <p:spPr bwMode="auto">
          <a:xfrm>
            <a:off x="107504" y="1609376"/>
            <a:ext cx="2227834" cy="79208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rPr>
              <a:t>申报密码是什么？</a:t>
            </a:r>
          </a:p>
        </p:txBody>
      </p:sp>
      <p:sp>
        <p:nvSpPr>
          <p:cNvPr id="6" name="右箭头 5"/>
          <p:cNvSpPr/>
          <p:nvPr/>
        </p:nvSpPr>
        <p:spPr bwMode="auto">
          <a:xfrm>
            <a:off x="2695378" y="1753392"/>
            <a:ext cx="978408" cy="484632"/>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3995936" y="1753392"/>
            <a:ext cx="5032147"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zh-CN" altLang="en-US" dirty="0" smtClean="0"/>
              <a:t>申报密码是为了防止他人恶意申报，在发送申报</a:t>
            </a:r>
            <a:endParaRPr lang="en-US" altLang="zh-CN" dirty="0" smtClean="0"/>
          </a:p>
          <a:p>
            <a:r>
              <a:rPr lang="zh-CN" altLang="en-US" dirty="0" smtClean="0"/>
              <a:t>前要求输入的验证机制。</a:t>
            </a:r>
            <a:endParaRPr lang="zh-CN" altLang="en-US" dirty="0"/>
          </a:p>
        </p:txBody>
      </p:sp>
      <p:sp>
        <p:nvSpPr>
          <p:cNvPr id="10" name="云形 9"/>
          <p:cNvSpPr/>
          <p:nvPr/>
        </p:nvSpPr>
        <p:spPr bwMode="auto">
          <a:xfrm>
            <a:off x="117900" y="2780928"/>
            <a:ext cx="2227834" cy="79208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rPr>
              <a:t>申报密码哪里获取？</a:t>
            </a:r>
          </a:p>
        </p:txBody>
      </p:sp>
      <p:sp>
        <p:nvSpPr>
          <p:cNvPr id="11" name="右箭头 10"/>
          <p:cNvSpPr/>
          <p:nvPr/>
        </p:nvSpPr>
        <p:spPr bwMode="auto">
          <a:xfrm>
            <a:off x="2705774" y="2924944"/>
            <a:ext cx="978408" cy="484632"/>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4006332" y="2924944"/>
            <a:ext cx="5032147"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CN" altLang="en-US" dirty="0" smtClean="0"/>
              <a:t>申报密码在首次使用系统申报</a:t>
            </a:r>
            <a:r>
              <a:rPr lang="zh-CN" altLang="en-US" dirty="0" smtClean="0"/>
              <a:t>时默认为税号的后</a:t>
            </a:r>
            <a:r>
              <a:rPr lang="en-US" altLang="zh-CN" dirty="0" smtClean="0"/>
              <a:t>6</a:t>
            </a:r>
            <a:r>
              <a:rPr lang="zh-CN" altLang="en-US" dirty="0" smtClean="0"/>
              <a:t>位，也可以从</a:t>
            </a:r>
            <a:r>
              <a:rPr lang="zh-CN" altLang="en-US" dirty="0" smtClean="0"/>
              <a:t>税局大厅获取</a:t>
            </a:r>
            <a:r>
              <a:rPr lang="zh-CN" altLang="en-US" dirty="0" smtClean="0"/>
              <a:t>。首次使用系统申报指扣缴单位第一次使用扣缴系统申报，在其它电脑已经申报过的，不属于首次使用系统申报。</a:t>
            </a:r>
            <a:endParaRPr lang="zh-CN" altLang="en-US" dirty="0"/>
          </a:p>
        </p:txBody>
      </p:sp>
      <p:sp>
        <p:nvSpPr>
          <p:cNvPr id="13" name="云形 12"/>
          <p:cNvSpPr/>
          <p:nvPr/>
        </p:nvSpPr>
        <p:spPr bwMode="auto">
          <a:xfrm>
            <a:off x="117900" y="4077072"/>
            <a:ext cx="2437876" cy="108012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rPr>
              <a:t>申报密码修改后忘记了？</a:t>
            </a:r>
          </a:p>
        </p:txBody>
      </p:sp>
      <p:sp>
        <p:nvSpPr>
          <p:cNvPr id="14" name="右箭头 13"/>
          <p:cNvSpPr/>
          <p:nvPr/>
        </p:nvSpPr>
        <p:spPr bwMode="auto">
          <a:xfrm>
            <a:off x="2705774" y="4221088"/>
            <a:ext cx="978408" cy="484632"/>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4006332" y="4221088"/>
            <a:ext cx="5032147"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zh-CN" altLang="en-US" dirty="0" smtClean="0"/>
              <a:t>如果申报密码忘记可重新从税局大厅获取，大厅</a:t>
            </a:r>
            <a:endParaRPr lang="en-US" altLang="zh-CN" dirty="0" smtClean="0"/>
          </a:p>
          <a:p>
            <a:r>
              <a:rPr lang="zh-CN" altLang="en-US" dirty="0" smtClean="0"/>
              <a:t>会将密码重置，随机生成一串密码。</a:t>
            </a:r>
            <a:endParaRPr lang="zh-CN" altLang="en-US" dirty="0"/>
          </a:p>
        </p:txBody>
      </p:sp>
    </p:spTree>
    <p:extLst>
      <p:ext uri="{BB962C8B-B14F-4D97-AF65-F5344CB8AC3E}">
        <p14:creationId xmlns:p14="http://schemas.microsoft.com/office/powerpoint/2010/main" xmlns="" val="11736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信息更新</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3" name="Rectangle 9"/>
          <p:cNvSpPr/>
          <p:nvPr/>
        </p:nvSpPr>
        <p:spPr bwMode="auto">
          <a:xfrm>
            <a:off x="1863642" y="2924944"/>
            <a:ext cx="5292080" cy="1359386"/>
          </a:xfrm>
          <a:prstGeom prst="rect">
            <a:avLst/>
          </a:prstGeom>
          <a:gradFill flip="none" rotWithShape="1">
            <a:gsLst>
              <a:gs pos="0">
                <a:schemeClr val="accent1"/>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lgn="ct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纳税人登记信息发生变化，如何更新？</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29151855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92368" y="1456870"/>
            <a:ext cx="8507709" cy="4341306"/>
          </a:xfrm>
          <a:prstGeom prst="rect">
            <a:avLst/>
          </a:prstGeom>
          <a:solidFill>
            <a:schemeClr val="bg1"/>
          </a:solidFill>
          <a:ln w="9525">
            <a:noFill/>
            <a:miter lim="800000"/>
            <a:headEnd/>
            <a:tailEnd/>
          </a:ln>
          <a:effectLst/>
        </p:spPr>
      </p:pic>
      <p:sp>
        <p:nvSpPr>
          <p:cNvPr id="2" name="圆角矩形 1"/>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8"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信息更新</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7" name="矩形 6"/>
          <p:cNvSpPr/>
          <p:nvPr/>
        </p:nvSpPr>
        <p:spPr>
          <a:xfrm>
            <a:off x="5500694" y="1071546"/>
            <a:ext cx="3396386" cy="1643074"/>
          </a:xfrm>
          <a:prstGeom prst="rect">
            <a:avLst/>
          </a:prstGeom>
          <a:solidFill>
            <a:schemeClr val="tx2">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nSpc>
                <a:spcPct val="130000"/>
              </a:lnSpc>
            </a:pPr>
            <a:r>
              <a:rPr lang="zh-CN" altLang="en-US" dirty="0" smtClean="0">
                <a:latin typeface="微软雅黑" pitchFamily="34" charset="-122"/>
                <a:ea typeface="微软雅黑" pitchFamily="34" charset="-122"/>
              </a:rPr>
              <a:t>   如单位名称发生变更，可以在此界面网络下载或者是介质导入获取下载更新客户端数据。</a:t>
            </a:r>
            <a:r>
              <a:rPr lang="zh-CN" altLang="en-US" dirty="0" smtClean="0">
                <a:solidFill>
                  <a:srgbClr val="FF0000"/>
                </a:solidFill>
                <a:latin typeface="微软雅黑" pitchFamily="34" charset="-122"/>
                <a:ea typeface="微软雅黑" pitchFamily="34" charset="-122"/>
              </a:rPr>
              <a:t>注：</a:t>
            </a:r>
            <a:r>
              <a:rPr lang="zh-CN" altLang="en-US" dirty="0" smtClean="0">
                <a:solidFill>
                  <a:srgbClr val="FF0000"/>
                </a:solidFill>
              </a:rPr>
              <a:t>介质导入需要从税局拷取介质初始化文件</a:t>
            </a:r>
            <a:endParaRPr lang="en-US" altLang="zh-CN" dirty="0" smtClean="0">
              <a:solidFill>
                <a:srgbClr val="FF0000"/>
              </a:solidFill>
              <a:latin typeface="微软雅黑" pitchFamily="34" charset="-122"/>
              <a:ea typeface="微软雅黑" pitchFamily="34" charset="-122"/>
            </a:endParaRPr>
          </a:p>
        </p:txBody>
      </p:sp>
      <p:sp>
        <p:nvSpPr>
          <p:cNvPr id="11" name="流程图: 过程 10"/>
          <p:cNvSpPr/>
          <p:nvPr/>
        </p:nvSpPr>
        <p:spPr bwMode="auto">
          <a:xfrm>
            <a:off x="298345" y="4221088"/>
            <a:ext cx="829897" cy="36004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矩形 2"/>
          <p:cNvSpPr/>
          <p:nvPr/>
        </p:nvSpPr>
        <p:spPr bwMode="auto">
          <a:xfrm>
            <a:off x="2152798" y="2132836"/>
            <a:ext cx="720080" cy="5040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solidFill>
                  <a:srgbClr val="FF3300"/>
                </a:solidFill>
              </a:ln>
              <a:solidFill>
                <a:schemeClr val="tx1"/>
              </a:solidFill>
              <a:effectLst/>
              <a:latin typeface="Times New Roman" pitchFamily="18" charset="0"/>
            </a:endParaRPr>
          </a:p>
        </p:txBody>
      </p:sp>
      <p:sp>
        <p:nvSpPr>
          <p:cNvPr id="5" name="矩形 4"/>
          <p:cNvSpPr/>
          <p:nvPr/>
        </p:nvSpPr>
        <p:spPr bwMode="auto">
          <a:xfrm>
            <a:off x="3610722" y="2132836"/>
            <a:ext cx="576064" cy="5040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124921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0132" y="116632"/>
            <a:ext cx="8001000" cy="609600"/>
          </a:xfrm>
        </p:spPr>
        <p:txBody>
          <a:bodyPr/>
          <a:lstStyle/>
          <a:p>
            <a:r>
              <a:rPr lang="en-US" altLang="zh-CN" dirty="0" smtClean="0"/>
              <a:t> </a:t>
            </a:r>
            <a:r>
              <a:rPr lang="zh-CN" altLang="en-US" dirty="0" smtClean="0"/>
              <a:t>系统日常操作</a:t>
            </a:r>
            <a:r>
              <a:rPr lang="en-US" altLang="zh-CN" dirty="0" smtClean="0"/>
              <a:t>-</a:t>
            </a:r>
            <a:r>
              <a:rPr lang="zh-CN" altLang="en-US" dirty="0" smtClean="0"/>
              <a:t>初始化设置</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94812" y="1135388"/>
            <a:ext cx="7540061" cy="4953419"/>
          </a:xfrm>
          <a:prstGeom prst="rect">
            <a:avLst/>
          </a:prstGeom>
          <a:noFill/>
          <a:ln w="9525">
            <a:noFill/>
            <a:miter lim="800000"/>
            <a:headEnd/>
            <a:tailEnd/>
          </a:ln>
          <a:effectLst/>
        </p:spPr>
      </p:pic>
      <p:sp>
        <p:nvSpPr>
          <p:cNvPr id="6" name="圆角矩形标注 5"/>
          <p:cNvSpPr/>
          <p:nvPr/>
        </p:nvSpPr>
        <p:spPr bwMode="auto">
          <a:xfrm>
            <a:off x="4643438" y="3536157"/>
            <a:ext cx="1428760" cy="642942"/>
          </a:xfrm>
          <a:prstGeom prst="wedgeRoundRectCallout">
            <a:avLst>
              <a:gd name="adj1" fmla="val -30529"/>
              <a:gd name="adj2" fmla="val 75429"/>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200" dirty="0" smtClean="0"/>
              <a:t>点击立即安装，默认安装在</a:t>
            </a:r>
            <a:r>
              <a:rPr lang="en-US" altLang="zh-CN" sz="1200" dirty="0" smtClean="0"/>
              <a:t>C</a:t>
            </a:r>
            <a:r>
              <a:rPr lang="zh-CN" altLang="en-US" sz="1200" dirty="0" smtClean="0"/>
              <a:t>盘</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7" name="圆角矩形标注 6"/>
          <p:cNvSpPr/>
          <p:nvPr/>
        </p:nvSpPr>
        <p:spPr bwMode="auto">
          <a:xfrm>
            <a:off x="6762614" y="4544882"/>
            <a:ext cx="1500197" cy="678661"/>
          </a:xfrm>
          <a:prstGeom prst="wedgeRoundRectCallout">
            <a:avLst>
              <a:gd name="adj1" fmla="val -22507"/>
              <a:gd name="adj2" fmla="val 80873"/>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rPr>
              <a:t>点击自定义安装，可以自己选择安装路径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代理服务器上网</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3" name="Rectangle 9"/>
          <p:cNvSpPr/>
          <p:nvPr/>
        </p:nvSpPr>
        <p:spPr bwMode="auto">
          <a:xfrm>
            <a:off x="1863642" y="2780928"/>
            <a:ext cx="5292080" cy="1503402"/>
          </a:xfrm>
          <a:prstGeom prst="rect">
            <a:avLst/>
          </a:prstGeom>
          <a:gradFill flip="none" rotWithShape="1">
            <a:gsLst>
              <a:gs pos="0">
                <a:schemeClr val="accent1"/>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lgn="ct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如果公司网络是代理上网的，需要怎么设置？</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5313560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63010" y="1392713"/>
            <a:ext cx="8546419" cy="4361059"/>
          </a:xfrm>
          <a:prstGeom prst="rect">
            <a:avLst/>
          </a:prstGeom>
          <a:noFill/>
          <a:ln w="9525">
            <a:noFill/>
            <a:miter lim="800000"/>
            <a:headEnd/>
            <a:tailEnd/>
          </a:ln>
          <a:effectLst/>
        </p:spPr>
      </p:pic>
      <p:sp>
        <p:nvSpPr>
          <p:cNvPr id="2" name="云形 1"/>
          <p:cNvSpPr/>
          <p:nvPr/>
        </p:nvSpPr>
        <p:spPr bwMode="auto">
          <a:xfrm>
            <a:off x="5796136" y="2897696"/>
            <a:ext cx="1944216" cy="103535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200" b="1" dirty="0"/>
              <a:t>勾</a:t>
            </a:r>
            <a:r>
              <a:rPr lang="zh-CN" altLang="en-US" sz="1200" b="1" dirty="0" smtClean="0"/>
              <a:t>选“使用代理服务器”填写服务器地址和端口</a:t>
            </a:r>
            <a:endParaRPr kumimoji="0" lang="zh-CN" altLang="en-US" sz="1200" b="1" u="none" strike="noStrike" cap="none" normalizeH="0" dirty="0" smtClean="0">
              <a:ln>
                <a:noFill/>
              </a:ln>
              <a:solidFill>
                <a:schemeClr val="tx1"/>
              </a:solidFill>
              <a:effectLst/>
            </a:endParaRPr>
          </a:p>
        </p:txBody>
      </p:sp>
      <p:sp>
        <p:nvSpPr>
          <p:cNvPr id="4" name="云形 3"/>
          <p:cNvSpPr/>
          <p:nvPr/>
        </p:nvSpPr>
        <p:spPr bwMode="auto">
          <a:xfrm>
            <a:off x="4643438" y="1730216"/>
            <a:ext cx="1800200" cy="11674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smtClean="0"/>
              <a:t>测试代理服务器是否通畅</a:t>
            </a:r>
            <a:endParaRPr kumimoji="0" lang="zh-CN" altLang="en-US" sz="1800" b="0" i="0" u="none" strike="noStrike" cap="none" normalizeH="0" baseline="0" dirty="0" smtClean="0">
              <a:ln>
                <a:noFill/>
              </a:ln>
              <a:solidFill>
                <a:schemeClr val="tx1"/>
              </a:solidFill>
              <a:effectLst/>
              <a:latin typeface="Times New Roman" pitchFamily="18" charset="0"/>
            </a:endParaRPr>
          </a:p>
        </p:txBody>
      </p:sp>
      <p:sp>
        <p:nvSpPr>
          <p:cNvPr id="13"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代理服务器上网</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5" name="矩形 4"/>
          <p:cNvSpPr/>
          <p:nvPr/>
        </p:nvSpPr>
        <p:spPr bwMode="auto">
          <a:xfrm>
            <a:off x="398780" y="4149080"/>
            <a:ext cx="998582" cy="288032"/>
          </a:xfrm>
          <a:prstGeom prst="rect">
            <a:avLst/>
          </a:prstGeom>
          <a:no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6" name="矩形 5"/>
          <p:cNvSpPr/>
          <p:nvPr/>
        </p:nvSpPr>
        <p:spPr bwMode="auto">
          <a:xfrm>
            <a:off x="2195736" y="2033600"/>
            <a:ext cx="720080" cy="57606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20119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员工离职</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3" name="Rectangle 9"/>
          <p:cNvSpPr/>
          <p:nvPr/>
        </p:nvSpPr>
        <p:spPr bwMode="auto">
          <a:xfrm>
            <a:off x="1863642" y="2996952"/>
            <a:ext cx="5292080" cy="1287378"/>
          </a:xfrm>
          <a:prstGeom prst="rect">
            <a:avLst/>
          </a:prstGeom>
          <a:gradFill flip="none" rotWithShape="1">
            <a:gsLst>
              <a:gs pos="0">
                <a:schemeClr val="accent1"/>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lgn="ct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员工离职了，但人员信息采集里删除不了，怎么操作？</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183918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457200" y="260350"/>
            <a:ext cx="8012113"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员工离职</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5" name="内容占位符 2"/>
          <p:cNvSpPr txBox="1">
            <a:spLocks/>
          </p:cNvSpPr>
          <p:nvPr/>
        </p:nvSpPr>
        <p:spPr>
          <a:xfrm>
            <a:off x="457200" y="1143000"/>
            <a:ext cx="8458200" cy="4953000"/>
          </a:xfrm>
          <a:prstGeom prst="rect">
            <a:avLst/>
          </a:prstGeom>
        </p:spPr>
        <p:txBody>
          <a:bodyPr/>
          <a:lstStyle>
            <a:lvl1pPr marL="342900" indent="-342900" algn="l" rtl="0" eaLnBrk="0" fontAlgn="base" hangingPunct="0">
              <a:spcBef>
                <a:spcPct val="20000"/>
              </a:spcBef>
              <a:spcAft>
                <a:spcPct val="0"/>
              </a:spcAft>
              <a:buClr>
                <a:schemeClr val="accent1"/>
              </a:buClr>
              <a:buSzPct val="150000"/>
              <a:buChar char="•"/>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zh-CN" altLang="en-US" kern="0" dirty="0" smtClean="0"/>
              <a:t>如果该员工之前在系统中申报过，则系统不允许直接删除该员工的人员信息。但可以通过修改人员状态：在职（正常）、离职（非正常）</a:t>
            </a:r>
            <a:endParaRPr lang="en-US" altLang="zh-CN" kern="0" dirty="0" smtClean="0"/>
          </a:p>
          <a:p>
            <a:r>
              <a:rPr lang="zh-CN" altLang="en-US" kern="0" dirty="0" smtClean="0"/>
              <a:t>如果该员工在系统中已登记未报送，则可以在系统中直接删除</a:t>
            </a:r>
            <a:endParaRPr lang="en-US" altLang="zh-CN" kern="0" dirty="0" smtClean="0"/>
          </a:p>
          <a:p>
            <a:endParaRPr lang="en-US" altLang="zh-CN" kern="0" dirty="0" smtClean="0"/>
          </a:p>
        </p:txBody>
      </p:sp>
    </p:spTree>
    <p:extLst>
      <p:ext uri="{BB962C8B-B14F-4D97-AF65-F5344CB8AC3E}">
        <p14:creationId xmlns:p14="http://schemas.microsoft.com/office/powerpoint/2010/main" xmlns="" val="13612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468313" y="26035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9249" y="1420585"/>
            <a:ext cx="8504956" cy="4302580"/>
          </a:xfrm>
          <a:prstGeom prst="rect">
            <a:avLst/>
          </a:prstGeom>
        </p:spPr>
      </p:pic>
      <p:sp>
        <p:nvSpPr>
          <p:cNvPr id="2" name="Rectangle 19"/>
          <p:cNvSpPr txBox="1">
            <a:spLocks noChangeArrowheads="1"/>
          </p:cNvSpPr>
          <p:nvPr/>
        </p:nvSpPr>
        <p:spPr bwMode="gray">
          <a:xfrm>
            <a:off x="468313" y="260350"/>
            <a:ext cx="8001000" cy="609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员工离职</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5" name="流程图: 过程 4"/>
          <p:cNvSpPr/>
          <p:nvPr/>
        </p:nvSpPr>
        <p:spPr bwMode="auto">
          <a:xfrm>
            <a:off x="2555776" y="3212976"/>
            <a:ext cx="1143008" cy="577974"/>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29880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468313" y="260350"/>
            <a:ext cx="80010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Rectangle 19"/>
          <p:cNvSpPr txBox="1">
            <a:spLocks noChangeArrowheads="1"/>
          </p:cNvSpPr>
          <p:nvPr/>
        </p:nvSpPr>
        <p:spPr bwMode="gray">
          <a:xfrm>
            <a:off x="468313" y="260350"/>
            <a:ext cx="8001000" cy="609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申报更正</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
        <p:nvSpPr>
          <p:cNvPr id="3" name="Rectangle 9"/>
          <p:cNvSpPr/>
          <p:nvPr/>
        </p:nvSpPr>
        <p:spPr bwMode="auto">
          <a:xfrm>
            <a:off x="1863642" y="2996952"/>
            <a:ext cx="5292080" cy="1287378"/>
          </a:xfrm>
          <a:prstGeom prst="rect">
            <a:avLst/>
          </a:prstGeom>
          <a:gradFill flip="none" rotWithShape="1">
            <a:gsLst>
              <a:gs pos="0">
                <a:schemeClr val="accent1"/>
              </a:gs>
              <a:gs pos="100000">
                <a:schemeClr val="bg1">
                  <a:lumMod val="95000"/>
                </a:schemeClr>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lgn="ctr"/>
            <a:r>
              <a:rPr lang="zh-CN" altLang="en-US" sz="2800" b="1" dirty="0" smtClean="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rPr>
              <a:t>申报更正适用场景，负数更正是否也允许？</a:t>
            </a:r>
            <a:endParaRPr lang="en-IN" altLang="zh-CN" sz="2800" b="1" dirty="0">
              <a:solidFill>
                <a:schemeClr val="bg1"/>
              </a:solidFill>
              <a:effectLst>
                <a:outerShdw blurRad="63500" sx="102000" sy="102000" algn="ctr" rotWithShape="0">
                  <a:prstClr val="black">
                    <a:alpha val="40000"/>
                  </a:prst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459748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圆角矩形 1"/>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p:txBody>
          <a:bodyPr/>
          <a:lstStyle/>
          <a:p>
            <a:r>
              <a:rPr lang="zh-CN" altLang="zh-CN" dirty="0"/>
              <a:t>更正申报，即可以调整人员数量，也可以调整收入金额等信息。</a:t>
            </a:r>
          </a:p>
          <a:p>
            <a:r>
              <a:rPr lang="zh-CN" altLang="zh-CN" dirty="0"/>
              <a:t>更正申报，申报表的应补退税额较原来即可能增大，也可能减小。如果减小，则需要到税局办理抵退税业务。</a:t>
            </a:r>
          </a:p>
          <a:p>
            <a:r>
              <a:rPr lang="zh-CN" altLang="zh-CN" dirty="0"/>
              <a:t>申报表更正必须在该笔申报获取申报成功的反馈后才能进行。</a:t>
            </a:r>
            <a:endParaRPr lang="zh-CN" altLang="en-US" dirty="0"/>
          </a:p>
        </p:txBody>
      </p:sp>
      <p:sp>
        <p:nvSpPr>
          <p:cNvPr id="4" name="Rectangle 19"/>
          <p:cNvSpPr txBox="1">
            <a:spLocks noGrp="1" noChangeArrowheads="1"/>
          </p:cNvSpPr>
          <p:nvPr>
            <p:ph type="title"/>
          </p:nvPr>
        </p:nvSpPr>
        <p:spPr bwMode="gray">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defRPr/>
            </a:pPr>
            <a:r>
              <a:rPr lang="zh-CN" altLang="en-US" sz="3200" b="1" dirty="0" smtClean="0">
                <a:solidFill>
                  <a:schemeClr val="bg1"/>
                </a:solidFill>
                <a:latin typeface="华文楷体" pitchFamily="2" charset="-122"/>
                <a:ea typeface="华文楷体" pitchFamily="2" charset="-122"/>
                <a:cs typeface="+mj-cs"/>
              </a:rPr>
              <a:t>常见问题</a:t>
            </a:r>
            <a:r>
              <a:rPr lang="en-US" altLang="zh-CN" sz="3200" b="1" dirty="0" smtClean="0">
                <a:solidFill>
                  <a:schemeClr val="bg1"/>
                </a:solidFill>
                <a:latin typeface="华文楷体" pitchFamily="2" charset="-122"/>
                <a:ea typeface="华文楷体" pitchFamily="2" charset="-122"/>
                <a:cs typeface="+mj-cs"/>
              </a:rPr>
              <a:t>——</a:t>
            </a:r>
            <a:r>
              <a:rPr lang="zh-CN" altLang="en-US" sz="3200" b="1" dirty="0" smtClean="0">
                <a:solidFill>
                  <a:schemeClr val="bg1"/>
                </a:solidFill>
                <a:latin typeface="华文楷体" pitchFamily="2" charset="-122"/>
                <a:ea typeface="华文楷体" pitchFamily="2" charset="-122"/>
                <a:cs typeface="+mj-cs"/>
              </a:rPr>
              <a:t>申报更正</a:t>
            </a:r>
            <a:endParaRPr kumimoji="0" lang="zh-CN" altLang="en-US" sz="32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spTree>
    <p:extLst>
      <p:ext uri="{BB962C8B-B14F-4D97-AF65-F5344CB8AC3E}">
        <p14:creationId xmlns:p14="http://schemas.microsoft.com/office/powerpoint/2010/main" xmlns="" val="16219800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4019" r="5021" b="3592"/>
          <a:stretch/>
        </p:blipFill>
        <p:spPr>
          <a:xfrm>
            <a:off x="1586199" y="980728"/>
            <a:ext cx="1572226" cy="1872208"/>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xmlns="" val="0"/>
              </a:ext>
            </a:extLst>
          </a:blip>
          <a:srcRect b="2860"/>
          <a:stretch/>
        </p:blipFill>
        <p:spPr>
          <a:xfrm>
            <a:off x="1586199" y="3068960"/>
            <a:ext cx="1260511" cy="1632622"/>
          </a:xfrm>
          <a:prstGeom prst="rect">
            <a:avLst/>
          </a:prstGeom>
        </p:spPr>
      </p:pic>
      <p:sp>
        <p:nvSpPr>
          <p:cNvPr id="13" name="矩形 12"/>
          <p:cNvSpPr/>
          <p:nvPr/>
        </p:nvSpPr>
        <p:spPr>
          <a:xfrm>
            <a:off x="3347864" y="2931532"/>
            <a:ext cx="3456384" cy="1069845"/>
          </a:xfrm>
          <a:prstGeom prst="rect">
            <a:avLst/>
          </a:prstGeom>
          <a:noFill/>
        </p:spPr>
        <p:txBody>
          <a:bodyPr wrap="square" lIns="91440" tIns="45720" rIns="91440" bIns="45720">
            <a:spAutoFit/>
          </a:bodyPr>
          <a:lstStyle/>
          <a:p>
            <a:pPr>
              <a:lnSpc>
                <a:spcPct val="150000"/>
              </a:lnSpc>
            </a:pPr>
            <a:r>
              <a:rPr lang="zh-CN" alt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itchFamily="34" charset="-122"/>
                <a:ea typeface="微软雅黑" pitchFamily="34" charset="-122"/>
              </a:rPr>
              <a:t>谢 谢 大 家！</a:t>
            </a:r>
            <a:endParaRPr lang="zh-CN" alt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551802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 name="标题 1"/>
          <p:cNvSpPr>
            <a:spLocks noGrp="1"/>
          </p:cNvSpPr>
          <p:nvPr>
            <p:ph type="title"/>
          </p:nvPr>
        </p:nvSpPr>
        <p:spPr/>
        <p:txBody>
          <a:bodyPr/>
          <a:lstStyle/>
          <a:p>
            <a:r>
              <a:rPr lang="zh-CN" altLang="en-US" dirty="0" smtClean="0"/>
              <a:t>系统日常操作</a:t>
            </a:r>
            <a:r>
              <a:rPr lang="en-US" altLang="zh-CN" dirty="0" smtClean="0"/>
              <a:t>-</a:t>
            </a:r>
            <a:r>
              <a:rPr lang="zh-CN" altLang="en-US" dirty="0" smtClean="0"/>
              <a:t>初始化设置</a:t>
            </a:r>
            <a:r>
              <a:rPr lang="en-US" altLang="zh-CN" dirty="0" smtClean="0"/>
              <a:t>-</a:t>
            </a:r>
            <a:r>
              <a:rPr lang="zh-CN" altLang="en-US" dirty="0" smtClean="0"/>
              <a:t>系统安装</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41" y="1700808"/>
            <a:ext cx="6624736" cy="417646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31641" y="1510458"/>
            <a:ext cx="6629003" cy="4366814"/>
          </a:xfrm>
          <a:prstGeom prst="rect">
            <a:avLst/>
          </a:prstGeom>
        </p:spPr>
      </p:pic>
      <p:sp>
        <p:nvSpPr>
          <p:cNvPr id="9" name="圆角矩形 8"/>
          <p:cNvSpPr/>
          <p:nvPr/>
        </p:nvSpPr>
        <p:spPr bwMode="auto">
          <a:xfrm>
            <a:off x="3491880" y="4293096"/>
            <a:ext cx="2448272" cy="936104"/>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77373" y="1158575"/>
            <a:ext cx="7774023" cy="48081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altLang="zh-CN" dirty="0" smtClean="0"/>
              <a:t> </a:t>
            </a:r>
            <a:r>
              <a:rPr lang="zh-CN" altLang="en-US" dirty="0" smtClean="0"/>
              <a:t>系统日常操作</a:t>
            </a:r>
            <a:r>
              <a:rPr lang="en-US" altLang="zh-CN" dirty="0" smtClean="0"/>
              <a:t>-</a:t>
            </a:r>
            <a:r>
              <a:rPr lang="zh-CN" altLang="en-US" dirty="0" smtClean="0"/>
              <a:t>初始化设置</a:t>
            </a:r>
            <a:endParaRPr lang="zh-CN" altLang="en-US" dirty="0"/>
          </a:p>
        </p:txBody>
      </p:sp>
      <p:sp>
        <p:nvSpPr>
          <p:cNvPr id="5" name="圆角矩形标注 4"/>
          <p:cNvSpPr/>
          <p:nvPr/>
        </p:nvSpPr>
        <p:spPr bwMode="auto">
          <a:xfrm>
            <a:off x="1835696" y="2794364"/>
            <a:ext cx="1714512" cy="571504"/>
          </a:xfrm>
          <a:prstGeom prst="wedgeRoundRectCallout">
            <a:avLst>
              <a:gd name="adj1" fmla="val 33309"/>
              <a:gd name="adj2" fmla="val 88359"/>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1000" dirty="0" smtClean="0"/>
              <a:t>鼠标移上去显示对应帮助信息</a:t>
            </a:r>
            <a:r>
              <a:rPr lang="en-US" altLang="zh-CN" sz="1000" dirty="0" smtClean="0"/>
              <a:t>.</a:t>
            </a:r>
          </a:p>
          <a:p>
            <a:pPr eaLnBrk="0" hangingPunct="0"/>
            <a:r>
              <a:rPr kumimoji="0" lang="zh-CN" altLang="en-US" sz="1000" b="0" i="0" u="none" strike="noStrike" cap="none" normalizeH="0" baseline="0" dirty="0" smtClean="0">
                <a:ln>
                  <a:noFill/>
                </a:ln>
                <a:solidFill>
                  <a:srgbClr val="FF0000"/>
                </a:solidFill>
                <a:effectLst/>
                <a:latin typeface="Times New Roman" pitchFamily="18" charset="0"/>
              </a:rPr>
              <a:t>注：带</a:t>
            </a:r>
            <a:r>
              <a:rPr lang="zh-CN" altLang="en-US" sz="1000" dirty="0" smtClean="0">
                <a:solidFill>
                  <a:srgbClr val="FF0000"/>
                </a:solidFill>
              </a:rPr>
              <a:t>*号的为必填项</a:t>
            </a:r>
            <a:endParaRPr kumimoji="0" lang="zh-CN" altLang="en-US" sz="1000" b="0" i="0" u="none" strike="noStrike" cap="none" normalizeH="0" baseline="0" dirty="0" smtClean="0">
              <a:ln>
                <a:noFill/>
              </a:ln>
              <a:solidFill>
                <a:srgbClr val="FF0000"/>
              </a:solidFill>
              <a:effectLst/>
              <a:latin typeface="Times New Roman" pitchFamily="18" charset="0"/>
            </a:endParaRPr>
          </a:p>
        </p:txBody>
      </p:sp>
      <p:sp>
        <p:nvSpPr>
          <p:cNvPr id="6" name="流程图: 过程 5"/>
          <p:cNvSpPr/>
          <p:nvPr/>
        </p:nvSpPr>
        <p:spPr bwMode="auto">
          <a:xfrm>
            <a:off x="6588224" y="5373217"/>
            <a:ext cx="1512168" cy="593462"/>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bwMode="auto">
          <a:xfrm>
            <a:off x="609600" y="304800"/>
            <a:ext cx="80010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43438" y="1358890"/>
            <a:ext cx="7567637" cy="47331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title"/>
          </p:nvPr>
        </p:nvSpPr>
        <p:spPr/>
        <p:txBody>
          <a:bodyPr/>
          <a:lstStyle/>
          <a:p>
            <a:r>
              <a:rPr lang="en-US" altLang="zh-CN" dirty="0" smtClean="0"/>
              <a:t> </a:t>
            </a:r>
            <a:r>
              <a:rPr lang="zh-CN" altLang="en-US" dirty="0" smtClean="0"/>
              <a:t>系统日常操作</a:t>
            </a:r>
            <a:r>
              <a:rPr lang="en-US" altLang="zh-CN" dirty="0" smtClean="0"/>
              <a:t>-</a:t>
            </a:r>
            <a:r>
              <a:rPr lang="zh-CN" altLang="en-US" dirty="0" smtClean="0"/>
              <a:t>初始化设置</a:t>
            </a:r>
            <a:endParaRPr lang="zh-CN" altLang="en-US" dirty="0"/>
          </a:p>
        </p:txBody>
      </p:sp>
      <p:sp>
        <p:nvSpPr>
          <p:cNvPr id="4" name="圆角矩形标注 3"/>
          <p:cNvSpPr/>
          <p:nvPr/>
        </p:nvSpPr>
        <p:spPr bwMode="auto">
          <a:xfrm>
            <a:off x="5715007" y="2852936"/>
            <a:ext cx="2071702" cy="600714"/>
          </a:xfrm>
          <a:prstGeom prst="wedgeRoundRectCallout">
            <a:avLst>
              <a:gd name="adj1" fmla="val -35546"/>
              <a:gd name="adj2" fmla="val 81894"/>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rPr>
              <a:t>自动同步办税基础信息</a:t>
            </a:r>
          </a:p>
        </p:txBody>
      </p:sp>
      <p:sp>
        <p:nvSpPr>
          <p:cNvPr id="6" name="流程图: 过程 5"/>
          <p:cNvSpPr/>
          <p:nvPr/>
        </p:nvSpPr>
        <p:spPr bwMode="auto">
          <a:xfrm>
            <a:off x="6660232" y="5517232"/>
            <a:ext cx="1368152" cy="574806"/>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theme/theme1.xml><?xml version="1.0" encoding="utf-8"?>
<a:theme xmlns:a="http://schemas.openxmlformats.org/drawingml/2006/main" name="默认设计模板">
  <a:themeElements>
    <a:clrScheme name="自定义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7030A0"/>
      </a:hlink>
      <a:folHlink>
        <a:srgbClr val="00B0F0"/>
      </a:folHlink>
    </a:clrScheme>
    <a:fontScheme name="默认设计模板">
      <a:majorFont>
        <a:latin typeface="华文中宋"/>
        <a:ea typeface="华文中宋"/>
        <a:cs typeface=""/>
      </a:majorFont>
      <a:minorFont>
        <a:latin typeface="Verdana"/>
        <a:ea typeface=""/>
        <a:cs typeface=""/>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默认设计模板 1">
        <a:dk1>
          <a:srgbClr val="000000"/>
        </a:dk1>
        <a:lt1>
          <a:srgbClr val="FFFFFF"/>
        </a:lt1>
        <a:dk2>
          <a:srgbClr val="004C4A"/>
        </a:dk2>
        <a:lt2>
          <a:srgbClr val="969696"/>
        </a:lt2>
        <a:accent1>
          <a:srgbClr val="99CC00"/>
        </a:accent1>
        <a:accent2>
          <a:srgbClr val="339966"/>
        </a:accent2>
        <a:accent3>
          <a:srgbClr val="FFFFFF"/>
        </a:accent3>
        <a:accent4>
          <a:srgbClr val="000000"/>
        </a:accent4>
        <a:accent5>
          <a:srgbClr val="CAE2AA"/>
        </a:accent5>
        <a:accent6>
          <a:srgbClr val="2D8A5C"/>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66"/>
        </a:dk2>
        <a:lt2>
          <a:srgbClr val="969696"/>
        </a:lt2>
        <a:accent1>
          <a:srgbClr val="33CCCC"/>
        </a:accent1>
        <a:accent2>
          <a:srgbClr val="6060CA"/>
        </a:accent2>
        <a:accent3>
          <a:srgbClr val="FFFFFF"/>
        </a:accent3>
        <a:accent4>
          <a:srgbClr val="000000"/>
        </a:accent4>
        <a:accent5>
          <a:srgbClr val="ADE2E2"/>
        </a:accent5>
        <a:accent6>
          <a:srgbClr val="5656B7"/>
        </a:accent6>
        <a:hlink>
          <a:srgbClr val="99CCFF"/>
        </a:hlink>
        <a:folHlink>
          <a:srgbClr val="CCECFF"/>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1E3C52"/>
        </a:dk2>
        <a:lt2>
          <a:srgbClr val="969696"/>
        </a:lt2>
        <a:accent1>
          <a:srgbClr val="A7E008"/>
        </a:accent1>
        <a:accent2>
          <a:srgbClr val="437FEB"/>
        </a:accent2>
        <a:accent3>
          <a:srgbClr val="FFFFFF"/>
        </a:accent3>
        <a:accent4>
          <a:srgbClr val="000000"/>
        </a:accent4>
        <a:accent5>
          <a:srgbClr val="D0EDAA"/>
        </a:accent5>
        <a:accent6>
          <a:srgbClr val="3C72D5"/>
        </a:accent6>
        <a:hlink>
          <a:srgbClr val="93DAEB"/>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默认设计模板 1">
        <a:dk1>
          <a:srgbClr val="000000"/>
        </a:dk1>
        <a:lt1>
          <a:srgbClr val="FFFFFF"/>
        </a:lt1>
        <a:dk2>
          <a:srgbClr val="004C4A"/>
        </a:dk2>
        <a:lt2>
          <a:srgbClr val="969696"/>
        </a:lt2>
        <a:accent1>
          <a:srgbClr val="99CC00"/>
        </a:accent1>
        <a:accent2>
          <a:srgbClr val="339966"/>
        </a:accent2>
        <a:accent3>
          <a:srgbClr val="FFFFFF"/>
        </a:accent3>
        <a:accent4>
          <a:srgbClr val="000000"/>
        </a:accent4>
        <a:accent5>
          <a:srgbClr val="CAE2AA"/>
        </a:accent5>
        <a:accent6>
          <a:srgbClr val="2D8A5C"/>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66"/>
        </a:dk2>
        <a:lt2>
          <a:srgbClr val="969696"/>
        </a:lt2>
        <a:accent1>
          <a:srgbClr val="33CCCC"/>
        </a:accent1>
        <a:accent2>
          <a:srgbClr val="6060CA"/>
        </a:accent2>
        <a:accent3>
          <a:srgbClr val="FFFFFF"/>
        </a:accent3>
        <a:accent4>
          <a:srgbClr val="000000"/>
        </a:accent4>
        <a:accent5>
          <a:srgbClr val="ADE2E2"/>
        </a:accent5>
        <a:accent6>
          <a:srgbClr val="5656B7"/>
        </a:accent6>
        <a:hlink>
          <a:srgbClr val="99CCFF"/>
        </a:hlink>
        <a:folHlink>
          <a:srgbClr val="CCECFF"/>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1E3C52"/>
        </a:dk2>
        <a:lt2>
          <a:srgbClr val="969696"/>
        </a:lt2>
        <a:accent1>
          <a:srgbClr val="A7E008"/>
        </a:accent1>
        <a:accent2>
          <a:srgbClr val="437FEB"/>
        </a:accent2>
        <a:accent3>
          <a:srgbClr val="FFFFFF"/>
        </a:accent3>
        <a:accent4>
          <a:srgbClr val="000000"/>
        </a:accent4>
        <a:accent5>
          <a:srgbClr val="D0EDAA"/>
        </a:accent5>
        <a:accent6>
          <a:srgbClr val="3C72D5"/>
        </a:accent6>
        <a:hlink>
          <a:srgbClr val="93DAEB"/>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23530</TotalTime>
  <Words>2774</Words>
  <Application>Microsoft Office PowerPoint</Application>
  <PresentationFormat>全屏显示(4:3)</PresentationFormat>
  <Paragraphs>234</Paragraphs>
  <Slides>67</Slides>
  <Notes>4</Notes>
  <HiddenSlides>0</HiddenSlides>
  <MMClips>0</MMClips>
  <ScaleCrop>false</ScaleCrop>
  <HeadingPairs>
    <vt:vector size="4" baseType="variant">
      <vt:variant>
        <vt:lpstr>主题</vt:lpstr>
      </vt:variant>
      <vt:variant>
        <vt:i4>2</vt:i4>
      </vt:variant>
      <vt:variant>
        <vt:lpstr>幻灯片标题</vt:lpstr>
      </vt:variant>
      <vt:variant>
        <vt:i4>67</vt:i4>
      </vt:variant>
    </vt:vector>
  </HeadingPairs>
  <TitlesOfParts>
    <vt:vector size="69" baseType="lpstr">
      <vt:lpstr>默认设计模板</vt:lpstr>
      <vt:lpstr>1_默认设计模板</vt:lpstr>
      <vt:lpstr>自然人税收管理系统扣缴客户端</vt:lpstr>
      <vt:lpstr>幻灯片 2</vt:lpstr>
      <vt:lpstr>幻灯片 3</vt:lpstr>
      <vt:lpstr>培训内容概要</vt:lpstr>
      <vt:lpstr>系统日常操作</vt:lpstr>
      <vt:lpstr> 系统日常操作-初始化设置</vt:lpstr>
      <vt:lpstr>系统日常操作-初始化设置-系统安装</vt:lpstr>
      <vt:lpstr> 系统日常操作-初始化设置</vt:lpstr>
      <vt:lpstr> 系统日常操作-初始化设置</vt:lpstr>
      <vt:lpstr> 系统日常操作-初始化设置</vt:lpstr>
      <vt:lpstr>系统日常操作-初始化设置</vt:lpstr>
      <vt:lpstr>系统日常操作-初始化设置</vt:lpstr>
      <vt:lpstr>系统日常操作-初始化设置</vt:lpstr>
      <vt:lpstr>系统日常操作-初始化设置</vt:lpstr>
      <vt:lpstr>系统日常操作</vt:lpstr>
      <vt:lpstr>系统日常操作</vt:lpstr>
      <vt:lpstr>日常操作—人员信息采集</vt:lpstr>
      <vt:lpstr>系统日常操作—人员信息采集</vt:lpstr>
      <vt:lpstr>系统日常操作—人员信息采集</vt:lpstr>
      <vt:lpstr>系统日常操作—人员信息采集</vt:lpstr>
      <vt:lpstr>系统日常操作—人员信息采集</vt:lpstr>
      <vt:lpstr>系统日常操作—人员信息采集</vt:lpstr>
      <vt:lpstr>系统日常操作—人员信息采集</vt:lpstr>
      <vt:lpstr>系统日常操作—人员信息采集</vt:lpstr>
      <vt:lpstr>日常操作--填写报表</vt:lpstr>
      <vt:lpstr>系统日常操作—填写报表</vt:lpstr>
      <vt:lpstr>系统日常操作—填写报表</vt:lpstr>
      <vt:lpstr>系统日常操作—填写报表</vt:lpstr>
      <vt:lpstr>系统日常操作—报表填写</vt:lpstr>
      <vt:lpstr>日常操作—申报表发送</vt:lpstr>
      <vt:lpstr>系统日常操作—申报表发送(网络报送)</vt:lpstr>
      <vt:lpstr>系统日常操作—申报表发送（介质报送）</vt:lpstr>
      <vt:lpstr>日常操作—申报更正</vt:lpstr>
      <vt:lpstr>系统日常操作—申报更正</vt:lpstr>
      <vt:lpstr>系统日常操作—申报更正</vt:lpstr>
      <vt:lpstr>系统日常操作—申报更正</vt:lpstr>
      <vt:lpstr>日常操作—网上缴款</vt:lpstr>
      <vt:lpstr>系统日常操作—网上缴款</vt:lpstr>
      <vt:lpstr>日常操作—查询统计</vt:lpstr>
      <vt:lpstr>日常操作—查询统计</vt:lpstr>
      <vt:lpstr>日常操作—查询统计</vt:lpstr>
      <vt:lpstr>日常操作-备案表</vt:lpstr>
      <vt:lpstr>日常操作-备案表</vt:lpstr>
      <vt:lpstr>日常操作-备案表</vt:lpstr>
      <vt:lpstr>日常操作-备案表</vt:lpstr>
      <vt:lpstr>日常操作-备案表</vt:lpstr>
      <vt:lpstr>系统日常操作—企业管理</vt:lpstr>
      <vt:lpstr>系统日常操作—企业管理</vt:lpstr>
      <vt:lpstr>系统日常操作—系统设置</vt:lpstr>
      <vt:lpstr>系统日常操作—系统设置</vt:lpstr>
      <vt:lpstr>系统日常操作—系统设置</vt:lpstr>
      <vt:lpstr>系统日常操作—系统设置</vt:lpstr>
      <vt:lpstr>系统日常操作—系统设置</vt:lpstr>
      <vt:lpstr>系统日常操作—系统设置</vt:lpstr>
      <vt:lpstr>培训内容概要</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常见问题——申报更正</vt:lpstr>
      <vt:lpstr>幻灯片 67</vt:lpstr>
    </vt:vector>
  </TitlesOfParts>
  <Company>현대엔지니어링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个税代扣代缴</dc:title>
  <dc:creator>hlo</dc:creator>
  <cp:lastModifiedBy>莫庆新</cp:lastModifiedBy>
  <cp:revision>1423</cp:revision>
  <dcterms:created xsi:type="dcterms:W3CDTF">2003-10-14T00:58:10Z</dcterms:created>
  <dcterms:modified xsi:type="dcterms:W3CDTF">2018-07-19T10:03:52Z</dcterms:modified>
</cp:coreProperties>
</file>