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565" r:id="rId4"/>
    <p:sldId id="539" r:id="rId5"/>
    <p:sldId id="517" r:id="rId7"/>
    <p:sldId id="591" r:id="rId8"/>
    <p:sldId id="593" r:id="rId9"/>
    <p:sldId id="592" r:id="rId10"/>
    <p:sldId id="594" r:id="rId11"/>
    <p:sldId id="595" r:id="rId12"/>
    <p:sldId id="596" r:id="rId13"/>
    <p:sldId id="597" r:id="rId14"/>
    <p:sldId id="598" r:id="rId15"/>
    <p:sldId id="600" r:id="rId16"/>
    <p:sldId id="602" r:id="rId17"/>
    <p:sldId id="604" r:id="rId18"/>
    <p:sldId id="605" r:id="rId19"/>
    <p:sldId id="531" r:id="rId20"/>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a:ea typeface="等线"/>
        <a:cs typeface="等线"/>
      </a:defRPr>
    </a:lvl1pPr>
    <a:lvl2pPr marL="457200" algn="l" rtl="0" fontAlgn="base">
      <a:spcBef>
        <a:spcPct val="0"/>
      </a:spcBef>
      <a:spcAft>
        <a:spcPct val="0"/>
      </a:spcAft>
      <a:defRPr kern="1200">
        <a:solidFill>
          <a:schemeClr val="tx1"/>
        </a:solidFill>
        <a:latin typeface="等线"/>
        <a:ea typeface="等线"/>
        <a:cs typeface="等线"/>
      </a:defRPr>
    </a:lvl2pPr>
    <a:lvl3pPr marL="914400" algn="l" rtl="0" fontAlgn="base">
      <a:spcBef>
        <a:spcPct val="0"/>
      </a:spcBef>
      <a:spcAft>
        <a:spcPct val="0"/>
      </a:spcAft>
      <a:defRPr kern="1200">
        <a:solidFill>
          <a:schemeClr val="tx1"/>
        </a:solidFill>
        <a:latin typeface="等线"/>
        <a:ea typeface="等线"/>
        <a:cs typeface="等线"/>
      </a:defRPr>
    </a:lvl3pPr>
    <a:lvl4pPr marL="1371600" algn="l" rtl="0" fontAlgn="base">
      <a:spcBef>
        <a:spcPct val="0"/>
      </a:spcBef>
      <a:spcAft>
        <a:spcPct val="0"/>
      </a:spcAft>
      <a:defRPr kern="1200">
        <a:solidFill>
          <a:schemeClr val="tx1"/>
        </a:solidFill>
        <a:latin typeface="等线"/>
        <a:ea typeface="等线"/>
        <a:cs typeface="等线"/>
      </a:defRPr>
    </a:lvl4pPr>
    <a:lvl5pPr marL="1828800" algn="l" rtl="0" fontAlgn="base">
      <a:spcBef>
        <a:spcPct val="0"/>
      </a:spcBef>
      <a:spcAft>
        <a:spcPct val="0"/>
      </a:spcAft>
      <a:defRPr kern="1200">
        <a:solidFill>
          <a:schemeClr val="tx1"/>
        </a:solidFill>
        <a:latin typeface="等线"/>
        <a:ea typeface="等线"/>
        <a:cs typeface="等线"/>
      </a:defRPr>
    </a:lvl5pPr>
    <a:lvl6pPr marL="2286000" algn="l" defTabSz="914400" rtl="0" eaLnBrk="1" latinLnBrk="0" hangingPunct="1">
      <a:defRPr kern="1200">
        <a:solidFill>
          <a:schemeClr val="tx1"/>
        </a:solidFill>
        <a:latin typeface="等线"/>
        <a:ea typeface="等线"/>
        <a:cs typeface="等线"/>
      </a:defRPr>
    </a:lvl6pPr>
    <a:lvl7pPr marL="2743200" algn="l" defTabSz="914400" rtl="0" eaLnBrk="1" latinLnBrk="0" hangingPunct="1">
      <a:defRPr kern="1200">
        <a:solidFill>
          <a:schemeClr val="tx1"/>
        </a:solidFill>
        <a:latin typeface="等线"/>
        <a:ea typeface="等线"/>
        <a:cs typeface="等线"/>
      </a:defRPr>
    </a:lvl7pPr>
    <a:lvl8pPr marL="3200400" algn="l" defTabSz="914400" rtl="0" eaLnBrk="1" latinLnBrk="0" hangingPunct="1">
      <a:defRPr kern="1200">
        <a:solidFill>
          <a:schemeClr val="tx1"/>
        </a:solidFill>
        <a:latin typeface="等线"/>
        <a:ea typeface="等线"/>
        <a:cs typeface="等线"/>
      </a:defRPr>
    </a:lvl8pPr>
    <a:lvl9pPr marL="3657600" algn="l" defTabSz="914400" rtl="0" eaLnBrk="1" latinLnBrk="0" hangingPunct="1">
      <a:defRPr kern="1200">
        <a:solidFill>
          <a:schemeClr val="tx1"/>
        </a:solidFill>
        <a:latin typeface="等线"/>
        <a:ea typeface="等线"/>
        <a:cs typeface="等线"/>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SEE" initials="" lastIdx="2" clrIdx="0"/>
  <p:cmAuthor id="1" name="李欣倪"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86F9"/>
    <a:srgbClr val="003A7A"/>
    <a:srgbClr val="004DA1"/>
    <a:srgbClr val="DBDBDB"/>
    <a:srgbClr val="E60012"/>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5320" autoAdjust="0"/>
  </p:normalViewPr>
  <p:slideViewPr>
    <p:cSldViewPr snapToGrid="0">
      <p:cViewPr varScale="1">
        <p:scale>
          <a:sx n="82" d="100"/>
          <a:sy n="82" d="100"/>
        </p:scale>
        <p:origin x="480" y="48"/>
      </p:cViewPr>
      <p:guideLst>
        <p:guide orient="horz" pos="2375"/>
        <p:guide pos="2960"/>
      </p:guideLst>
    </p:cSldViewPr>
  </p:slideViewPr>
  <p:notesTextViewPr>
    <p:cViewPr>
      <p:scale>
        <a:sx n="1" d="1"/>
        <a:sy n="1" d="1"/>
      </p:scale>
      <p:origin x="0" y="0"/>
    </p:cViewPr>
  </p:notesTextViewPr>
  <p:gridSpacing cx="72003" cy="72003"/>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等线" panose="02010600030101010101" charset="-122"/>
                <a:ea typeface="等线" panose="02010600030101010101" charset="-122"/>
                <a:cs typeface="+mn-cs"/>
              </a:defRPr>
            </a:lvl1pPr>
          </a:lstStyle>
          <a:p>
            <a:pPr>
              <a:defRPr/>
            </a:pPr>
            <a:fld id="{069923A8-50BF-4947-8159-9C5CFA671CE5}"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等线" panose="02010600030101010101" charset="-122"/>
                <a:ea typeface="等线" panose="02010600030101010101" charset="-122"/>
                <a:cs typeface="+mn-cs"/>
              </a:defRPr>
            </a:lvl1pPr>
          </a:lstStyle>
          <a:p>
            <a:pPr>
              <a:defRPr/>
            </a:pPr>
            <a:fld id="{E55CA5C3-E88B-43DF-8171-B6C7326D204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20977B5-BA4E-4843-B1B8-19351BF72FA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E7FE02-7AB3-4ED5-8285-7E43913D435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9D03952-E967-4BF0-99CB-57C7B81B1B68}"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4D14076-EB2E-421E-B70D-6366949F0F2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CB79A6BB-4995-4C78-B5D9-4297FE1C7C43}"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D3D8A02E-34F2-4FEE-B824-A58886033A9A}"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74360DA-CE95-4876-A2D7-91F2B3F8F69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1CC2612-E75A-4772-A8A6-817C10126468}"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680FE52C-38A7-43E0-9C1A-15CB88352041}"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4C364F0-4A1B-4E98-BEE0-AF34510F8FE7}"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170AFD7-DAFA-481A-A84F-2E6B022775C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22AA5EE-D40A-489D-9EA6-4D444399B1FB}"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76A8F042-DA2B-4630-86CD-EFD9748D582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1BF2464-2DB0-49C1-B4DD-206DF085F5E2}"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0B1F5455-AEF4-4D7D-93B4-5F09E8B6F716}"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CF65663-8312-4F4C-80B3-C5254B82EF14}"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C1A5FD6C-8AFE-40F4-95DD-5C006002D8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E658C89-B402-4207-9D11-6EBBD8CB17E1}"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F24B609B-B631-479F-B622-5158C5780168}"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177800"/>
            <a:ext cx="889000" cy="5461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7" name="直接连接符 13"/>
          <p:cNvCxnSpPr/>
          <p:nvPr userDrawn="1"/>
        </p:nvCxnSpPr>
        <p:spPr>
          <a:xfrm>
            <a:off x="10033000" y="6424613"/>
            <a:ext cx="21955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14"/>
          <p:cNvSpPr txBox="1"/>
          <p:nvPr userDrawn="1"/>
        </p:nvSpPr>
        <p:spPr>
          <a:xfrm>
            <a:off x="250825" y="665163"/>
            <a:ext cx="987425" cy="277812"/>
          </a:xfrm>
          <a:prstGeom prst="rect">
            <a:avLst/>
          </a:prstGeom>
          <a:noFill/>
        </p:spPr>
        <p:txBody>
          <a:bodyPr>
            <a:spAutoFit/>
          </a:bodyPr>
          <a:lstStyle/>
          <a:p>
            <a:pPr>
              <a:defRPr/>
            </a:pPr>
            <a:r>
              <a:rPr lang="zh-CN" altLang="en-US" sz="1200" dirty="0">
                <a:solidFill>
                  <a:srgbClr val="004DA1"/>
                </a:solidFill>
                <a:latin typeface="方正大黑简体" panose="02010601030101010101" pitchFamily="65" charset="-122"/>
                <a:ea typeface="方正大黑简体" panose="02010601030101010101" pitchFamily="65" charset="-122"/>
                <a:cs typeface="+mn-cs"/>
              </a:rPr>
              <a:t>纳税人学堂</a:t>
            </a:r>
            <a:endParaRPr lang="zh-CN" altLang="en-US" sz="1200" dirty="0">
              <a:latin typeface="等线" panose="02010600030101010101" charset="-122"/>
              <a:ea typeface="等线" panose="02010600030101010101" charset="-122"/>
              <a:cs typeface="+mn-cs"/>
            </a:endParaRPr>
          </a:p>
        </p:txBody>
      </p:sp>
      <p:sp>
        <p:nvSpPr>
          <p:cNvPr id="9" name="文本框 6"/>
          <p:cNvSpPr txBox="1"/>
          <p:nvPr userDrawn="1"/>
        </p:nvSpPr>
        <p:spPr>
          <a:xfrm>
            <a:off x="10118725" y="6054725"/>
            <a:ext cx="2365375" cy="369888"/>
          </a:xfrm>
          <a:prstGeom prst="rect">
            <a:avLst/>
          </a:prstGeom>
          <a:noFill/>
        </p:spPr>
        <p:txBody>
          <a:bodyPr>
            <a:spAutoFit/>
          </a:bodyPr>
          <a:lstStyle/>
          <a:p>
            <a:pPr>
              <a:defRPr/>
            </a:pPr>
            <a:r>
              <a:rPr lang="zh-CN" altLang="en-US" dirty="0">
                <a:solidFill>
                  <a:srgbClr val="004DA1"/>
                </a:solidFill>
                <a:latin typeface="方正大黑简体" panose="02010601030101010101" pitchFamily="65" charset="-122"/>
                <a:ea typeface="方正大黑简体" panose="02010601030101010101" pitchFamily="65" charset="-122"/>
                <a:cs typeface="+mn-cs"/>
              </a:rPr>
              <a:t>广西税务在线直播</a:t>
            </a:r>
            <a:endParaRPr lang="zh-CN" altLang="en-US" dirty="0">
              <a:solidFill>
                <a:srgbClr val="004DA1"/>
              </a:solidFill>
              <a:latin typeface="方正大黑简体" panose="02010601030101010101" pitchFamily="65" charset="-122"/>
              <a:ea typeface="方正大黑简体" panose="02010601030101010101" pitchFamily="65" charset="-122"/>
              <a:cs typeface="+mn-cs"/>
            </a:endParaRPr>
          </a:p>
        </p:txBody>
      </p:sp>
      <p:sp>
        <p:nvSpPr>
          <p:cNvPr id="10" name="日期占位符 1"/>
          <p:cNvSpPr>
            <a:spLocks noGrp="1"/>
          </p:cNvSpPr>
          <p:nvPr>
            <p:ph type="dt" sz="half" idx="10"/>
          </p:nvPr>
        </p:nvSpPr>
        <p:spPr/>
        <p:txBody>
          <a:bodyPr/>
          <a:lstStyle>
            <a:lvl1pPr>
              <a:defRPr/>
            </a:lvl1pPr>
          </a:lstStyle>
          <a:p>
            <a:pPr>
              <a:defRPr/>
            </a:pPr>
            <a:fld id="{9B65A966-886D-4E8E-A61E-6CF5674DB623}" type="datetimeFigureOut">
              <a:rPr lang="zh-CN" altLang="en-US"/>
            </a:fld>
            <a:endParaRPr lang="zh-CN" altLang="en-US"/>
          </a:p>
        </p:txBody>
      </p:sp>
      <p:sp>
        <p:nvSpPr>
          <p:cNvPr id="11" name="页脚占位符 2"/>
          <p:cNvSpPr>
            <a:spLocks noGrp="1"/>
          </p:cNvSpPr>
          <p:nvPr>
            <p:ph type="ftr" sz="quarter" idx="11"/>
          </p:nvPr>
        </p:nvSpPr>
        <p:spPr/>
        <p:txBody>
          <a:bodyPr/>
          <a:lstStyle>
            <a:lvl1pPr>
              <a:defRPr/>
            </a:lvl1pPr>
          </a:lstStyle>
          <a:p>
            <a:pPr>
              <a:defRPr/>
            </a:pPr>
            <a:endParaRPr lang="zh-CN" altLang="en-US"/>
          </a:p>
        </p:txBody>
      </p:sp>
      <p:sp>
        <p:nvSpPr>
          <p:cNvPr id="12" name="灯片编号占位符 3"/>
          <p:cNvSpPr>
            <a:spLocks noGrp="1"/>
          </p:cNvSpPr>
          <p:nvPr>
            <p:ph type="sldNum" sz="quarter" idx="12"/>
          </p:nvPr>
        </p:nvSpPr>
        <p:spPr/>
        <p:txBody>
          <a:bodyPr/>
          <a:lstStyle>
            <a:lvl1pPr>
              <a:defRPr/>
            </a:lvl1pPr>
          </a:lstStyle>
          <a:p>
            <a:pPr>
              <a:defRPr/>
            </a:pPr>
            <a:fld id="{4A7F535A-90EB-48A3-B8BC-D8E89823F827}"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AD564A9A-6285-4D6A-A2C0-0DBAD46DDF3F}"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23E0E76-33D1-4F00-862D-9BCAF600705C}"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8C3B1F96-71EA-4492-A956-BF814F60F39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98B76BE-E250-42E3-BA0C-BE93A761515B}"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B6CCFB7-FAAD-4459-B115-5156A79D40A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AAED59-0273-48EA-8601-51341CF788D7}"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DAD1163-E9F4-4389-8B9B-F6E92649B3E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53A14E0-A20D-4B43-8075-3C0D0B99BA80}"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F20659A9-8238-4A7C-97E6-1C4693AE03BE}"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132F5679-B80B-42AD-8B9B-64F62680BBA0}"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F6AF11B2-9F72-4BEA-8CEA-479AFC5C2D1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BF5782-E373-4ACB-8783-156E31B9BB00}"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E2F7A73F-CD20-4BD4-84A0-E0479C471A51}"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297DFFC-FDCF-4DDE-967F-9A6DB9E09702}"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B15FBCA0-9AC8-4866-AD27-90CDE65842CA}"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E093307-8139-4A8D-A665-CA632F9E2CCD}"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D4193541-067D-464C-B02C-67CA0E485B38}"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ACCC660-C3F7-4AF9-BDB9-799498221F62}"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13F0E0B3-3509-45A6-BE36-6D6AA5E11B50}"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271463"/>
            <a:ext cx="889000" cy="5969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7" name="组合 9"/>
          <p:cNvGrpSpPr/>
          <p:nvPr userDrawn="1"/>
        </p:nvGrpSpPr>
        <p:grpSpPr bwMode="auto">
          <a:xfrm>
            <a:off x="8975725" y="215900"/>
            <a:ext cx="2959100" cy="447675"/>
            <a:chOff x="2242052" y="404335"/>
            <a:chExt cx="8667992" cy="1310268"/>
          </a:xfrm>
        </p:grpSpPr>
        <p:sp>
          <p:nvSpPr>
            <p:cNvPr id="8" name="PA-任意多边形 20"/>
            <p:cNvSpPr/>
            <p:nvPr>
              <p:custDataLst>
                <p:tags r:id="rId3"/>
              </p:custDataLst>
            </p:nvPr>
          </p:nvSpPr>
          <p:spPr>
            <a:xfrm>
              <a:off x="5069380" y="404335"/>
              <a:ext cx="5840664" cy="896745"/>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a:lstStyle/>
            <a:p>
              <a:pPr algn="ctr" fontAlgn="auto">
                <a:defRPr/>
              </a:pPr>
              <a:endParaRPr lang="zh-CN" altLang="zh-CN" sz="72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PA-任意多边形 24"/>
            <p:cNvSpPr/>
            <p:nvPr>
              <p:custDataLst>
                <p:tags r:id="rId4"/>
              </p:custDataLst>
            </p:nvPr>
          </p:nvSpPr>
          <p:spPr>
            <a:xfrm>
              <a:off x="5069380" y="1403300"/>
              <a:ext cx="5840664" cy="236962"/>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a:lstStyle/>
            <a:p>
              <a:pPr algn="dist" fontAlgn="auto">
                <a:defRPr/>
              </a:pPr>
              <a:endParaRPr lang="zh-CN" altLang="en-US" sz="20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PA-任意多边形 22"/>
            <p:cNvSpPr/>
            <p:nvPr>
              <p:custDataLst>
                <p:tags r:id="rId5"/>
              </p:custDataLst>
            </p:nvPr>
          </p:nvSpPr>
          <p:spPr>
            <a:xfrm>
              <a:off x="2242052" y="404335"/>
              <a:ext cx="2655272"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a:lstStyle/>
            <a:p>
              <a:pPr fontAlgn="auto">
                <a:defRPr/>
              </a:pPr>
              <a:endParaRPr lang="zh-CN" altLang="en-US" sz="3200" noProof="1">
                <a:solidFill>
                  <a:srgbClr val="004DA1"/>
                </a:solidFill>
                <a:effectLst>
                  <a:outerShdw blurRad="38100" dist="38100" dir="2700000" algn="tl">
                    <a:srgbClr val="000000">
                      <a:alpha val="43137"/>
                    </a:srgbClr>
                  </a:outerShdw>
                </a:effectLst>
                <a:latin typeface="等线" panose="02010600030101010101" charset="-122"/>
                <a:ea typeface="等线" panose="02010600030101010101" charset="-122"/>
                <a:cs typeface="+mn-cs"/>
              </a:endParaRPr>
            </a:p>
          </p:txBody>
        </p:sp>
      </p:grpSp>
      <p:cxnSp>
        <p:nvCxnSpPr>
          <p:cNvPr id="11"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日期占位符 1"/>
          <p:cNvSpPr>
            <a:spLocks noGrp="1"/>
          </p:cNvSpPr>
          <p:nvPr>
            <p:ph type="dt" sz="half" idx="10"/>
          </p:nvPr>
        </p:nvSpPr>
        <p:spPr/>
        <p:txBody>
          <a:bodyPr/>
          <a:lstStyle>
            <a:lvl1pPr>
              <a:defRPr/>
            </a:lvl1pPr>
          </a:lstStyle>
          <a:p>
            <a:pPr>
              <a:defRPr/>
            </a:pPr>
            <a:fld id="{A4CB7D90-018E-4749-AD13-CB041EE06598}" type="datetimeFigureOut">
              <a:rPr lang="zh-CN" altLang="en-US"/>
            </a:fld>
            <a:endParaRPr lang="zh-CN" altLang="en-US"/>
          </a:p>
        </p:txBody>
      </p:sp>
      <p:sp>
        <p:nvSpPr>
          <p:cNvPr id="13" name="页脚占位符 2"/>
          <p:cNvSpPr>
            <a:spLocks noGrp="1"/>
          </p:cNvSpPr>
          <p:nvPr>
            <p:ph type="ftr" sz="quarter" idx="11"/>
          </p:nvPr>
        </p:nvSpPr>
        <p:spPr/>
        <p:txBody>
          <a:bodyPr/>
          <a:lstStyle>
            <a:lvl1pPr>
              <a:defRPr/>
            </a:lvl1pPr>
          </a:lstStyle>
          <a:p>
            <a:pPr>
              <a:defRPr/>
            </a:pPr>
            <a:endParaRPr lang="zh-CN" altLang="en-US"/>
          </a:p>
        </p:txBody>
      </p:sp>
      <p:sp>
        <p:nvSpPr>
          <p:cNvPr id="14" name="灯片编号占位符 3"/>
          <p:cNvSpPr>
            <a:spLocks noGrp="1"/>
          </p:cNvSpPr>
          <p:nvPr>
            <p:ph type="sldNum" sz="quarter" idx="12"/>
          </p:nvPr>
        </p:nvSpPr>
        <p:spPr/>
        <p:txBody>
          <a:bodyPr/>
          <a:lstStyle>
            <a:lvl1pPr>
              <a:defRPr/>
            </a:lvl1pPr>
          </a:lstStyle>
          <a:p>
            <a:pPr>
              <a:defRPr/>
            </a:pPr>
            <a:fld id="{97F21A66-5A6F-4929-9CC0-4ECDC8EB5BD2}"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59D26B63-7414-480D-8609-2808F7F38C3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5E6254E-5EB4-4167-A61E-24C02359C8C1}"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0BAA1B95-15F1-46AB-96AA-C3A1CA1B4A74}"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BBA8F4E-F4B3-4AAE-A048-99A56108845E}"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E6036813-733C-44C2-9110-946C99B85640}"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C7ECC668-6C74-4ADE-9656-25D26E91F4B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3315"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1B1BA9F2-2DD8-417E-A074-3008A7113D66}"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834B9FA6-40D8-4082-BF6D-E8D6A74C685B}"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3391583" y="5233630"/>
            <a:ext cx="5407250" cy="646331"/>
          </a:xfrm>
          <a:prstGeom prst="rect">
            <a:avLst/>
          </a:prstGeom>
          <a:noFill/>
          <a:ln w="9525">
            <a:noFill/>
            <a:miter lim="800000"/>
          </a:ln>
        </p:spPr>
        <p:txBody>
          <a:bodyPr wrap="none">
            <a:spAutoFit/>
          </a:bodyPr>
          <a:lstStyle/>
          <a:p>
            <a:pPr algn="ctr"/>
            <a:r>
              <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t>
            </a: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优化纳税服务举措解读</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2031325"/>
          </a:xfrm>
          <a:prstGeom prst="rect">
            <a:avLst/>
          </a:prstGeom>
          <a:noFill/>
        </p:spPr>
        <p:txBody>
          <a:bodyPr wrap="square">
            <a:spAutoFit/>
          </a:bodyPr>
          <a:lstStyle/>
          <a:p>
            <a:pPr algn="ctr">
              <a:defRPr/>
            </a:pP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共渡难关 </a:t>
            </a:r>
            <a:r>
              <a:rPr lang="en-US"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  </a:t>
            </a: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共克时艰</a:t>
            </a:r>
            <a:endPar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endPar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广西税务抗击新冠肺炎疫情税收政策宣讲会</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273175" y="1375410"/>
            <a:ext cx="10389870" cy="3291840"/>
          </a:xfrm>
          <a:prstGeom prst="rect">
            <a:avLst/>
          </a:prstGeom>
          <a:noFill/>
        </p:spPr>
        <p:txBody>
          <a:bodyPr wrap="square" rtlCol="0" anchor="t">
            <a:spAutoFit/>
          </a:bodyPr>
          <a:lstStyle/>
          <a:p>
            <a:pPr algn="ctr">
              <a:lnSpc>
                <a:spcPct val="10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1.简化发票领用</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b="1">
                <a:latin typeface="仿宋" panose="02010609060101010101" charset="-122"/>
                <a:ea typeface="仿宋" panose="02010609060101010101" charset="-122"/>
                <a:cs typeface="仿宋" panose="02010609060101010101" charset="-122"/>
              </a:rPr>
              <a:t>   （</a:t>
            </a:r>
            <a:r>
              <a:rPr lang="en-US" altLang="zh-CN" sz="2400" b="1">
                <a:latin typeface="仿宋" panose="02010609060101010101" charset="-122"/>
                <a:ea typeface="仿宋" panose="02010609060101010101" charset="-122"/>
                <a:cs typeface="仿宋" panose="02010609060101010101" charset="-122"/>
              </a:rPr>
              <a:t>1</a:t>
            </a:r>
            <a:r>
              <a:rPr lang="zh-CN" altLang="en-US" sz="2400" b="1">
                <a:latin typeface="仿宋" panose="02010609060101010101" charset="-122"/>
                <a:ea typeface="仿宋" panose="02010609060101010101" charset="-122"/>
                <a:cs typeface="仿宋" panose="02010609060101010101" charset="-122"/>
              </a:rPr>
              <a:t>）免费发票寄递服务，</a:t>
            </a:r>
            <a:r>
              <a:rPr lang="zh-CN" altLang="en-US" sz="2400">
                <a:latin typeface="仿宋" panose="02010609060101010101" charset="-122"/>
                <a:ea typeface="仿宋" panose="02010609060101010101" charset="-122"/>
                <a:cs typeface="仿宋" panose="02010609060101010101" charset="-122"/>
              </a:rPr>
              <a:t>3月31前，纳税人可通过电子税务局、税控系统纳税人端等自行申请领用增值税发票，并通过免费的发票寄递服务，做到足不出户即可领取发票。</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b="1">
                <a:latin typeface="仿宋" panose="02010609060101010101" charset="-122"/>
                <a:ea typeface="仿宋" panose="02010609060101010101" charset="-122"/>
                <a:cs typeface="仿宋" panose="02010609060101010101" charset="-122"/>
                <a:sym typeface="+mn-ea"/>
              </a:rPr>
              <a:t>   （</a:t>
            </a:r>
            <a:r>
              <a:rPr lang="en-US" altLang="zh-CN" sz="2400" b="1">
                <a:latin typeface="仿宋" panose="02010609060101010101" charset="-122"/>
                <a:ea typeface="仿宋" panose="02010609060101010101" charset="-122"/>
                <a:cs typeface="仿宋" panose="02010609060101010101" charset="-122"/>
                <a:sym typeface="+mn-ea"/>
              </a:rPr>
              <a:t>2</a:t>
            </a:r>
            <a:r>
              <a:rPr lang="zh-CN" altLang="en-US" sz="2400" b="1">
                <a:latin typeface="仿宋" panose="02010609060101010101" charset="-122"/>
                <a:ea typeface="仿宋" panose="02010609060101010101" charset="-122"/>
                <a:cs typeface="仿宋" panose="02010609060101010101" charset="-122"/>
                <a:sym typeface="+mn-ea"/>
              </a:rPr>
              <a:t>）简并发票领用次数</a:t>
            </a:r>
            <a:r>
              <a:rPr lang="zh-CN" altLang="en-US" sz="2400">
                <a:latin typeface="仿宋" panose="02010609060101010101" charset="-122"/>
                <a:ea typeface="仿宋" panose="02010609060101010101" charset="-122"/>
                <a:cs typeface="仿宋" panose="02010609060101010101" charset="-122"/>
                <a:sym typeface="+mn-ea"/>
              </a:rPr>
              <a:t>，纳税信用A级和B级的纳税人，可分别一次领取不超过3个月和2个月的增值税发票用量。</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273175" y="1375410"/>
            <a:ext cx="10389870" cy="3291840"/>
          </a:xfrm>
          <a:prstGeom prst="rect">
            <a:avLst/>
          </a:prstGeom>
          <a:noFill/>
        </p:spPr>
        <p:txBody>
          <a:bodyPr wrap="square" rtlCol="0" anchor="t">
            <a:spAutoFit/>
          </a:bodyPr>
          <a:lstStyle/>
          <a:p>
            <a:pPr algn="ctr">
              <a:lnSpc>
                <a:spcPct val="10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1.简化发票领用</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 </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sym typeface="+mn-ea"/>
              </a:rPr>
              <a:t>（</a:t>
            </a:r>
            <a:r>
              <a:rPr lang="en-US" altLang="zh-CN" sz="2400" b="1">
                <a:latin typeface="仿宋" panose="02010609060101010101" charset="-122"/>
                <a:ea typeface="仿宋" panose="02010609060101010101" charset="-122"/>
                <a:cs typeface="仿宋" panose="02010609060101010101" charset="-122"/>
                <a:sym typeface="+mn-ea"/>
              </a:rPr>
              <a:t>3</a:t>
            </a:r>
            <a:r>
              <a:rPr lang="zh-CN" altLang="en-US" sz="2400" b="1">
                <a:latin typeface="仿宋" panose="02010609060101010101" charset="-122"/>
                <a:ea typeface="仿宋" panose="02010609060101010101" charset="-122"/>
                <a:cs typeface="仿宋" panose="02010609060101010101" charset="-122"/>
                <a:sym typeface="+mn-ea"/>
              </a:rPr>
              <a:t>）按需供应防疫重点行业企业发票，</a:t>
            </a:r>
            <a:r>
              <a:rPr lang="zh-CN" altLang="en-US" sz="2400">
                <a:latin typeface="仿宋" panose="02010609060101010101" charset="-122"/>
                <a:ea typeface="仿宋" panose="02010609060101010101" charset="-122"/>
                <a:cs typeface="仿宋" panose="02010609060101010101" charset="-122"/>
              </a:rPr>
              <a:t>对生产和销售医疗救治设备、检测仪器、防护用品、消杀制剂、药品等疫情防控重点保障物资以及对此类物资提供运输服务的纳税人，申请增值税发票“增版”“增量”的，可暂按需调整其发票领用数量和最高开票限额，不需事前实地查验。</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273175" y="1375410"/>
            <a:ext cx="10069830" cy="3846195"/>
          </a:xfrm>
          <a:prstGeom prst="rect">
            <a:avLst/>
          </a:prstGeom>
          <a:noFill/>
        </p:spPr>
        <p:txBody>
          <a:bodyPr wrap="square" rtlCol="0" anchor="t">
            <a:spAutoFit/>
          </a:bodyPr>
          <a:lstStyle/>
          <a:p>
            <a:pPr algn="ctr">
              <a:lnSpc>
                <a:spcPct val="10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.其他流程简化</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40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）提速审批</a:t>
            </a:r>
            <a:r>
              <a:rPr lang="zh-CN" altLang="en-US" sz="2400" b="1">
                <a:latin typeface="仿宋" panose="02010609060101010101" charset="-122"/>
                <a:ea typeface="仿宋" panose="02010609060101010101" charset="-122"/>
                <a:cs typeface="仿宋" panose="02010609060101010101" charset="-122"/>
              </a:rPr>
              <a:t>，</a:t>
            </a:r>
            <a:r>
              <a:rPr lang="zh-CN" altLang="en-US" sz="2400">
                <a:latin typeface="仿宋" panose="02010609060101010101" charset="-122"/>
                <a:ea typeface="仿宋" panose="02010609060101010101" charset="-122"/>
                <a:cs typeface="仿宋" panose="02010609060101010101" charset="-122"/>
              </a:rPr>
              <a:t>延期申报、延期缴纳税款、房产税、城镇土地使用税减免审批时间再提速30%以上，即</a:t>
            </a:r>
            <a:r>
              <a:rPr lang="zh-CN" altLang="en-US" sz="2400">
                <a:latin typeface="仿宋" panose="02010609060101010101" charset="-122"/>
                <a:ea typeface="仿宋" panose="02010609060101010101" charset="-122"/>
                <a:cs typeface="仿宋" panose="02010609060101010101" charset="-122"/>
                <a:sym typeface="+mn-ea"/>
              </a:rPr>
              <a:t>分别在7、5、10个工作日内办结</a:t>
            </a:r>
            <a:r>
              <a:rPr lang="zh-CN" altLang="en-US" sz="2400">
                <a:latin typeface="仿宋" panose="02010609060101010101" charset="-122"/>
                <a:ea typeface="仿宋" panose="02010609060101010101" charset="-122"/>
                <a:cs typeface="仿宋" panose="02010609060101010101" charset="-122"/>
              </a:rPr>
              <a:t>。出口退税审批压缩至8个工作日以内。</a:t>
            </a:r>
            <a:endParaRPr lang="zh-CN" altLang="en-US" sz="2400">
              <a:latin typeface="仿宋" panose="02010609060101010101" charset="-122"/>
              <a:ea typeface="仿宋" panose="02010609060101010101" charset="-122"/>
              <a:cs typeface="仿宋" panose="02010609060101010101" charset="-122"/>
            </a:endParaRPr>
          </a:p>
          <a:p>
            <a:pPr indent="457200" algn="l" eaLnBrk="1" latinLnBrk="0" hangingPunct="1">
              <a:lnSpc>
                <a:spcPct val="150000"/>
              </a:lnSpc>
              <a:buNone/>
            </a:pP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）优化预审</a:t>
            </a:r>
            <a:r>
              <a:rPr lang="zh-CN" altLang="en-US" sz="2400" b="1">
                <a:latin typeface="仿宋" panose="02010609060101010101" charset="-122"/>
                <a:ea typeface="仿宋" panose="02010609060101010101" charset="-122"/>
                <a:cs typeface="仿宋" panose="02010609060101010101" charset="-122"/>
                <a:sym typeface="+mn-ea"/>
              </a:rPr>
              <a:t>，</a:t>
            </a:r>
            <a:r>
              <a:rPr lang="zh-CN" altLang="en-US" sz="2400">
                <a:latin typeface="仿宋" panose="02010609060101010101" charset="-122"/>
                <a:ea typeface="仿宋" panose="02010609060101010101" charset="-122"/>
                <a:cs typeface="仿宋" panose="02010609060101010101" charset="-122"/>
                <a:sym typeface="+mn-ea"/>
              </a:rPr>
              <a:t>切实需要到厅办理的，税务机关接受纳税人、缴费人预约时，</a:t>
            </a:r>
            <a:r>
              <a:rPr lang="zh-CN" altLang="en-US" sz="2400">
                <a:latin typeface="仿宋" panose="02010609060101010101" charset="-122"/>
                <a:ea typeface="仿宋" panose="02010609060101010101" charset="-122"/>
                <a:cs typeface="仿宋" panose="02010609060101010101" charset="-122"/>
              </a:rPr>
              <a:t>可通过微信、电子邮件等</a:t>
            </a:r>
            <a:r>
              <a:rPr lang="en-US" altLang="zh-CN" sz="2400">
                <a:latin typeface="仿宋" panose="02010609060101010101" charset="-122"/>
                <a:ea typeface="仿宋" panose="02010609060101010101" charset="-122"/>
                <a:cs typeface="仿宋" panose="02010609060101010101" charset="-122"/>
              </a:rPr>
              <a:t>“</a:t>
            </a:r>
            <a:r>
              <a:rPr lang="zh-CN" altLang="en-US" sz="2400">
                <a:latin typeface="仿宋" panose="02010609060101010101" charset="-122"/>
                <a:ea typeface="仿宋" panose="02010609060101010101" charset="-122"/>
                <a:cs typeface="仿宋" panose="02010609060101010101" charset="-122"/>
                <a:sym typeface="+mn-ea"/>
              </a:rPr>
              <a:t>不见面</a:t>
            </a:r>
            <a:r>
              <a:rPr lang="en-US" altLang="zh-CN" sz="2400">
                <a:latin typeface="仿宋" panose="02010609060101010101" charset="-122"/>
                <a:ea typeface="仿宋" panose="02010609060101010101" charset="-122"/>
                <a:cs typeface="仿宋" panose="02010609060101010101" charset="-122"/>
              </a:rPr>
              <a:t>”</a:t>
            </a:r>
            <a:r>
              <a:rPr lang="zh-CN" altLang="en-US" sz="2400">
                <a:latin typeface="仿宋" panose="02010609060101010101" charset="-122"/>
                <a:ea typeface="仿宋" panose="02010609060101010101" charset="-122"/>
                <a:cs typeface="仿宋" panose="02010609060101010101" charset="-122"/>
              </a:rPr>
              <a:t>方式提前预审资料。</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376680" y="1848485"/>
            <a:ext cx="9554845" cy="3291840"/>
          </a:xfrm>
          <a:prstGeom prst="rect">
            <a:avLst/>
          </a:prstGeom>
          <a:noFill/>
        </p:spPr>
        <p:txBody>
          <a:bodyPr wrap="square" rtlCol="0" anchor="t">
            <a:spAutoFit/>
          </a:bodyPr>
          <a:lstStyle/>
          <a:p>
            <a:pPr algn="ctr">
              <a:lnSpc>
                <a:spcPct val="10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.其他流程简化</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40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b="1">
                <a:latin typeface="仿宋" panose="02010609060101010101" charset="-122"/>
                <a:ea typeface="仿宋" panose="02010609060101010101" charset="-122"/>
                <a:cs typeface="仿宋" panose="02010609060101010101" charset="-122"/>
              </a:rPr>
              <a:t>推行容缺办理，</a:t>
            </a:r>
            <a:r>
              <a:rPr lang="zh-CN" altLang="en-US" sz="2400">
                <a:latin typeface="仿宋" panose="02010609060101010101" charset="-122"/>
                <a:ea typeface="仿宋" panose="02010609060101010101" charset="-122"/>
                <a:cs typeface="仿宋" panose="02010609060101010101" charset="-122"/>
              </a:rPr>
              <a:t>对纳税人、缴费人到办税服务厅办理涉税费事宜，提供的相关资料不齐全但不影响实质性审核的，经纳税人、缴费人作出书面补正承诺后，可暂缓提交纸质资料，按正常程序为其办理。</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376680" y="1848485"/>
            <a:ext cx="9554845" cy="2183765"/>
          </a:xfrm>
          <a:prstGeom prst="rect">
            <a:avLst/>
          </a:prstGeom>
          <a:noFill/>
        </p:spPr>
        <p:txBody>
          <a:bodyPr wrap="square" rtlCol="0" anchor="t">
            <a:spAutoFit/>
          </a:bodyPr>
          <a:lstStyle/>
          <a:p>
            <a:pPr algn="ctr">
              <a:lnSpc>
                <a:spcPct val="10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.其他流程简化</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2400">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b="1">
                <a:latin typeface="仿宋" panose="02010609060101010101" charset="-122"/>
                <a:ea typeface="仿宋" panose="02010609060101010101" charset="-122"/>
                <a:cs typeface="仿宋" panose="02010609060101010101" charset="-122"/>
              </a:rPr>
              <a:t>开辟直通办理，</a:t>
            </a:r>
            <a:r>
              <a:rPr lang="zh-CN" altLang="en-US" sz="2400">
                <a:latin typeface="仿宋" panose="02010609060101010101" charset="-122"/>
                <a:ea typeface="仿宋" panose="02010609060101010101" charset="-122"/>
                <a:cs typeface="仿宋" panose="02010609060101010101" charset="-122"/>
              </a:rPr>
              <a:t>对生产、销售和运输疫情防控重点保障物资的纳税人、缴费人，提供办税缴费绿色通道服务，第一时间为其办理税费事宜。</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三、办税缴费流程的简化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376680" y="2209800"/>
            <a:ext cx="9554845" cy="2738120"/>
          </a:xfrm>
          <a:prstGeom prst="rect">
            <a:avLst/>
          </a:prstGeom>
          <a:noFill/>
        </p:spPr>
        <p:txBody>
          <a:bodyPr wrap="square" rtlCol="0" anchor="t">
            <a:spAutoFit/>
          </a:bodyPr>
          <a:lstStyle/>
          <a:p>
            <a:pPr algn="ctr">
              <a:lnSpc>
                <a:spcPct val="10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.其他流程简化</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a:t>
            </a:r>
            <a:r>
              <a:rPr lang="zh-CN" altLang="zh-CN" sz="2400">
                <a:latin typeface="微软雅黑" panose="020B0503020204020204" pitchFamily="34" charset="-122"/>
                <a:ea typeface="微软雅黑" panose="020B0503020204020204" pitchFamily="34" charset="-122"/>
                <a:cs typeface="微软雅黑" panose="020B0503020204020204" pitchFamily="34" charset="-122"/>
                <a:sym typeface="+mn-ea"/>
              </a:rPr>
              <a:t>（5）优化验证方式</a:t>
            </a:r>
            <a:r>
              <a:rPr lang="zh-CN" altLang="zh-CN" sz="24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latin typeface="仿宋" panose="02010609060101010101" charset="-122"/>
                <a:ea typeface="仿宋" panose="02010609060101010101" charset="-122"/>
                <a:cs typeface="仿宋" panose="02010609060101010101" charset="-122"/>
                <a:sym typeface="+mn-ea"/>
              </a:rPr>
              <a:t>对确需在办税服务厅实名办税的人员，通过核验登记证件、身份证件等方式进行验证，暂不要求进行“刷脸”验证。</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73731" name="图片 4"/>
          <p:cNvPicPr>
            <a:picLocks noChangeAspect="1"/>
          </p:cNvPicPr>
          <p:nvPr/>
        </p:nvPicPr>
        <p:blipFill>
          <a:blip r:embed="rId1"/>
          <a:srcRect/>
          <a:stretch>
            <a:fillRect/>
          </a:stretch>
        </p:blipFill>
        <p:spPr bwMode="auto">
          <a:xfrm>
            <a:off x="5048250" y="1093788"/>
            <a:ext cx="2095500" cy="1409700"/>
          </a:xfrm>
          <a:prstGeom prst="rect">
            <a:avLst/>
          </a:prstGeom>
          <a:noFill/>
          <a:ln w="9525">
            <a:noFill/>
            <a:miter lim="800000"/>
            <a:headEnd/>
            <a:tailEnd/>
          </a:ln>
        </p:spPr>
      </p:pic>
      <p:sp>
        <p:nvSpPr>
          <p:cNvPr id="2" name="矩形 1"/>
          <p:cNvSpPr/>
          <p:nvPr/>
        </p:nvSpPr>
        <p:spPr>
          <a:xfrm>
            <a:off x="4175125" y="3424238"/>
            <a:ext cx="3841750" cy="1198562"/>
          </a:xfrm>
          <a:prstGeom prst="rect">
            <a:avLst/>
          </a:prstGeom>
        </p:spPr>
        <p:txBody>
          <a:bodyPr wrap="none">
            <a:spAutoFit/>
          </a:bodyPr>
          <a:lstStyle/>
          <a:p>
            <a:pPr algn="ctr" fontAlgn="auto">
              <a:defRPr/>
            </a:pPr>
            <a:r>
              <a:rPr lang="zh-CN" altLang="en-US"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76705" y="395605"/>
            <a:ext cx="6393180" cy="521970"/>
          </a:xfrm>
          <a:prstGeom prst="rect">
            <a:avLst/>
          </a:prstGeom>
          <a:noFill/>
        </p:spPr>
        <p:txBody>
          <a:bodyPr wrap="square" rtlCol="0" anchor="t">
            <a:spAutoFit/>
          </a:bodyPr>
          <a:lstStyle/>
          <a:p>
            <a:pPr>
              <a:defRPr/>
            </a:pPr>
            <a:r>
              <a:rPr lang="zh-CN"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目录</a:t>
            </a:r>
            <a:endParaRPr lang="zh-CN" altLang="zh-CN"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14" name="文本框 13"/>
          <p:cNvSpPr txBox="1"/>
          <p:nvPr/>
        </p:nvSpPr>
        <p:spPr>
          <a:xfrm>
            <a:off x="542925" y="1256665"/>
            <a:ext cx="10843260" cy="3353435"/>
          </a:xfrm>
          <a:prstGeom prst="rect">
            <a:avLst/>
          </a:prstGeom>
          <a:noFill/>
        </p:spPr>
        <p:txBody>
          <a:bodyPr wrap="square" rtlCol="0">
            <a:spAutoFit/>
          </a:bodyPr>
          <a:lstStyle/>
          <a:p>
            <a:pPr algn="ctr"/>
            <a:endParaRPr lang="zh-CN" altLang="en-US" sz="3200" b="1">
              <a:latin typeface="微软雅黑" panose="020B0503020204020204" pitchFamily="34" charset="-122"/>
              <a:ea typeface="微软雅黑" panose="020B0503020204020204" pitchFamily="34" charset="-122"/>
              <a:cs typeface="微软雅黑" panose="020B0503020204020204" pitchFamily="34" charset="-122"/>
            </a:endParaRPr>
          </a:p>
          <a:p>
            <a:pPr algn="ctr"/>
            <a:r>
              <a:rPr lang="zh-CN" altLang="en-US" sz="3200" b="1">
                <a:latin typeface="微软雅黑" panose="020B0503020204020204" pitchFamily="34" charset="-122"/>
                <a:ea typeface="微软雅黑" panose="020B0503020204020204" pitchFamily="34" charset="-122"/>
                <a:cs typeface="微软雅黑" panose="020B0503020204020204" pitchFamily="34" charset="-122"/>
              </a:rPr>
              <a:t>一、</a:t>
            </a:r>
            <a:r>
              <a:rPr lang="zh-CN" altLang="en-US" sz="3200" b="1">
                <a:latin typeface="微软雅黑" panose="020B0503020204020204" pitchFamily="34" charset="-122"/>
                <a:ea typeface="微软雅黑" panose="020B0503020204020204" pitchFamily="34" charset="-122"/>
                <a:cs typeface="微软雅黑" panose="020B0503020204020204" pitchFamily="34" charset="-122"/>
                <a:sym typeface="+mn-lt"/>
              </a:rPr>
              <a:t>办税缴费方式的变化</a:t>
            </a:r>
            <a:endParaRPr lang="zh-CN" altLang="en-US" sz="3200">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sz="3200">
              <a:latin typeface="微软雅黑" panose="020B0503020204020204" pitchFamily="34" charset="-122"/>
              <a:ea typeface="微软雅黑" panose="020B0503020204020204" pitchFamily="34" charset="-122"/>
              <a:cs typeface="微软雅黑" panose="020B0503020204020204" pitchFamily="34" charset="-122"/>
            </a:endParaRPr>
          </a:p>
          <a:p>
            <a:pPr algn="ctr"/>
            <a:r>
              <a:rPr lang="zh-CN" altLang="en-US" sz="3200" b="1">
                <a:latin typeface="微软雅黑" panose="020B0503020204020204" pitchFamily="34" charset="-122"/>
                <a:ea typeface="微软雅黑" panose="020B0503020204020204" pitchFamily="34" charset="-122"/>
                <a:cs typeface="微软雅黑" panose="020B0503020204020204" pitchFamily="34" charset="-122"/>
              </a:rPr>
              <a:t>二、</a:t>
            </a:r>
            <a:r>
              <a:rPr lang="zh-CN" altLang="en-US" sz="3200" b="1">
                <a:latin typeface="微软雅黑" panose="020B0503020204020204" pitchFamily="34" charset="-122"/>
                <a:ea typeface="微软雅黑" panose="020B0503020204020204" pitchFamily="34" charset="-122"/>
                <a:cs typeface="微软雅黑" panose="020B0503020204020204" pitchFamily="34" charset="-122"/>
                <a:sym typeface="+mn-lt"/>
              </a:rPr>
              <a:t>办税缴费权益的优化</a:t>
            </a:r>
            <a:endParaRPr lang="zh-CN" altLang="en-US" sz="3200">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zh-CN" altLang="en-US" sz="3200">
              <a:latin typeface="微软雅黑" panose="020B0503020204020204" pitchFamily="34" charset="-122"/>
              <a:ea typeface="微软雅黑" panose="020B0503020204020204" pitchFamily="34" charset="-122"/>
              <a:cs typeface="微软雅黑" panose="020B0503020204020204" pitchFamily="34" charset="-122"/>
            </a:endParaRPr>
          </a:p>
          <a:p>
            <a:pPr algn="ctr"/>
            <a:r>
              <a:rPr lang="zh-CN" altLang="en-US" sz="3200" b="1">
                <a:latin typeface="微软雅黑" panose="020B0503020204020204" pitchFamily="34" charset="-122"/>
                <a:ea typeface="微软雅黑" panose="020B0503020204020204" pitchFamily="34" charset="-122"/>
                <a:cs typeface="微软雅黑" panose="020B0503020204020204" pitchFamily="34" charset="-122"/>
                <a:sym typeface="+mn-ea"/>
              </a:rPr>
              <a:t>三、</a:t>
            </a:r>
            <a:r>
              <a:rPr lang="zh-CN" altLang="en-US" sz="3200" b="1">
                <a:latin typeface="微软雅黑" panose="020B0503020204020204" pitchFamily="34" charset="-122"/>
                <a:ea typeface="微软雅黑" panose="020B0503020204020204" pitchFamily="34" charset="-122"/>
                <a:cs typeface="微软雅黑" panose="020B0503020204020204" pitchFamily="34" charset="-122"/>
                <a:sym typeface="+mn-lt"/>
              </a:rPr>
              <a:t>办税缴费流程的简化</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一、办税缴费方式的变化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499235" y="1834515"/>
            <a:ext cx="10013950" cy="2953385"/>
          </a:xfrm>
          <a:prstGeom prst="rect">
            <a:avLst/>
          </a:prstGeom>
          <a:noFill/>
        </p:spPr>
        <p:txBody>
          <a:bodyPr wrap="square" rtlCol="0" anchor="t">
            <a:spAutoFit/>
          </a:bodyPr>
          <a:lstStyle/>
          <a:p>
            <a:pPr algn="ctr">
              <a:lnSpc>
                <a:spcPct val="15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1.普遍暂停线下办理</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latin typeface="仿宋" panose="02010609060101010101" charset="-122"/>
                <a:ea typeface="仿宋" panose="02010609060101010101" charset="-122"/>
                <a:cs typeface="仿宋" panose="02010609060101010101" charset="-122"/>
              </a:rPr>
              <a:t> 按照当地政府关于疫情防控期间政务服务的相关要求和具体安排，保持与当地行政服务中心一致。关键在于</a:t>
            </a:r>
            <a:r>
              <a:rPr lang="zh-CN" altLang="en-US" sz="2400" b="1">
                <a:solidFill>
                  <a:srgbClr val="FF0000"/>
                </a:solidFill>
                <a:latin typeface="仿宋" panose="02010609060101010101" charset="-122"/>
                <a:ea typeface="仿宋" panose="02010609060101010101" charset="-122"/>
                <a:cs typeface="仿宋" panose="02010609060101010101" charset="-122"/>
              </a:rPr>
              <a:t>告知到位</a:t>
            </a:r>
            <a:r>
              <a:rPr lang="zh-CN" altLang="en-US" sz="2400">
                <a:latin typeface="仿宋" panose="02010609060101010101" charset="-122"/>
                <a:ea typeface="仿宋" panose="02010609060101010101" charset="-122"/>
                <a:cs typeface="仿宋" panose="02010609060101010101" charset="-122"/>
              </a:rPr>
              <a:t>。纳税人、缴费人可通过当地税务机关微信公众号、网站等不同渠道及时看到通知公告，不能</a:t>
            </a:r>
            <a:r>
              <a:rPr lang="en-US" altLang="zh-CN" sz="2400">
                <a:latin typeface="仿宋" panose="02010609060101010101" charset="-122"/>
                <a:ea typeface="仿宋" panose="02010609060101010101" charset="-122"/>
                <a:cs typeface="仿宋" panose="02010609060101010101" charset="-122"/>
              </a:rPr>
              <a:t>“</a:t>
            </a:r>
            <a:r>
              <a:rPr lang="zh-CN" altLang="en-US" sz="2400">
                <a:latin typeface="仿宋" panose="02010609060101010101" charset="-122"/>
                <a:ea typeface="仿宋" panose="02010609060101010101" charset="-122"/>
                <a:cs typeface="仿宋" panose="02010609060101010101" charset="-122"/>
                <a:sym typeface="+mn-ea"/>
              </a:rPr>
              <a:t>冒险白跑一趟</a:t>
            </a:r>
            <a:r>
              <a:rPr lang="en-US" altLang="zh-CN" sz="2400">
                <a:latin typeface="仿宋" panose="02010609060101010101" charset="-122"/>
                <a:ea typeface="仿宋" panose="02010609060101010101" charset="-122"/>
                <a:cs typeface="仿宋" panose="02010609060101010101" charset="-122"/>
              </a:rPr>
              <a:t>”</a:t>
            </a:r>
            <a:r>
              <a:rPr lang="zh-CN" altLang="en-US" sz="2400">
                <a:latin typeface="仿宋" panose="02010609060101010101" charset="-122"/>
                <a:ea typeface="仿宋" panose="02010609060101010101" charset="-122"/>
                <a:cs typeface="仿宋" panose="02010609060101010101" charset="-122"/>
              </a:rPr>
              <a:t>。</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一、办税缴费方式的变化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379730" y="1461770"/>
            <a:ext cx="11431905" cy="3507740"/>
          </a:xfrm>
          <a:prstGeom prst="rect">
            <a:avLst/>
          </a:prstGeom>
          <a:noFill/>
        </p:spPr>
        <p:txBody>
          <a:bodyPr wrap="square" rtlCol="0" anchor="t">
            <a:spAutoFit/>
          </a:bodyPr>
          <a:p>
            <a:pPr algn="ctr">
              <a:lnSpc>
                <a:spcPct val="15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2.推广</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“非接触式”服务</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eaLnBrk="1" latinLnBrk="0" hangingPunct="1">
              <a:lnSpc>
                <a:spcPct val="150000"/>
              </a:lnSpc>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latin typeface="仿宋" panose="02010609060101010101" charset="-122"/>
                <a:ea typeface="仿宋" panose="02010609060101010101" charset="-122"/>
                <a:cs typeface="仿宋" panose="02010609060101010101" charset="-122"/>
              </a:rPr>
              <a:t>  广大纳税人、缴费人可通过广西电子税务局、广西税务12366微信公众号、“广西税务”APP、“广西政务”APP、“自然人电子税务局”等线上渠道办理相关涉税费事项。</a:t>
            </a:r>
            <a:endParaRPr lang="zh-CN" altLang="en-US" sz="2400">
              <a:latin typeface="仿宋" panose="02010609060101010101" charset="-122"/>
              <a:ea typeface="仿宋" panose="02010609060101010101" charset="-122"/>
              <a:cs typeface="仿宋" panose="02010609060101010101" charset="-122"/>
            </a:endParaRPr>
          </a:p>
          <a:p>
            <a:pPr algn="l" eaLnBrk="1" latinLnBrk="0" hangingPunct="1">
              <a:lnSpc>
                <a:spcPct val="150000"/>
              </a:lnSpc>
              <a:buNone/>
            </a:pPr>
            <a:r>
              <a:rPr lang="zh-CN" altLang="en-US" sz="2400">
                <a:latin typeface="仿宋" panose="02010609060101010101" charset="-122"/>
                <a:ea typeface="仿宋" panose="02010609060101010101" charset="-122"/>
                <a:cs typeface="仿宋" panose="02010609060101010101" charset="-122"/>
              </a:rPr>
              <a:t>    纳税人、缴费人个性化的问题、需求，尽量通过微信、QQ、电话等“非接触式”方式沟通解决。</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一、办税缴费方式的变化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075690" y="1918970"/>
            <a:ext cx="10041255" cy="1845310"/>
          </a:xfrm>
          <a:prstGeom prst="rect">
            <a:avLst/>
          </a:prstGeom>
          <a:noFill/>
        </p:spPr>
        <p:txBody>
          <a:bodyPr wrap="square" rtlCol="0" anchor="t">
            <a:spAutoFit/>
          </a:bodyPr>
          <a:lstStyle/>
          <a:p>
            <a:pPr algn="ctr">
              <a:lnSpc>
                <a:spcPct val="15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3.特殊兜底</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latin typeface="仿宋" panose="02010609060101010101" charset="-122"/>
                <a:ea typeface="仿宋" panose="02010609060101010101" charset="-122"/>
                <a:cs typeface="仿宋" panose="02010609060101010101" charset="-122"/>
              </a:rPr>
              <a:t>  保留</a:t>
            </a:r>
            <a:r>
              <a:rPr lang="zh-CN" altLang="en-US" sz="2400">
                <a:solidFill>
                  <a:srgbClr val="FF0000"/>
                </a:solidFill>
                <a:latin typeface="仿宋" panose="02010609060101010101" charset="-122"/>
                <a:ea typeface="仿宋" panose="02010609060101010101" charset="-122"/>
                <a:cs typeface="仿宋" panose="02010609060101010101" charset="-122"/>
              </a:rPr>
              <a:t>特殊预约办理、邮寄办理</a:t>
            </a:r>
            <a:r>
              <a:rPr lang="zh-CN" altLang="en-US" sz="2400">
                <a:latin typeface="仿宋" panose="02010609060101010101" charset="-122"/>
                <a:ea typeface="仿宋" panose="02010609060101010101" charset="-122"/>
                <a:cs typeface="仿宋" panose="02010609060101010101" charset="-122"/>
              </a:rPr>
              <a:t>等兜底方式，并</a:t>
            </a:r>
            <a:r>
              <a:rPr lang="zh-CN" altLang="en-US" sz="2400">
                <a:solidFill>
                  <a:srgbClr val="FF0000"/>
                </a:solidFill>
                <a:latin typeface="仿宋" panose="02010609060101010101" charset="-122"/>
                <a:ea typeface="仿宋" panose="02010609060101010101" charset="-122"/>
                <a:cs typeface="仿宋" panose="02010609060101010101" charset="-122"/>
              </a:rPr>
              <a:t>扩充、畅通咨询服务</a:t>
            </a:r>
            <a:r>
              <a:rPr lang="zh-CN" altLang="en-US" sz="2400">
                <a:latin typeface="仿宋" panose="02010609060101010101" charset="-122"/>
                <a:ea typeface="仿宋" panose="02010609060101010101" charset="-122"/>
                <a:cs typeface="仿宋" panose="02010609060101010101" charset="-122"/>
              </a:rPr>
              <a:t>电话。</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一、办税缴费方式的变化</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1190625" y="1557655"/>
            <a:ext cx="10165715" cy="2953385"/>
          </a:xfrm>
          <a:prstGeom prst="rect">
            <a:avLst/>
          </a:prstGeom>
          <a:noFill/>
        </p:spPr>
        <p:txBody>
          <a:bodyPr wrap="square" rtlCol="0" anchor="t">
            <a:spAutoFit/>
          </a:bodyPr>
          <a:p>
            <a:pPr algn="ctr">
              <a:lnSpc>
                <a:spcPct val="15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纳税人注意事项</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latin typeface="仿宋" panose="02010609060101010101" charset="-122"/>
                <a:ea typeface="仿宋" panose="02010609060101010101" charset="-122"/>
                <a:cs typeface="仿宋" panose="02010609060101010101" charset="-122"/>
              </a:rPr>
              <a:t>  纳税人如有特殊业务必须要到办税服务厅现场办理的，应当通过税务机关提供的电话、微信等预约办税渠道</a:t>
            </a:r>
            <a:r>
              <a:rPr lang="zh-CN" altLang="en-US" sz="2400">
                <a:solidFill>
                  <a:srgbClr val="FF0000"/>
                </a:solidFill>
                <a:latin typeface="仿宋" panose="02010609060101010101" charset="-122"/>
                <a:ea typeface="仿宋" panose="02010609060101010101" charset="-122"/>
                <a:cs typeface="仿宋" panose="02010609060101010101" charset="-122"/>
              </a:rPr>
              <a:t>提前进行预约</a:t>
            </a:r>
            <a:r>
              <a:rPr lang="zh-CN" altLang="en-US" sz="2400">
                <a:latin typeface="仿宋" panose="02010609060101010101" charset="-122"/>
                <a:ea typeface="仿宋" panose="02010609060101010101" charset="-122"/>
                <a:cs typeface="仿宋" panose="02010609060101010101" charset="-122"/>
              </a:rPr>
              <a:t>。在进入办税服务厅时，需要佩戴口罩，配合体温检测。不预约或不佩戴口罩、发现有发热、咳嗽等不适症状者，暂不允许进入办税服务厅。</a:t>
            </a:r>
            <a:endParaRPr lang="en-US" altLang="zh-CN"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二、办税缴费权益的优化</a:t>
            </a:r>
            <a:endParaRPr lang="en-US" altLang="zh-CN"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273175" y="1375410"/>
            <a:ext cx="10389870" cy="4523105"/>
          </a:xfrm>
          <a:prstGeom prst="rect">
            <a:avLst/>
          </a:prstGeom>
          <a:noFill/>
        </p:spPr>
        <p:txBody>
          <a:bodyPr wrap="square" rtlCol="0" anchor="t">
            <a:spAutoFit/>
          </a:bodyPr>
          <a:lstStyle/>
          <a:p>
            <a:pPr algn="ctr">
              <a:lnSpc>
                <a:spcPct val="10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1.延期权益</a:t>
            </a:r>
            <a:endPar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00000"/>
              </a:lnSpc>
              <a:buNone/>
            </a:pPr>
            <a:r>
              <a:rPr lang="zh-CN" altLang="en-US" sz="200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00000"/>
              </a:lnSpc>
              <a:buNone/>
            </a:pPr>
            <a:r>
              <a:rPr lang="zh-CN" altLang="zh-CN" sz="200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1</a:t>
            </a:r>
            <a:r>
              <a:rPr lang="zh-CN" altLang="zh-CN"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b="1">
                <a:latin typeface="仿宋" panose="02010609060101010101" charset="-122"/>
                <a:ea typeface="仿宋" panose="02010609060101010101" charset="-122"/>
                <a:cs typeface="仿宋" panose="02010609060101010101" charset="-122"/>
              </a:rPr>
              <a:t>延长2020年2月申报纳税期限</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对按月申报的纳税人，在广西壮族自治区范围内将2020年2月份的法定申报纳税期限延长至</a:t>
            </a:r>
            <a:r>
              <a:rPr lang="zh-CN" altLang="en-US" sz="2400">
                <a:solidFill>
                  <a:srgbClr val="FF0000"/>
                </a:solidFill>
                <a:latin typeface="仿宋" panose="02010609060101010101" charset="-122"/>
                <a:ea typeface="仿宋" panose="02010609060101010101" charset="-122"/>
                <a:cs typeface="仿宋" panose="02010609060101010101" charset="-122"/>
              </a:rPr>
              <a:t>2月2</a:t>
            </a:r>
            <a:r>
              <a:rPr lang="en-US" altLang="zh-CN" sz="2400">
                <a:solidFill>
                  <a:srgbClr val="FF0000"/>
                </a:solidFill>
                <a:latin typeface="仿宋" panose="02010609060101010101" charset="-122"/>
                <a:ea typeface="仿宋" panose="02010609060101010101" charset="-122"/>
                <a:cs typeface="仿宋" panose="02010609060101010101" charset="-122"/>
              </a:rPr>
              <a:t>8</a:t>
            </a:r>
            <a:r>
              <a:rPr lang="zh-CN" altLang="en-US" sz="2400">
                <a:solidFill>
                  <a:srgbClr val="FF0000"/>
                </a:solidFill>
                <a:latin typeface="仿宋" panose="02010609060101010101" charset="-122"/>
                <a:ea typeface="仿宋" panose="02010609060101010101" charset="-122"/>
                <a:cs typeface="仿宋" panose="02010609060101010101" charset="-122"/>
              </a:rPr>
              <a:t>日</a:t>
            </a:r>
            <a:r>
              <a:rPr lang="zh-CN" altLang="en-US" sz="2400">
                <a:latin typeface="仿宋" panose="02010609060101010101" charset="-122"/>
                <a:ea typeface="仿宋" panose="02010609060101010101" charset="-122"/>
                <a:cs typeface="仿宋" panose="02010609060101010101" charset="-122"/>
              </a:rPr>
              <a:t>。</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endParaRPr lang="zh-CN" altLang="en-US" sz="2400" b="1">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b="1">
                <a:latin typeface="仿宋" panose="02010609060101010101" charset="-122"/>
                <a:ea typeface="仿宋" panose="02010609060101010101" charset="-122"/>
                <a:cs typeface="仿宋" panose="02010609060101010101" charset="-122"/>
              </a:rPr>
              <a:t>   （2）延长城乡居民基本医疗保险缴费业务办理时间</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2020年城乡居民缴费期延长至2020年3月，于2020年</a:t>
            </a:r>
            <a:r>
              <a:rPr lang="zh-CN" altLang="en-US" sz="2400">
                <a:solidFill>
                  <a:srgbClr val="FF0000"/>
                </a:solidFill>
                <a:latin typeface="仿宋" panose="02010609060101010101" charset="-122"/>
                <a:ea typeface="仿宋" panose="02010609060101010101" charset="-122"/>
                <a:cs typeface="仿宋" panose="02010609060101010101" charset="-122"/>
              </a:rPr>
              <a:t>3月31日</a:t>
            </a:r>
            <a:r>
              <a:rPr lang="zh-CN" altLang="en-US" sz="2400">
                <a:latin typeface="仿宋" panose="02010609060101010101" charset="-122"/>
                <a:ea typeface="仿宋" panose="02010609060101010101" charset="-122"/>
                <a:cs typeface="仿宋" panose="02010609060101010101" charset="-122"/>
              </a:rPr>
              <a:t>前缴纳当年城乡居民基本医疗保险费的，可从2020年1月起享受当年医保待遇。</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二、办税缴费权益的提升</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956945" y="1375410"/>
            <a:ext cx="10277475" cy="5169535"/>
          </a:xfrm>
          <a:prstGeom prst="rect">
            <a:avLst/>
          </a:prstGeom>
          <a:noFill/>
        </p:spPr>
        <p:txBody>
          <a:bodyPr wrap="square" rtlCol="0" anchor="t">
            <a:spAutoFit/>
          </a:bodyPr>
          <a:lstStyle/>
          <a:p>
            <a:pPr algn="ctr">
              <a:lnSpc>
                <a:spcPct val="150000"/>
              </a:lnSpc>
            </a:pP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1.延期权益</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b="1">
                <a:latin typeface="仿宋" panose="02010609060101010101" charset="-122"/>
                <a:ea typeface="仿宋" panose="02010609060101010101" charset="-122"/>
                <a:cs typeface="仿宋" panose="02010609060101010101" charset="-122"/>
              </a:rPr>
              <a:t>   （3）依法办理延期纳税申报和延期缴纳税款</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自</a:t>
            </a:r>
            <a:r>
              <a:rPr lang="zh-CN" altLang="en-US" sz="2400">
                <a:solidFill>
                  <a:srgbClr val="FF0000"/>
                </a:solidFill>
                <a:latin typeface="仿宋" panose="02010609060101010101" charset="-122"/>
                <a:ea typeface="仿宋" panose="02010609060101010101" charset="-122"/>
                <a:cs typeface="仿宋" panose="02010609060101010101" charset="-122"/>
              </a:rPr>
              <a:t>2020年1月至2020年7月31</a:t>
            </a:r>
            <a:r>
              <a:rPr lang="zh-CN" altLang="en-US" sz="2400">
                <a:latin typeface="仿宋" panose="02010609060101010101" charset="-122"/>
                <a:ea typeface="仿宋" panose="02010609060101010101" charset="-122"/>
                <a:cs typeface="仿宋" panose="02010609060101010101" charset="-122"/>
              </a:rPr>
              <a:t>日止，对因受疫情影响不能按期办理纳税申报的纳税人，经纳税人提出申请，主管税务机关依法办理</a:t>
            </a:r>
            <a:r>
              <a:rPr lang="zh-CN" altLang="en-US" sz="2400">
                <a:solidFill>
                  <a:srgbClr val="FF0000"/>
                </a:solidFill>
                <a:latin typeface="仿宋" panose="02010609060101010101" charset="-122"/>
                <a:ea typeface="仿宋" panose="02010609060101010101" charset="-122"/>
                <a:cs typeface="仿宋" panose="02010609060101010101" charset="-122"/>
              </a:rPr>
              <a:t>延期申报</a:t>
            </a:r>
            <a:r>
              <a:rPr lang="zh-CN" altLang="en-US" sz="2400">
                <a:latin typeface="仿宋" panose="02010609060101010101" charset="-122"/>
                <a:ea typeface="仿宋" panose="02010609060101010101" charset="-122"/>
                <a:cs typeface="仿宋" panose="02010609060101010101" charset="-122"/>
              </a:rPr>
              <a:t>。对因受疫情影响，不能按期缴纳税款的纳税人，经纳税人提出申请，税务部门依法办理</a:t>
            </a:r>
            <a:r>
              <a:rPr lang="zh-CN" altLang="en-US" sz="2400">
                <a:solidFill>
                  <a:srgbClr val="FF0000"/>
                </a:solidFill>
                <a:latin typeface="仿宋" panose="02010609060101010101" charset="-122"/>
                <a:ea typeface="仿宋" panose="02010609060101010101" charset="-122"/>
                <a:cs typeface="仿宋" panose="02010609060101010101" charset="-122"/>
              </a:rPr>
              <a:t>延期缴纳税款</a:t>
            </a:r>
            <a:r>
              <a:rPr lang="zh-CN" altLang="en-US" sz="2400">
                <a:latin typeface="仿宋" panose="02010609060101010101" charset="-122"/>
                <a:ea typeface="仿宋" panose="02010609060101010101" charset="-122"/>
                <a:cs typeface="仿宋" panose="02010609060101010101" charset="-122"/>
              </a:rPr>
              <a:t>。</a:t>
            </a:r>
            <a:endParaRPr lang="zh-CN" altLang="en-US" sz="2400">
              <a:latin typeface="仿宋" panose="02010609060101010101" charset="-122"/>
              <a:ea typeface="仿宋" panose="02010609060101010101" charset="-122"/>
              <a:cs typeface="仿宋" panose="02010609060101010101" charset="-122"/>
            </a:endParaRPr>
          </a:p>
          <a:p>
            <a:pPr algn="l">
              <a:lnSpc>
                <a:spcPct val="150000"/>
              </a:lnSpc>
              <a:buNone/>
            </a:pPr>
            <a:r>
              <a:rPr lang="zh-CN" altLang="en-US" sz="2400">
                <a:latin typeface="仿宋" panose="02010609060101010101" charset="-122"/>
                <a:ea typeface="仿宋" panose="02010609060101010101" charset="-122"/>
                <a:cs typeface="仿宋" panose="02010609060101010101" charset="-122"/>
              </a:rPr>
              <a:t>    纳税人可以通过</a:t>
            </a:r>
            <a:r>
              <a:rPr lang="en-US" altLang="zh-CN" sz="2400">
                <a:latin typeface="仿宋" panose="02010609060101010101" charset="-122"/>
                <a:ea typeface="仿宋" panose="02010609060101010101" charset="-122"/>
                <a:cs typeface="仿宋" panose="02010609060101010101" charset="-122"/>
              </a:rPr>
              <a:t>“</a:t>
            </a:r>
            <a:r>
              <a:rPr lang="zh-CN" altLang="en-US" sz="2400" b="1">
                <a:solidFill>
                  <a:srgbClr val="FF0000"/>
                </a:solidFill>
                <a:latin typeface="仿宋" panose="02010609060101010101" charset="-122"/>
                <a:ea typeface="仿宋" panose="02010609060101010101" charset="-122"/>
                <a:cs typeface="仿宋" panose="02010609060101010101" charset="-122"/>
              </a:rPr>
              <a:t>广西税务12366公众号</a:t>
            </a:r>
            <a:r>
              <a:rPr lang="en-US" altLang="zh-CN" sz="2400">
                <a:latin typeface="仿宋" panose="02010609060101010101" charset="-122"/>
                <a:ea typeface="仿宋" panose="02010609060101010101" charset="-122"/>
                <a:cs typeface="仿宋" panose="02010609060101010101" charset="-122"/>
              </a:rPr>
              <a:t>——</a:t>
            </a:r>
            <a:r>
              <a:rPr lang="zh-CN" altLang="en-US" sz="2400" b="1">
                <a:solidFill>
                  <a:srgbClr val="FF0000"/>
                </a:solidFill>
                <a:latin typeface="仿宋" panose="02010609060101010101" charset="-122"/>
                <a:ea typeface="仿宋" panose="02010609060101010101" charset="-122"/>
                <a:cs typeface="仿宋" panose="02010609060101010101" charset="-122"/>
              </a:rPr>
              <a:t>查一查</a:t>
            </a:r>
            <a:r>
              <a:rPr lang="en-US" altLang="zh-CN" sz="2400">
                <a:latin typeface="仿宋" panose="02010609060101010101" charset="-122"/>
                <a:ea typeface="仿宋" panose="02010609060101010101" charset="-122"/>
                <a:cs typeface="仿宋" panose="02010609060101010101" charset="-122"/>
              </a:rPr>
              <a:t>——</a:t>
            </a:r>
            <a:r>
              <a:rPr lang="zh-CN" altLang="en-US" sz="2400" b="1">
                <a:solidFill>
                  <a:srgbClr val="FF0000"/>
                </a:solidFill>
                <a:latin typeface="仿宋" panose="02010609060101010101" charset="-122"/>
                <a:ea typeface="仿宋" panose="02010609060101010101" charset="-122"/>
                <a:cs typeface="仿宋" panose="02010609060101010101" charset="-122"/>
              </a:rPr>
              <a:t>查指南</a:t>
            </a:r>
            <a:r>
              <a:rPr lang="en-US" altLang="zh-CN" sz="2400">
                <a:latin typeface="仿宋" panose="02010609060101010101" charset="-122"/>
                <a:ea typeface="仿宋" panose="02010609060101010101" charset="-122"/>
                <a:cs typeface="仿宋" panose="02010609060101010101" charset="-122"/>
                <a:sym typeface="+mn-ea"/>
              </a:rPr>
              <a:t>”</a:t>
            </a:r>
            <a:r>
              <a:rPr lang="zh-CN" altLang="en-US" sz="2400">
                <a:latin typeface="仿宋" panose="02010609060101010101" charset="-122"/>
                <a:ea typeface="仿宋" panose="02010609060101010101" charset="-122"/>
                <a:cs typeface="仿宋" panose="02010609060101010101" charset="-122"/>
                <a:sym typeface="+mn-ea"/>
              </a:rPr>
              <a:t>路径</a:t>
            </a:r>
            <a:r>
              <a:rPr lang="zh-CN" altLang="en-US" sz="2400">
                <a:latin typeface="仿宋" panose="02010609060101010101" charset="-122"/>
                <a:ea typeface="仿宋" panose="02010609060101010101" charset="-122"/>
                <a:cs typeface="仿宋" panose="02010609060101010101" charset="-122"/>
              </a:rPr>
              <a:t>，查询到办理</a:t>
            </a:r>
            <a:r>
              <a:rPr lang="zh-CN" altLang="en-US" sz="2400">
                <a:latin typeface="仿宋" panose="02010609060101010101" charset="-122"/>
                <a:ea typeface="仿宋" panose="02010609060101010101" charset="-122"/>
                <a:cs typeface="仿宋" panose="02010609060101010101" charset="-122"/>
                <a:sym typeface="+mn-ea"/>
              </a:rPr>
              <a:t>延期纳税申报、延期缴纳税款所需要的材料，以及其他业务办理资料。</a:t>
            </a:r>
            <a:r>
              <a:rPr lang="zh-CN" altLang="en-US" sz="2400">
                <a:latin typeface="仿宋" panose="02010609060101010101" charset="-122"/>
                <a:ea typeface="仿宋" panose="02010609060101010101" charset="-122"/>
                <a:cs typeface="仿宋" panose="02010609060101010101" charset="-122"/>
              </a:rPr>
              <a:t>    </a:t>
            </a:r>
            <a:endParaRPr lang="zh-CN" altLang="en-US"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defRPr/>
            </a:pPr>
            <a:r>
              <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二、办税缴费权益的提升</a:t>
            </a:r>
            <a:endParaRPr lang="zh-CN" altLang="en-US" sz="280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273175" y="1375410"/>
            <a:ext cx="10389870" cy="2399665"/>
          </a:xfrm>
          <a:prstGeom prst="rect">
            <a:avLst/>
          </a:prstGeom>
          <a:noFill/>
        </p:spPr>
        <p:txBody>
          <a:bodyPr wrap="square" rtlCol="0" anchor="t">
            <a:spAutoFit/>
          </a:bodyPr>
          <a:lstStyle/>
          <a:p>
            <a:pPr algn="ctr">
              <a:lnSpc>
                <a:spcPct val="150000"/>
              </a:lnSpc>
            </a:pPr>
            <a:r>
              <a:rPr lang="en-US" altLang="zh-CN"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.容错权益</a:t>
            </a:r>
            <a:endParaRPr lang="zh-CN" altLang="en-US" sz="3200">
              <a:latin typeface="仿宋" panose="02010609060101010101" charset="-122"/>
              <a:ea typeface="仿宋" panose="02010609060101010101" charset="-122"/>
              <a:cs typeface="仿宋" panose="02010609060101010101" charset="-122"/>
            </a:endParaRPr>
          </a:p>
          <a:p>
            <a:pPr algn="l">
              <a:lnSpc>
                <a:spcPct val="150000"/>
              </a:lnSpc>
              <a:buNone/>
            </a:pPr>
            <a:r>
              <a:rPr sz="2400">
                <a:latin typeface="仿宋" panose="02010609060101010101" charset="-122"/>
                <a:ea typeface="仿宋" panose="02010609060101010101" charset="-122"/>
                <a:cs typeface="仿宋" panose="02010609060101010101" charset="-122"/>
              </a:rPr>
              <a:t>   对受疫情影响逾期申报或逾期报送相关资料的纳税人，免予行政处罚，相关记录不纳入纳税信用评价</a:t>
            </a:r>
            <a:r>
              <a:rPr lang="zh-CN" sz="2400">
                <a:latin typeface="仿宋" panose="02010609060101010101" charset="-122"/>
                <a:ea typeface="仿宋" panose="02010609060101010101" charset="-122"/>
                <a:cs typeface="仿宋" panose="02010609060101010101" charset="-122"/>
              </a:rPr>
              <a:t>。</a:t>
            </a:r>
            <a:endParaRPr sz="2400">
              <a:latin typeface="仿宋" panose="02010609060101010101" charset="-122"/>
              <a:ea typeface="仿宋" panose="02010609060101010101" charset="-122"/>
              <a:cs typeface="仿宋" panose="02010609060101010101" charset="-122"/>
            </a:endParaRPr>
          </a:p>
          <a:p>
            <a:pPr algn="l">
              <a:lnSpc>
                <a:spcPct val="150000"/>
              </a:lnSpc>
              <a:buNone/>
            </a:pPr>
            <a:r>
              <a:rPr sz="2400">
                <a:latin typeface="仿宋" panose="02010609060101010101" charset="-122"/>
                <a:ea typeface="仿宋" panose="02010609060101010101" charset="-122"/>
                <a:cs typeface="仿宋" panose="02010609060101010101" charset="-122"/>
              </a:rPr>
              <a:t>   对逾期未申报的纳税人，暂不按现行规定认定非正常户。</a:t>
            </a:r>
            <a:endParaRPr sz="2400">
              <a:latin typeface="仿宋" panose="02010609060101010101" charset="-122"/>
              <a:ea typeface="仿宋" panose="02010609060101010101" charset="-122"/>
              <a:cs typeface="仿宋" panose="02010609060101010101" charset="-122"/>
            </a:endParaRPr>
          </a:p>
        </p:txBody>
      </p:sp>
    </p:spTree>
  </p:cSld>
  <p:clrMapOvr>
    <a:masterClrMapping/>
  </p:clrMapOvr>
  <p:transition spd="med">
    <p:fade/>
  </p:transition>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1839</Words>
  <Application>WPS 演示</Application>
  <PresentationFormat>宽屏</PresentationFormat>
  <Paragraphs>97</Paragraphs>
  <Slides>16</Slides>
  <Notes>24</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16</vt:i4>
      </vt:variant>
    </vt:vector>
  </HeadingPairs>
  <TitlesOfParts>
    <vt:vector size="30" baseType="lpstr">
      <vt:lpstr>Arial</vt:lpstr>
      <vt:lpstr>宋体</vt:lpstr>
      <vt:lpstr>Wingdings</vt:lpstr>
      <vt:lpstr>等线</vt:lpstr>
      <vt:lpstr>等线</vt:lpstr>
      <vt:lpstr>等线 Light</vt:lpstr>
      <vt:lpstr>微软雅黑</vt:lpstr>
      <vt:lpstr>方正大黑简体</vt:lpstr>
      <vt:lpstr>仿宋</vt:lpstr>
      <vt:lpstr>Arial Unicode MS</vt:lpstr>
      <vt:lpstr>Calibri</vt:lpstr>
      <vt:lpstr>黑体</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何萍</cp:lastModifiedBy>
  <cp:revision>635</cp:revision>
  <dcterms:created xsi:type="dcterms:W3CDTF">2018-09-13T01:03:00Z</dcterms:created>
  <dcterms:modified xsi:type="dcterms:W3CDTF">2020-02-18T07:59:21Z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2052-10.8.2.6666</vt:lpwstr>
  </property>
</Properties>
</file>