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564" r:id="rId4"/>
    <p:sldId id="591" r:id="rId5"/>
    <p:sldId id="592" r:id="rId7"/>
    <p:sldId id="593" r:id="rId8"/>
    <p:sldId id="595" r:id="rId9"/>
    <p:sldId id="596" r:id="rId10"/>
    <p:sldId id="599" r:id="rId11"/>
    <p:sldId id="600" r:id="rId12"/>
    <p:sldId id="601" r:id="rId13"/>
    <p:sldId id="602" r:id="rId14"/>
    <p:sldId id="603" r:id="rId15"/>
    <p:sldId id="597" r:id="rId16"/>
    <p:sldId id="604" r:id="rId17"/>
    <p:sldId id="531" r:id="rId18"/>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a:ea typeface="等线"/>
        <a:cs typeface="等线"/>
      </a:defRPr>
    </a:lvl1pPr>
    <a:lvl2pPr marL="457200" algn="l" rtl="0" fontAlgn="base">
      <a:spcBef>
        <a:spcPct val="0"/>
      </a:spcBef>
      <a:spcAft>
        <a:spcPct val="0"/>
      </a:spcAft>
      <a:defRPr kern="1200">
        <a:solidFill>
          <a:schemeClr val="tx1"/>
        </a:solidFill>
        <a:latin typeface="等线"/>
        <a:ea typeface="等线"/>
        <a:cs typeface="等线"/>
      </a:defRPr>
    </a:lvl2pPr>
    <a:lvl3pPr marL="914400" algn="l" rtl="0" fontAlgn="base">
      <a:spcBef>
        <a:spcPct val="0"/>
      </a:spcBef>
      <a:spcAft>
        <a:spcPct val="0"/>
      </a:spcAft>
      <a:defRPr kern="1200">
        <a:solidFill>
          <a:schemeClr val="tx1"/>
        </a:solidFill>
        <a:latin typeface="等线"/>
        <a:ea typeface="等线"/>
        <a:cs typeface="等线"/>
      </a:defRPr>
    </a:lvl3pPr>
    <a:lvl4pPr marL="1371600" algn="l" rtl="0" fontAlgn="base">
      <a:spcBef>
        <a:spcPct val="0"/>
      </a:spcBef>
      <a:spcAft>
        <a:spcPct val="0"/>
      </a:spcAft>
      <a:defRPr kern="1200">
        <a:solidFill>
          <a:schemeClr val="tx1"/>
        </a:solidFill>
        <a:latin typeface="等线"/>
        <a:ea typeface="等线"/>
        <a:cs typeface="等线"/>
      </a:defRPr>
    </a:lvl4pPr>
    <a:lvl5pPr marL="1828800" algn="l" rtl="0" fontAlgn="base">
      <a:spcBef>
        <a:spcPct val="0"/>
      </a:spcBef>
      <a:spcAft>
        <a:spcPct val="0"/>
      </a:spcAft>
      <a:defRPr kern="1200">
        <a:solidFill>
          <a:schemeClr val="tx1"/>
        </a:solidFill>
        <a:latin typeface="等线"/>
        <a:ea typeface="等线"/>
        <a:cs typeface="等线"/>
      </a:defRPr>
    </a:lvl5pPr>
    <a:lvl6pPr marL="2286000" algn="l" defTabSz="914400" rtl="0" eaLnBrk="1" latinLnBrk="0" hangingPunct="1">
      <a:defRPr kern="1200">
        <a:solidFill>
          <a:schemeClr val="tx1"/>
        </a:solidFill>
        <a:latin typeface="等线"/>
        <a:ea typeface="等线"/>
        <a:cs typeface="等线"/>
      </a:defRPr>
    </a:lvl6pPr>
    <a:lvl7pPr marL="2743200" algn="l" defTabSz="914400" rtl="0" eaLnBrk="1" latinLnBrk="0" hangingPunct="1">
      <a:defRPr kern="1200">
        <a:solidFill>
          <a:schemeClr val="tx1"/>
        </a:solidFill>
        <a:latin typeface="等线"/>
        <a:ea typeface="等线"/>
        <a:cs typeface="等线"/>
      </a:defRPr>
    </a:lvl7pPr>
    <a:lvl8pPr marL="3200400" algn="l" defTabSz="914400" rtl="0" eaLnBrk="1" latinLnBrk="0" hangingPunct="1">
      <a:defRPr kern="1200">
        <a:solidFill>
          <a:schemeClr val="tx1"/>
        </a:solidFill>
        <a:latin typeface="等线"/>
        <a:ea typeface="等线"/>
        <a:cs typeface="等线"/>
      </a:defRPr>
    </a:lvl8pPr>
    <a:lvl9pPr marL="3657600" algn="l" defTabSz="914400" rtl="0" eaLnBrk="1" latinLnBrk="0" hangingPunct="1">
      <a:defRPr kern="1200">
        <a:solidFill>
          <a:schemeClr val="tx1"/>
        </a:solidFill>
        <a:latin typeface="等线"/>
        <a:ea typeface="等线"/>
        <a:cs typeface="等线"/>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SEE" initials="" lastIdx="2" clrIdx="0"/>
  <p:cmAuthor id="1" name="李欣倪"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86F9"/>
    <a:srgbClr val="003A7A"/>
    <a:srgbClr val="004DA1"/>
    <a:srgbClr val="DBDBDB"/>
    <a:srgbClr val="E60012"/>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5320" autoAdjust="0"/>
  </p:normalViewPr>
  <p:slideViewPr>
    <p:cSldViewPr snapToGrid="0">
      <p:cViewPr varScale="1">
        <p:scale>
          <a:sx n="82" d="100"/>
          <a:sy n="82" d="100"/>
        </p:scale>
        <p:origin x="480" y="48"/>
      </p:cViewPr>
      <p:guideLst>
        <p:guide orient="horz" pos="2372"/>
        <p:guide pos="2960"/>
      </p:guideLst>
    </p:cSldViewPr>
  </p:slideViewPr>
  <p:notesTextViewPr>
    <p:cViewPr>
      <p:scale>
        <a:sx n="1" d="1"/>
        <a:sy n="1" d="1"/>
      </p:scale>
      <p:origin x="0" y="0"/>
    </p:cViewPr>
  </p:notesTextViewPr>
  <p:gridSpacing cx="72003" cy="72003"/>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等线" panose="02010600030101010101" charset="-122"/>
                <a:ea typeface="等线" panose="02010600030101010101" charset="-122"/>
                <a:cs typeface="+mn-cs"/>
              </a:defRPr>
            </a:lvl1pPr>
          </a:lstStyle>
          <a:p>
            <a:pPr>
              <a:defRPr/>
            </a:pPr>
            <a:fld id="{069923A8-50BF-4947-8159-9C5CFA671CE5}"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等线" panose="02010600030101010101" charset="-122"/>
                <a:ea typeface="等线" panose="02010600030101010101" charset="-122"/>
                <a:cs typeface="+mn-cs"/>
              </a:defRPr>
            </a:lvl1pPr>
          </a:lstStyle>
          <a:p>
            <a:pPr>
              <a:defRPr/>
            </a:pPr>
            <a:fld id="{E55CA5C3-E88B-43DF-8171-B6C7326D204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20977B5-BA4E-4843-B1B8-19351BF72FA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E7FE02-7AB3-4ED5-8285-7E43913D435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9D03952-E967-4BF0-99CB-57C7B81B1B68}"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4D14076-EB2E-421E-B70D-6366949F0F2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CB79A6BB-4995-4C78-B5D9-4297FE1C7C43}"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D3D8A02E-34F2-4FEE-B824-A58886033A9A}"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74360DA-CE95-4876-A2D7-91F2B3F8F69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1CC2612-E75A-4772-A8A6-817C10126468}"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680FE52C-38A7-43E0-9C1A-15CB88352041}"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4C364F0-4A1B-4E98-BEE0-AF34510F8FE7}"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170AFD7-DAFA-481A-A84F-2E6B022775C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22AA5EE-D40A-489D-9EA6-4D444399B1FB}"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76A8F042-DA2B-4630-86CD-EFD9748D582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1BF2464-2DB0-49C1-B4DD-206DF085F5E2}"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0B1F5455-AEF4-4D7D-93B4-5F09E8B6F716}"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CF65663-8312-4F4C-80B3-C5254B82EF14}"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C1A5FD6C-8AFE-40F4-95DD-5C006002D8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E658C89-B402-4207-9D11-6EBBD8CB17E1}"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F24B609B-B631-479F-B622-5158C5780168}"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177800"/>
            <a:ext cx="889000" cy="5461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7" name="直接连接符 13"/>
          <p:cNvCxnSpPr/>
          <p:nvPr userDrawn="1"/>
        </p:nvCxnSpPr>
        <p:spPr>
          <a:xfrm>
            <a:off x="10033000" y="6424613"/>
            <a:ext cx="21955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14"/>
          <p:cNvSpPr txBox="1"/>
          <p:nvPr userDrawn="1"/>
        </p:nvSpPr>
        <p:spPr>
          <a:xfrm>
            <a:off x="250825" y="665163"/>
            <a:ext cx="987425" cy="277812"/>
          </a:xfrm>
          <a:prstGeom prst="rect">
            <a:avLst/>
          </a:prstGeom>
          <a:noFill/>
        </p:spPr>
        <p:txBody>
          <a:bodyPr>
            <a:spAutoFit/>
          </a:bodyPr>
          <a:lstStyle/>
          <a:p>
            <a:pPr>
              <a:defRPr/>
            </a:pPr>
            <a:r>
              <a:rPr lang="zh-CN" altLang="en-US" sz="1200" dirty="0">
                <a:solidFill>
                  <a:srgbClr val="004DA1"/>
                </a:solidFill>
                <a:latin typeface="方正大黑简体" panose="02010601030101010101" pitchFamily="65" charset="-122"/>
                <a:ea typeface="方正大黑简体" panose="02010601030101010101" pitchFamily="65" charset="-122"/>
                <a:cs typeface="+mn-cs"/>
              </a:rPr>
              <a:t>纳税人学堂</a:t>
            </a:r>
            <a:endParaRPr lang="zh-CN" altLang="en-US" sz="1200" dirty="0">
              <a:latin typeface="等线" panose="02010600030101010101" charset="-122"/>
              <a:ea typeface="等线" panose="02010600030101010101" charset="-122"/>
              <a:cs typeface="+mn-cs"/>
            </a:endParaRPr>
          </a:p>
        </p:txBody>
      </p:sp>
      <p:sp>
        <p:nvSpPr>
          <p:cNvPr id="9" name="文本框 6"/>
          <p:cNvSpPr txBox="1"/>
          <p:nvPr userDrawn="1"/>
        </p:nvSpPr>
        <p:spPr>
          <a:xfrm>
            <a:off x="10118725" y="6054725"/>
            <a:ext cx="2365375" cy="369888"/>
          </a:xfrm>
          <a:prstGeom prst="rect">
            <a:avLst/>
          </a:prstGeom>
          <a:noFill/>
        </p:spPr>
        <p:txBody>
          <a:bodyPr>
            <a:spAutoFit/>
          </a:bodyPr>
          <a:lstStyle/>
          <a:p>
            <a:pPr>
              <a:defRPr/>
            </a:pPr>
            <a:r>
              <a:rPr lang="zh-CN" altLang="en-US" dirty="0">
                <a:solidFill>
                  <a:srgbClr val="004DA1"/>
                </a:solidFill>
                <a:latin typeface="方正大黑简体" panose="02010601030101010101" pitchFamily="65" charset="-122"/>
                <a:ea typeface="方正大黑简体" panose="02010601030101010101" pitchFamily="65" charset="-122"/>
                <a:cs typeface="+mn-cs"/>
              </a:rPr>
              <a:t>广西税务在线直播</a:t>
            </a:r>
            <a:endParaRPr lang="zh-CN" altLang="en-US" dirty="0">
              <a:solidFill>
                <a:srgbClr val="004DA1"/>
              </a:solidFill>
              <a:latin typeface="方正大黑简体" panose="02010601030101010101" pitchFamily="65" charset="-122"/>
              <a:ea typeface="方正大黑简体" panose="02010601030101010101" pitchFamily="65" charset="-122"/>
              <a:cs typeface="+mn-cs"/>
            </a:endParaRPr>
          </a:p>
        </p:txBody>
      </p:sp>
      <p:sp>
        <p:nvSpPr>
          <p:cNvPr id="10" name="日期占位符 1"/>
          <p:cNvSpPr>
            <a:spLocks noGrp="1"/>
          </p:cNvSpPr>
          <p:nvPr>
            <p:ph type="dt" sz="half" idx="10"/>
          </p:nvPr>
        </p:nvSpPr>
        <p:spPr/>
        <p:txBody>
          <a:bodyPr/>
          <a:lstStyle>
            <a:lvl1pPr>
              <a:defRPr/>
            </a:lvl1pPr>
          </a:lstStyle>
          <a:p>
            <a:pPr>
              <a:defRPr/>
            </a:pPr>
            <a:fld id="{9B65A966-886D-4E8E-A61E-6CF5674DB623}" type="datetimeFigureOut">
              <a:rPr lang="zh-CN" altLang="en-US"/>
            </a:fld>
            <a:endParaRPr lang="zh-CN" altLang="en-US"/>
          </a:p>
        </p:txBody>
      </p:sp>
      <p:sp>
        <p:nvSpPr>
          <p:cNvPr id="11" name="页脚占位符 2"/>
          <p:cNvSpPr>
            <a:spLocks noGrp="1"/>
          </p:cNvSpPr>
          <p:nvPr>
            <p:ph type="ftr" sz="quarter" idx="11"/>
          </p:nvPr>
        </p:nvSpPr>
        <p:spPr/>
        <p:txBody>
          <a:bodyPr/>
          <a:lstStyle>
            <a:lvl1pPr>
              <a:defRPr/>
            </a:lvl1pPr>
          </a:lstStyle>
          <a:p>
            <a:pPr>
              <a:defRPr/>
            </a:pPr>
            <a:endParaRPr lang="zh-CN" altLang="en-US"/>
          </a:p>
        </p:txBody>
      </p:sp>
      <p:sp>
        <p:nvSpPr>
          <p:cNvPr id="12" name="灯片编号占位符 3"/>
          <p:cNvSpPr>
            <a:spLocks noGrp="1"/>
          </p:cNvSpPr>
          <p:nvPr>
            <p:ph type="sldNum" sz="quarter" idx="12"/>
          </p:nvPr>
        </p:nvSpPr>
        <p:spPr/>
        <p:txBody>
          <a:bodyPr/>
          <a:lstStyle>
            <a:lvl1pPr>
              <a:defRPr/>
            </a:lvl1pPr>
          </a:lstStyle>
          <a:p>
            <a:pPr>
              <a:defRPr/>
            </a:pPr>
            <a:fld id="{4A7F535A-90EB-48A3-B8BC-D8E89823F827}"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AD564A9A-6285-4D6A-A2C0-0DBAD46DDF3F}"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23E0E76-33D1-4F00-862D-9BCAF600705C}"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8C3B1F96-71EA-4492-A956-BF814F60F39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98B76BE-E250-42E3-BA0C-BE93A761515B}"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B6CCFB7-FAAD-4459-B115-5156A79D40A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AAED59-0273-48EA-8601-51341CF788D7}"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DAD1163-E9F4-4389-8B9B-F6E92649B3E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53A14E0-A20D-4B43-8075-3C0D0B99BA80}"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F20659A9-8238-4A7C-97E6-1C4693AE03BE}"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132F5679-B80B-42AD-8B9B-64F62680BBA0}"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F6AF11B2-9F72-4BEA-8CEA-479AFC5C2D1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BF5782-E373-4ACB-8783-156E31B9BB00}"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E2F7A73F-CD20-4BD4-84A0-E0479C471A51}"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297DFFC-FDCF-4DDE-967F-9A6DB9E09702}"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B15FBCA0-9AC8-4866-AD27-90CDE65842CA}"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E093307-8139-4A8D-A665-CA632F9E2CCD}"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D4193541-067D-464C-B02C-67CA0E485B38}"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ACCC660-C3F7-4AF9-BDB9-799498221F62}"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13F0E0B3-3509-45A6-BE36-6D6AA5E11B50}"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271463"/>
            <a:ext cx="889000" cy="5969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7" name="组合 9"/>
          <p:cNvGrpSpPr/>
          <p:nvPr userDrawn="1"/>
        </p:nvGrpSpPr>
        <p:grpSpPr bwMode="auto">
          <a:xfrm>
            <a:off x="8975725" y="215900"/>
            <a:ext cx="2959100" cy="447675"/>
            <a:chOff x="2242052" y="404335"/>
            <a:chExt cx="8667992" cy="1310268"/>
          </a:xfrm>
        </p:grpSpPr>
        <p:sp>
          <p:nvSpPr>
            <p:cNvPr id="8" name="PA-任意多边形 20"/>
            <p:cNvSpPr/>
            <p:nvPr>
              <p:custDataLst>
                <p:tags r:id="rId3"/>
              </p:custDataLst>
            </p:nvPr>
          </p:nvSpPr>
          <p:spPr>
            <a:xfrm>
              <a:off x="5069380" y="404335"/>
              <a:ext cx="5840664" cy="896745"/>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a:lstStyle/>
            <a:p>
              <a:pPr algn="ctr" fontAlgn="auto">
                <a:defRPr/>
              </a:pPr>
              <a:endParaRPr lang="zh-CN" altLang="zh-CN" sz="72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PA-任意多边形 24"/>
            <p:cNvSpPr/>
            <p:nvPr>
              <p:custDataLst>
                <p:tags r:id="rId4"/>
              </p:custDataLst>
            </p:nvPr>
          </p:nvSpPr>
          <p:spPr>
            <a:xfrm>
              <a:off x="5069380" y="1403300"/>
              <a:ext cx="5840664" cy="236962"/>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a:lstStyle/>
            <a:p>
              <a:pPr algn="dist" fontAlgn="auto">
                <a:defRPr/>
              </a:pPr>
              <a:endParaRPr lang="zh-CN" altLang="en-US" sz="20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PA-任意多边形 22"/>
            <p:cNvSpPr/>
            <p:nvPr>
              <p:custDataLst>
                <p:tags r:id="rId5"/>
              </p:custDataLst>
            </p:nvPr>
          </p:nvSpPr>
          <p:spPr>
            <a:xfrm>
              <a:off x="2242052" y="404335"/>
              <a:ext cx="2655272"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a:lstStyle/>
            <a:p>
              <a:pPr fontAlgn="auto">
                <a:defRPr/>
              </a:pPr>
              <a:endParaRPr lang="zh-CN" altLang="en-US" sz="3200" noProof="1">
                <a:solidFill>
                  <a:srgbClr val="004DA1"/>
                </a:solidFill>
                <a:effectLst>
                  <a:outerShdw blurRad="38100" dist="38100" dir="2700000" algn="tl">
                    <a:srgbClr val="000000">
                      <a:alpha val="43137"/>
                    </a:srgbClr>
                  </a:outerShdw>
                </a:effectLst>
                <a:latin typeface="等线" panose="02010600030101010101" charset="-122"/>
                <a:ea typeface="等线" panose="02010600030101010101" charset="-122"/>
                <a:cs typeface="+mn-cs"/>
              </a:endParaRPr>
            </a:p>
          </p:txBody>
        </p:sp>
      </p:grpSp>
      <p:cxnSp>
        <p:nvCxnSpPr>
          <p:cNvPr id="11"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日期占位符 1"/>
          <p:cNvSpPr>
            <a:spLocks noGrp="1"/>
          </p:cNvSpPr>
          <p:nvPr>
            <p:ph type="dt" sz="half" idx="10"/>
          </p:nvPr>
        </p:nvSpPr>
        <p:spPr/>
        <p:txBody>
          <a:bodyPr/>
          <a:lstStyle>
            <a:lvl1pPr>
              <a:defRPr/>
            </a:lvl1pPr>
          </a:lstStyle>
          <a:p>
            <a:pPr>
              <a:defRPr/>
            </a:pPr>
            <a:fld id="{A4CB7D90-018E-4749-AD13-CB041EE06598}" type="datetimeFigureOut">
              <a:rPr lang="zh-CN" altLang="en-US"/>
            </a:fld>
            <a:endParaRPr lang="zh-CN" altLang="en-US"/>
          </a:p>
        </p:txBody>
      </p:sp>
      <p:sp>
        <p:nvSpPr>
          <p:cNvPr id="13" name="页脚占位符 2"/>
          <p:cNvSpPr>
            <a:spLocks noGrp="1"/>
          </p:cNvSpPr>
          <p:nvPr>
            <p:ph type="ftr" sz="quarter" idx="11"/>
          </p:nvPr>
        </p:nvSpPr>
        <p:spPr/>
        <p:txBody>
          <a:bodyPr/>
          <a:lstStyle>
            <a:lvl1pPr>
              <a:defRPr/>
            </a:lvl1pPr>
          </a:lstStyle>
          <a:p>
            <a:pPr>
              <a:defRPr/>
            </a:pPr>
            <a:endParaRPr lang="zh-CN" altLang="en-US"/>
          </a:p>
        </p:txBody>
      </p:sp>
      <p:sp>
        <p:nvSpPr>
          <p:cNvPr id="14" name="灯片编号占位符 3"/>
          <p:cNvSpPr>
            <a:spLocks noGrp="1"/>
          </p:cNvSpPr>
          <p:nvPr>
            <p:ph type="sldNum" sz="quarter" idx="12"/>
          </p:nvPr>
        </p:nvSpPr>
        <p:spPr/>
        <p:txBody>
          <a:bodyPr/>
          <a:lstStyle>
            <a:lvl1pPr>
              <a:defRPr/>
            </a:lvl1pPr>
          </a:lstStyle>
          <a:p>
            <a:pPr>
              <a:defRPr/>
            </a:pPr>
            <a:fld id="{97F21A66-5A6F-4929-9CC0-4ECDC8EB5BD2}"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59D26B63-7414-480D-8609-2808F7F38C3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5E6254E-5EB4-4167-A61E-24C02359C8C1}"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0BAA1B95-15F1-46AB-96AA-C3A1CA1B4A74}"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BBA8F4E-F4B3-4AAE-A048-99A56108845E}"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E6036813-733C-44C2-9110-946C99B85640}"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C7ECC668-6C74-4ADE-9656-25D26E91F4B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3315"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1B1BA9F2-2DD8-417E-A074-3008A7113D66}"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834B9FA6-40D8-4082-BF6D-E8D6A74C685B}"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3875881" y="5233630"/>
            <a:ext cx="4438650" cy="645160"/>
          </a:xfrm>
          <a:prstGeom prst="rect">
            <a:avLst/>
          </a:prstGeom>
          <a:noFill/>
          <a:ln w="9525">
            <a:noFill/>
            <a:miter lim="800000"/>
          </a:ln>
        </p:spPr>
        <p:txBody>
          <a:bodyPr wrap="none">
            <a:spAutoFit/>
          </a:bodyPr>
          <a:lstStyle/>
          <a:p>
            <a:pPr algn="ctr"/>
            <a:r>
              <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t>
            </a: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税收征管政策解读</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2031325"/>
          </a:xfrm>
          <a:prstGeom prst="rect">
            <a:avLst/>
          </a:prstGeom>
          <a:noFill/>
        </p:spPr>
        <p:txBody>
          <a:bodyPr wrap="square">
            <a:spAutoFit/>
          </a:bodyPr>
          <a:lstStyle/>
          <a:p>
            <a:pPr algn="ctr">
              <a:defRPr/>
            </a:pP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共渡难关 </a:t>
            </a:r>
            <a:r>
              <a:rPr lang="en-US"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  </a:t>
            </a: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共克时艰</a:t>
            </a:r>
            <a:endPar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endPar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广西税务抗击新冠肺炎疫情税收政策宣讲会</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60070" y="1235075"/>
            <a:ext cx="10887075" cy="5600700"/>
          </a:xfrm>
          <a:prstGeom prst="rect">
            <a:avLst/>
          </a:prstGeom>
          <a:noFill/>
        </p:spPr>
        <p:txBody>
          <a:bodyPr wrap="square" rtlCol="0">
            <a:spAutoFit/>
          </a:bodyPr>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除申报类业务，广西电子税务局、广西税务</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APP</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、广西政务</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APP</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开放了很多非申报类业务事项，如：</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增值税发票票种核定及调整；增值税专用发票（增值税税控系统）最高开票限额申请；</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sym typeface="+mn-ea"/>
              </a:rPr>
              <a:t>增值税发票代开（含增值税专用发票和普通发票）；</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发票领用及寄递；发票验旧缴销</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跨区域涉税事项报告、报验、预缴、延期；变更税务登记；增值税一般纳税人登记；财务会计制度备案；网签三方协议；存款账户账户备案；开具税收完税证明（表格式）</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社保缴费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车购税</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疫情相关税收优惠政策，已在电子税务局同步更新，纳税人可以登录办理相关业务。</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altLang="zh-CN" sz="2000">
                <a:latin typeface="微软雅黑" panose="020B0503020204020204" pitchFamily="34" charset="-122"/>
                <a:ea typeface="微软雅黑" panose="020B0503020204020204" pitchFamily="34" charset="-122"/>
                <a:cs typeface="微软雅黑" panose="020B0503020204020204" pitchFamily="34" charset="-122"/>
              </a:rPr>
              <a:t>257</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个菜单功能操作可在广西电子税务局“公众服务-操作规程”模块查阅或下载所有事项的操作指南</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77215" y="1235075"/>
            <a:ext cx="10887075" cy="4739005"/>
          </a:xfrm>
          <a:prstGeom prst="rect">
            <a:avLst/>
          </a:prstGeom>
          <a:noFill/>
        </p:spPr>
        <p:txBody>
          <a:bodyPr wrap="square" rtlCol="0">
            <a:spAutoFit/>
          </a:bodyPr>
          <a:p>
            <a:pPr indent="457200" algn="l" eaLnBrk="1" latinLnBrk="0" hangingPunct="1">
              <a:lnSpc>
                <a:spcPct val="150000"/>
              </a:lnSpc>
              <a:buNone/>
            </a:pPr>
            <a:r>
              <a:rPr lang="zh-CN" sz="2400" b="1">
                <a:latin typeface="微软雅黑" panose="020B0503020204020204" pitchFamily="34" charset="-122"/>
                <a:ea typeface="微软雅黑" panose="020B0503020204020204" pitchFamily="34" charset="-122"/>
                <a:cs typeface="微软雅黑" panose="020B0503020204020204" pitchFamily="34" charset="-122"/>
                <a:sym typeface="+mn-ea"/>
              </a:rPr>
              <a:t>疫情期间，纳税人经营有困难的，可以办理以下业务：</a:t>
            </a:r>
            <a:endParaRPr 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r>
              <a:rPr lang="zh-CN" sz="2400" b="1">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ctr" eaLnBrk="1" latinLnBrk="0" hangingPunct="1">
              <a:lnSpc>
                <a:spcPct val="150000"/>
              </a:lnSpc>
              <a:buNone/>
            </a:pPr>
            <a:r>
              <a:rPr lang="zh-CN" sz="3200" b="1">
                <a:latin typeface="微软雅黑" panose="020B0503020204020204" pitchFamily="34" charset="-122"/>
                <a:ea typeface="微软雅黑" panose="020B0503020204020204" pitchFamily="34" charset="-122"/>
                <a:cs typeface="微软雅黑" panose="020B0503020204020204" pitchFamily="34" charset="-122"/>
                <a:sym typeface="+mn-ea"/>
              </a:rPr>
              <a:t>停业登记、延期申报、延期缴纳税款</a:t>
            </a:r>
            <a:endParaRPr lang="zh-CN" sz="32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endParaRPr 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r>
              <a:rPr lang="zh-CN" sz="2400" b="1">
                <a:latin typeface="微软雅黑" panose="020B0503020204020204" pitchFamily="34" charset="-122"/>
                <a:ea typeface="微软雅黑" panose="020B0503020204020204" pitchFamily="34" charset="-122"/>
                <a:cs typeface="微软雅黑" panose="020B0503020204020204" pitchFamily="34" charset="-122"/>
                <a:sym typeface="+mn-ea"/>
              </a:rPr>
              <a:t> 可在电子税务局办理以上业务，操作指南本周发布在广西税务</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12366</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微信公众号，或者在广西电子税务局“公众服务-操作规程”模块查阅或下载所有事项的操作指南，敬请关注</a:t>
            </a:r>
            <a:endParaRPr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591185" y="1217295"/>
            <a:ext cx="10887075" cy="5507990"/>
          </a:xfrm>
          <a:prstGeom prst="rect">
            <a:avLst/>
          </a:prstGeom>
          <a:noFill/>
        </p:spPr>
        <p:txBody>
          <a:bodyPr wrap="square" rtlCol="0">
            <a:spAutoFit/>
          </a:bodyPr>
          <a:p>
            <a:pPr indent="457200" algn="ctr" eaLnBrk="1" latinLnBrk="0" hangingPunct="1">
              <a:buNone/>
            </a:pPr>
            <a:r>
              <a:rPr lang="zh-CN" altLang="en-US" sz="3200" b="1">
                <a:solidFill>
                  <a:srgbClr val="004DA1"/>
                </a:solidFill>
                <a:effectLst/>
                <a:latin typeface="微软雅黑" panose="020B0503020204020204" pitchFamily="34" charset="-122"/>
                <a:ea typeface="微软雅黑" panose="020B0503020204020204" pitchFamily="34" charset="-122"/>
                <a:cs typeface="宋体" panose="02010600030101010101" pitchFamily="2" charset="-122"/>
                <a:sym typeface="+mn-ea"/>
              </a:rPr>
              <a:t>网上申领发票、邮政免费寄递</a:t>
            </a:r>
            <a:endPar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11</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日至</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31</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日，广西壮族自治区范围内的纳税人通过网上申请领用发票，选择邮寄（邮政</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EMS</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特快寄递）方式免收邮寄费用。</a:t>
            </a:r>
            <a:endParaRPr lang="zh-CN" altLang="zh-CN" sz="2400" b="1">
              <a:latin typeface="黑体" panose="02010609060101010101" charset="-122"/>
              <a:ea typeface="黑体" panose="02010609060101010101" charset="-122"/>
              <a:cs typeface="黑体" panose="02010609060101010101"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申领方式：可通过电子税务局、广西税务</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APP</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、广西政务</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APP</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办理。</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操作指南：纳税人操作指南</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2020</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日已发布在广西税务</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12366</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微信公众号。</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b="1">
                <a:latin typeface="微软雅黑" panose="020B0503020204020204" pitchFamily="34" charset="-122"/>
                <a:ea typeface="微软雅黑" panose="020B0503020204020204" pitchFamily="34" charset="-122"/>
                <a:cs typeface="微软雅黑" panose="020B0503020204020204" pitchFamily="34" charset="-122"/>
              </a:rPr>
              <a:t>网上代开发票免费邮寄</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方式本周内上线。</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《国家税务总局关于充分发挥税收职能作用 助力打赢疫情防控阻击战若干措施的通知》（税总发〔2020〕14号）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广西壮族自治区税务局中国邮政集团有限公司广西壮族自治区分公司关于广西壮族自治区纳税人办理发票寄递业务暂免邮费的通告》（国家税务总局广西壮族自治区税务局中国邮政集团有限公司广西壮族自治区分公司通告</a:t>
            </a: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年第</a:t>
            </a: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76580" y="1226185"/>
            <a:ext cx="10887075" cy="3446145"/>
          </a:xfrm>
          <a:prstGeom prst="rect">
            <a:avLst/>
          </a:prstGeom>
          <a:noFill/>
        </p:spPr>
        <p:txBody>
          <a:bodyPr wrap="square" rtlCol="0">
            <a:spAutoFit/>
          </a:bodyPr>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税务人员注意事项：</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电子税务局清册及</a:t>
            </a: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19</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个高频事项操作指南已放在“FTP（87.16.16.29）/下载区/征管科技处/电子税务局/电子税务局功能清册及操作指南”，各市可自行下载。</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积极引导纳税人在网上办理非申报类业务，全面提升电子税务局使用</a:t>
            </a:r>
            <a:r>
              <a:rPr lang="zh-CN" altLang="en-US" sz="1800" b="1">
                <a:latin typeface="微软雅黑" panose="020B0503020204020204" pitchFamily="34" charset="-122"/>
                <a:ea typeface="微软雅黑" panose="020B0503020204020204" pitchFamily="34" charset="-122"/>
                <a:cs typeface="微软雅黑" panose="020B0503020204020204" pitchFamily="34" charset="-122"/>
                <a:sym typeface="+mn-ea"/>
              </a:rPr>
              <a:t>替代率</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发票寄递，发票的种类在宣传中主要为增值税专用发票、增值税普通发票，即使用量较大的票种类型，如纳税人有咨询或申请，可适当扩展票种类型，如机动车统一销售发票、二手车销售发票、定额发票等。如纳税人申请领取发票数量较大，可根据本地实际考虑更优方式。</a:t>
            </a:r>
            <a:b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b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800" b="1">
                <a:latin typeface="微软雅黑" panose="020B0503020204020204" pitchFamily="34" charset="-122"/>
                <a:ea typeface="微软雅黑" panose="020B0503020204020204" pitchFamily="34" charset="-122"/>
                <a:cs typeface="微软雅黑" panose="020B0503020204020204" pitchFamily="34" charset="-122"/>
                <a:sym typeface="+mn-ea"/>
              </a:rPr>
              <a:t>同时，请注意做好发票风险防范工作！</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73731" name="图片 4"/>
          <p:cNvPicPr>
            <a:picLocks noChangeAspect="1"/>
          </p:cNvPicPr>
          <p:nvPr/>
        </p:nvPicPr>
        <p:blipFill>
          <a:blip r:embed="rId1"/>
          <a:srcRect/>
          <a:stretch>
            <a:fillRect/>
          </a:stretch>
        </p:blipFill>
        <p:spPr bwMode="auto">
          <a:xfrm>
            <a:off x="5048250" y="1093788"/>
            <a:ext cx="2095500" cy="1409700"/>
          </a:xfrm>
          <a:prstGeom prst="rect">
            <a:avLst/>
          </a:prstGeom>
          <a:noFill/>
          <a:ln w="9525">
            <a:noFill/>
            <a:miter lim="800000"/>
            <a:headEnd/>
            <a:tailEnd/>
          </a:ln>
        </p:spPr>
      </p:pic>
      <p:sp>
        <p:nvSpPr>
          <p:cNvPr id="2" name="矩形 1"/>
          <p:cNvSpPr/>
          <p:nvPr/>
        </p:nvSpPr>
        <p:spPr>
          <a:xfrm>
            <a:off x="4175125" y="3424238"/>
            <a:ext cx="3841750" cy="1198562"/>
          </a:xfrm>
          <a:prstGeom prst="rect">
            <a:avLst/>
          </a:prstGeom>
        </p:spPr>
        <p:txBody>
          <a:bodyPr wrap="none">
            <a:spAutoFit/>
          </a:bodyPr>
          <a:lstStyle/>
          <a:p>
            <a:pPr algn="ctr" fontAlgn="auto">
              <a:defRPr/>
            </a:pPr>
            <a:r>
              <a:rPr lang="zh-CN" altLang="en-US"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延长2020年2月申报纳税期限</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629920" y="1235075"/>
            <a:ext cx="10887075" cy="2553335"/>
          </a:xfrm>
          <a:prstGeom prst="rect">
            <a:avLst/>
          </a:prstGeom>
          <a:noFill/>
        </p:spPr>
        <p:txBody>
          <a:bodyPr wrap="square" rtlCol="0">
            <a:spAutoFit/>
          </a:bodyPr>
          <a:p>
            <a:pPr indent="457200" eaLnBrk="1" latinLnBrk="0" hangingPunct="1"/>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对按月申报的纳税人，在广西壮族自治区范围内将2020年2月份的法定申报纳税期限延长至2月2</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日。</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a:t>
            </a:r>
            <a:r>
              <a:rPr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国家税务总局关于优化纳税缴费服务配合做好新型冠状病毒感染肺炎疫情防控工作的通知</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》（税总函〔2020〕19号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800">
                <a:latin typeface="微软雅黑" panose="020B0503020204020204" pitchFamily="34" charset="-122"/>
                <a:ea typeface="微软雅黑" panose="020B0503020204020204" pitchFamily="34" charset="-122"/>
                <a:cs typeface="微软雅黑" panose="020B0503020204020204" pitchFamily="34" charset="-122"/>
              </a:rPr>
              <a:t>《国家税务总局广西壮族自治区税务局关于延长2020年2月申报纳税期限的通告》（国家税务总局广西壮族自治区税务局通告2020年第3号）</a:t>
            </a:r>
            <a:endParaRPr lang="zh-CN" altLang="en-US"/>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依法延长申报纳税期限</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597535" y="1235075"/>
            <a:ext cx="10887075" cy="3846195"/>
          </a:xfrm>
          <a:prstGeom prst="rect">
            <a:avLst/>
          </a:prstGeom>
          <a:noFill/>
        </p:spPr>
        <p:txBody>
          <a:bodyPr wrap="square" rtlCol="0">
            <a:spAutoFit/>
          </a:bodyPr>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在延长2月份申报纳税期限的基础上，对受疫情影响办理申报仍有困难的纳税人，可依法申请进一步延期。疫情严重地区，对缴纳车辆购置税等按次申报纳税的纳税人、扣缴义务人，因疫情原因不能按规定期限办理纳税申报的，可以延期办理。</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《广西壮族自治区人民政府办公厅印发关于支持打赢疫情防控阻击战促进经济平稳运行若干措施的通知》（桂政办发〔</a:t>
            </a:r>
            <a:r>
              <a:rPr lang="en-US" sz="180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sz="1800">
                <a:latin typeface="微软雅黑" panose="020B0503020204020204" pitchFamily="34" charset="-122"/>
                <a:ea typeface="微软雅黑" panose="020B0503020204020204" pitchFamily="34" charset="-122"/>
                <a:cs typeface="微软雅黑" panose="020B0503020204020204" pitchFamily="34" charset="-122"/>
                <a:sym typeface="+mn-ea"/>
              </a:rPr>
              <a:t>6 </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a:t>2</a:t>
            </a:r>
            <a:r>
              <a:rPr lang="zh-CN" sz="1800">
                <a:latin typeface="微软雅黑" panose="020B0503020204020204" pitchFamily="34" charset="-122"/>
                <a:ea typeface="微软雅黑" panose="020B0503020204020204" pitchFamily="34" charset="-122"/>
                <a:cs typeface="微软雅黑" panose="020B0503020204020204" pitchFamily="34" charset="-122"/>
              </a:rPr>
              <a:t>.《国家税务总局关于优化纳税缴费服务配合做好新型冠状病毒感染肺炎疫情防控工作的通知》</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（税总函〔2020〕19号）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800">
                <a:latin typeface="微软雅黑" panose="020B0503020204020204" pitchFamily="34" charset="-122"/>
                <a:ea typeface="微软雅黑" panose="020B0503020204020204" pitchFamily="34" charset="-122"/>
                <a:cs typeface="微软雅黑" panose="020B0503020204020204" pitchFamily="34" charset="-122"/>
              </a:rPr>
              <a:t>《国家税务总局关于充分发挥税收职能作用  助力打赢疫情防控阻击战若干措施的通知》（税总发〔2020〕14号）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依法办理延期缴纳税款</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619125" y="1235075"/>
            <a:ext cx="10887075" cy="3384550"/>
          </a:xfrm>
          <a:prstGeom prst="rect">
            <a:avLst/>
          </a:prstGeom>
          <a:noFill/>
        </p:spPr>
        <p:txBody>
          <a:bodyPr wrap="square" rtlCol="0">
            <a:spAutoFit/>
          </a:bodyPr>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对受疫情影响生产经营发生严重困难的企业特别是小微企业，税务机关要依法及时核准其延期缴纳税款申请，积极帮助企业缓解资金压力。</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《广西壮族自治区人民政府办公厅印发关于支持打赢疫情防控阻击战促进经济平稳运行若干措施的通知》（桂政办发〔</a:t>
            </a:r>
            <a:r>
              <a:rPr lang="en-US" sz="180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sz="1800">
                <a:latin typeface="微软雅黑" panose="020B0503020204020204" pitchFamily="34" charset="-122"/>
                <a:ea typeface="微软雅黑" panose="020B0503020204020204" pitchFamily="34" charset="-122"/>
                <a:cs typeface="微软雅黑" panose="020B0503020204020204" pitchFamily="34" charset="-122"/>
                <a:sym typeface="+mn-ea"/>
              </a:rPr>
              <a:t>6 </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a:t>2</a:t>
            </a:r>
            <a:r>
              <a:rPr lang="zh-CN" sz="1800">
                <a:latin typeface="微软雅黑" panose="020B0503020204020204" pitchFamily="34" charset="-122"/>
                <a:ea typeface="微软雅黑" panose="020B0503020204020204" pitchFamily="34" charset="-122"/>
                <a:cs typeface="微软雅黑" panose="020B0503020204020204" pitchFamily="34" charset="-122"/>
              </a:rPr>
              <a:t>.《国家税务总局关于优化纳税缴费服务配合做好新型冠状病毒感染肺炎疫情防控工作的通知》</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（税总函〔2020〕19号）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《国家税务总局关于充分发挥税收职能作用  助力打赢疫情防控阻击战若干措施的通知》（税总发〔2020〕14号）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四、</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rPr>
              <a:t>优化税务执法方式</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608330" y="1235075"/>
            <a:ext cx="10887075" cy="3753485"/>
          </a:xfrm>
          <a:prstGeom prst="rect">
            <a:avLst/>
          </a:prstGeom>
          <a:noFill/>
        </p:spPr>
        <p:txBody>
          <a:bodyPr wrap="square" rtlCol="0">
            <a:spAutoFit/>
          </a:bodyPr>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在疫情防控期间，减少或推迟直接入户检查，对需要到纳税人生产经营所在地进行现场调查核实的事项（如“合并分立报告、一照一码户清税申报、两证整合个体工商户清税申报、注销税务登记、延期缴纳税款审批”等事项），可经本级税务机关负责人确认，延至疫情得到控制或结束后办理；对确需在办税服务厅实名办税的人员，通过核验登记证件、身份证件等方式进行验证，暂不要求进行“刷脸”验证。</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《国家税务总局关于充分发挥税收职能作用 助力打赢疫情防控阻击战若干措施的通知》（税总发〔2020〕14号）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五、依法加强权益保障</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 name="文本框 1"/>
          <p:cNvSpPr txBox="1"/>
          <p:nvPr/>
        </p:nvSpPr>
        <p:spPr>
          <a:xfrm>
            <a:off x="608330" y="1235075"/>
            <a:ext cx="10887075" cy="2338070"/>
          </a:xfrm>
          <a:prstGeom prst="rect">
            <a:avLst/>
          </a:prstGeom>
          <a:noFill/>
        </p:spPr>
        <p:txBody>
          <a:bodyPr wrap="square" rtlCol="0">
            <a:spAutoFit/>
          </a:bodyPr>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对受疫情影响逾期申报或逾期报送相关资料的纳税人，免予行政处罚，相关记录不纳入纳税信用评价；对逾期未申报的纳税人，暂不按现行规定认定非正常户。</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《国家税务总局关于充分发挥税收职能作用 助力打赢疫情防控阻击战若干措施的通知》（税总发〔2020〕14号）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algn="l">
              <a:buNone/>
            </a:pPr>
            <a:endParaRPr lang="en-US" altLang="zh-CN" sz="1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77850" y="1235075"/>
            <a:ext cx="10887075" cy="2922905"/>
          </a:xfrm>
          <a:prstGeom prst="rect">
            <a:avLst/>
          </a:prstGeom>
          <a:noFill/>
        </p:spPr>
        <p:txBody>
          <a:bodyPr wrap="square" rtlCol="0">
            <a:spAutoFit/>
          </a:bodyPr>
          <a:p>
            <a:pPr indent="457200" algn="l" eaLnBrk="1" latinLnBrk="0" hangingPunct="1">
              <a:buNone/>
            </a:pPr>
            <a:r>
              <a:rPr lang="en-US" sz="24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sz="2400" b="1">
                <a:latin typeface="微软雅黑" panose="020B0503020204020204" pitchFamily="34" charset="-122"/>
                <a:ea typeface="微软雅黑" panose="020B0503020204020204" pitchFamily="34" charset="-122"/>
                <a:cs typeface="微软雅黑" panose="020B0503020204020204" pitchFamily="34" charset="-122"/>
                <a:sym typeface="+mn-ea"/>
              </a:rPr>
              <a:t>按照“尽可能网上办”的原则</a:t>
            </a:r>
            <a:r>
              <a:rPr lang="zh-CN" sz="2400" b="1">
                <a:latin typeface="微软雅黑" panose="020B0503020204020204" pitchFamily="34" charset="-122"/>
                <a:ea typeface="微软雅黑" panose="020B0503020204020204" pitchFamily="34" charset="-122"/>
                <a:cs typeface="微软雅黑" panose="020B0503020204020204" pitchFamily="34" charset="-122"/>
                <a:sym typeface="+mn-ea"/>
              </a:rPr>
              <a:t>，积极引导纳税人通过电子税务局、手机APP、自助办税终端等渠道办理税费业务；大力倡导纳税人采用“网上申领、邮寄配送”或自助终端办理的方式领用和代开发票。</a:t>
            </a:r>
            <a:endParaRPr 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【政策依据】</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r>
              <a:rPr lang="en-US" sz="18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a:t>
            </a:r>
            <a:r>
              <a:rPr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国家税务总局关于优化纳税缴费服务配合做好新型冠状病毒感染肺炎疫情防控工作的通知</a:t>
            </a:r>
            <a:r>
              <a:rPr lang="zh-CN" sz="1800">
                <a:latin typeface="微软雅黑" panose="020B0503020204020204" pitchFamily="34" charset="-122"/>
                <a:ea typeface="微软雅黑" panose="020B0503020204020204" pitchFamily="34" charset="-122"/>
                <a:cs typeface="微软雅黑" panose="020B0503020204020204" pitchFamily="34" charset="-122"/>
                <a:sym typeface="+mn-ea"/>
              </a:rPr>
              <a:t>》（税总函〔2020〕19号</a:t>
            </a:r>
            <a:endParaRPr lang="zh-CN" sz="180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800">
                <a:latin typeface="微软雅黑" panose="020B0503020204020204" pitchFamily="34" charset="-122"/>
                <a:ea typeface="微软雅黑" panose="020B0503020204020204" pitchFamily="34" charset="-122"/>
                <a:cs typeface="微软雅黑" panose="020B0503020204020204" pitchFamily="34" charset="-122"/>
                <a:sym typeface="+mn-ea"/>
              </a:rPr>
              <a:t>国家税务总局广西壮族自治区税务局办公室关于进一步落实税收政策 优化纳税服务支持疫情防控和改革发展稳定工作的通知</a:t>
            </a:r>
            <a:r>
              <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rPr>
              <a:t>》（桂税办发〔2020〕7号）</a:t>
            </a: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77850" y="1235075"/>
            <a:ext cx="10887075" cy="2522855"/>
          </a:xfrm>
          <a:prstGeom prst="rect">
            <a:avLst/>
          </a:prstGeom>
          <a:noFill/>
        </p:spPr>
        <p:txBody>
          <a:bodyPr wrap="square" rtlCol="0">
            <a:spAutoFit/>
          </a:bodyPr>
          <a:p>
            <a:pPr indent="457200" algn="l" eaLnBrk="1" latinLnBrk="0" hangingPunct="1">
              <a:buNone/>
            </a:pPr>
            <a:r>
              <a:rPr lang="en-US" sz="24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非接触式办税渠道：</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 广西电子税务局、广西税务</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、广西政务</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APP</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、广西税务</a:t>
            </a:r>
            <a:r>
              <a:rPr lang="en-US" altLang="zh-CN" sz="2400" b="1">
                <a:latin typeface="微软雅黑" panose="020B0503020204020204" pitchFamily="34" charset="-122"/>
                <a:ea typeface="微软雅黑" panose="020B0503020204020204" pitchFamily="34" charset="-122"/>
                <a:cs typeface="微软雅黑" panose="020B0503020204020204" pitchFamily="34" charset="-122"/>
                <a:sym typeface="+mn-ea"/>
              </a:rPr>
              <a:t>12366</a:t>
            </a:r>
            <a:r>
              <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rPr>
              <a:t>微信公众号、自然人电子税务局、机关事业单位缴费系统等</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六、尽量采用</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非接触式</a:t>
            </a:r>
            <a:r>
              <a:rPr lang="en-US"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a:t>
            </a: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办税缴费</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560070" y="1235075"/>
            <a:ext cx="10887075" cy="3446145"/>
          </a:xfrm>
          <a:prstGeom prst="rect">
            <a:avLst/>
          </a:prstGeom>
          <a:noFill/>
        </p:spPr>
        <p:txBody>
          <a:bodyPr wrap="square" rtlCol="0">
            <a:spAutoFit/>
          </a:bodyPr>
          <a:p>
            <a:pPr indent="457200" algn="l" eaLnBrk="1" latinLnBrk="0" hangingPunct="1">
              <a:lnSpc>
                <a:spcPct val="150000"/>
              </a:lnSpc>
              <a:buNone/>
            </a:pPr>
            <a:r>
              <a:rPr sz="2400" b="1">
                <a:latin typeface="微软雅黑" panose="020B0503020204020204" pitchFamily="34" charset="-122"/>
                <a:ea typeface="微软雅黑" panose="020B0503020204020204" pitchFamily="34" charset="-122"/>
                <a:cs typeface="微软雅黑" panose="020B0503020204020204" pitchFamily="34" charset="-122"/>
                <a:sym typeface="+mn-ea"/>
              </a:rPr>
              <a:t>截止2020年2月</a:t>
            </a:r>
            <a:r>
              <a:rPr lang="en-US" sz="2400" b="1">
                <a:latin typeface="微软雅黑" panose="020B0503020204020204" pitchFamily="34" charset="-122"/>
                <a:ea typeface="微软雅黑" panose="020B0503020204020204" pitchFamily="34" charset="-122"/>
                <a:cs typeface="微软雅黑" panose="020B0503020204020204" pitchFamily="34" charset="-122"/>
                <a:sym typeface="+mn-ea"/>
              </a:rPr>
              <a:t>17</a:t>
            </a:r>
            <a:r>
              <a:rPr sz="2400" b="1">
                <a:latin typeface="微软雅黑" panose="020B0503020204020204" pitchFamily="34" charset="-122"/>
                <a:ea typeface="微软雅黑" panose="020B0503020204020204" pitchFamily="34" charset="-122"/>
                <a:cs typeface="微软雅黑" panose="020B0503020204020204" pitchFamily="34" charset="-122"/>
                <a:sym typeface="+mn-ea"/>
              </a:rPr>
              <a:t>日</a:t>
            </a:r>
            <a:r>
              <a:rPr lang="zh-CN" sz="2400" b="1">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r>
              <a:rPr sz="2400" b="1">
                <a:latin typeface="微软雅黑" panose="020B0503020204020204" pitchFamily="34" charset="-122"/>
                <a:ea typeface="微软雅黑" panose="020B0503020204020204" pitchFamily="34" charset="-122"/>
                <a:cs typeface="微软雅黑" panose="020B0503020204020204" pitchFamily="34" charset="-122"/>
                <a:sym typeface="+mn-ea"/>
              </a:rPr>
              <a:t>广西电子税务局已向企业用户开放25</a:t>
            </a:r>
            <a:r>
              <a:rPr lang="en-US" sz="2400" b="1">
                <a:latin typeface="微软雅黑" panose="020B0503020204020204" pitchFamily="34" charset="-122"/>
                <a:ea typeface="微软雅黑" panose="020B0503020204020204" pitchFamily="34" charset="-122"/>
                <a:cs typeface="微软雅黑" panose="020B0503020204020204" pitchFamily="34" charset="-122"/>
                <a:sym typeface="+mn-ea"/>
              </a:rPr>
              <a:t>7</a:t>
            </a:r>
            <a:r>
              <a:rPr sz="2400" b="1">
                <a:latin typeface="微软雅黑" panose="020B0503020204020204" pitchFamily="34" charset="-122"/>
                <a:ea typeface="微软雅黑" panose="020B0503020204020204" pitchFamily="34" charset="-122"/>
                <a:cs typeface="微软雅黑" panose="020B0503020204020204" pitchFamily="34" charset="-122"/>
                <a:sym typeface="+mn-ea"/>
              </a:rPr>
              <a:t>个功能菜单、向自然人用户开放44个功能菜单；</a:t>
            </a:r>
            <a:endParaRPr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r>
              <a:rPr sz="2400" b="1">
                <a:latin typeface="微软雅黑" panose="020B0503020204020204" pitchFamily="34" charset="-122"/>
                <a:ea typeface="微软雅黑" panose="020B0503020204020204" pitchFamily="34" charset="-122"/>
                <a:cs typeface="微软雅黑" panose="020B0503020204020204" pitchFamily="34" charset="-122"/>
                <a:sym typeface="+mn-ea"/>
              </a:rPr>
              <a:t>广西税务APP开放42个功能菜单；</a:t>
            </a:r>
            <a:endParaRPr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lnSpc>
                <a:spcPct val="150000"/>
              </a:lnSpc>
              <a:buNone/>
            </a:pPr>
            <a:r>
              <a:rPr sz="2400" b="1">
                <a:latin typeface="微软雅黑" panose="020B0503020204020204" pitchFamily="34" charset="-122"/>
                <a:ea typeface="微软雅黑" panose="020B0503020204020204" pitchFamily="34" charset="-122"/>
                <a:cs typeface="微软雅黑" panose="020B0503020204020204" pitchFamily="34" charset="-122"/>
                <a:sym typeface="+mn-ea"/>
              </a:rPr>
              <a:t>广西政务APP电子税务局专区开放39个功能菜单。</a:t>
            </a:r>
            <a:endParaRPr sz="24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457200" algn="l" eaLnBrk="1" latinLnBrk="0" hangingPunct="1">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indent="457200" algn="l" eaLnBrk="1" latinLnBrk="0" hangingPunct="1">
              <a:buNone/>
            </a:pPr>
            <a:endParaRPr lang="zh-CN" altLang="en-US" sz="1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2728</Words>
  <Application>WPS 演示</Application>
  <PresentationFormat>宽屏</PresentationFormat>
  <Paragraphs>131</Paragraphs>
  <Slides>14</Slides>
  <Notes>24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14</vt:i4>
      </vt:variant>
    </vt:vector>
  </HeadingPairs>
  <TitlesOfParts>
    <vt:vector size="27" baseType="lpstr">
      <vt:lpstr>Arial</vt:lpstr>
      <vt:lpstr>宋体</vt:lpstr>
      <vt:lpstr>Wingdings</vt:lpstr>
      <vt:lpstr>等线</vt:lpstr>
      <vt:lpstr>等线</vt:lpstr>
      <vt:lpstr>等线 Light</vt:lpstr>
      <vt:lpstr>微软雅黑</vt:lpstr>
      <vt:lpstr>方正大黑简体</vt:lpstr>
      <vt:lpstr>黑体</vt:lpstr>
      <vt:lpstr>Arial Unicode MS</vt:lpstr>
      <vt:lpstr>Calibri</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何萍</cp:lastModifiedBy>
  <cp:revision>579</cp:revision>
  <dcterms:created xsi:type="dcterms:W3CDTF">2018-09-13T01:03:00Z</dcterms:created>
  <dcterms:modified xsi:type="dcterms:W3CDTF">2020-02-18T08:01:17Z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2052-10.8.2.6666</vt:lpwstr>
  </property>
</Properties>
</file>