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Lst>
  <p:notesMasterIdLst>
    <p:notesMasterId r:id="rId7"/>
  </p:notesMasterIdLst>
  <p:handoutMasterIdLst>
    <p:handoutMasterId r:id="rId43"/>
  </p:handoutMasterIdLst>
  <p:sldIdLst>
    <p:sldId id="1736" r:id="rId4"/>
    <p:sldId id="1769" r:id="rId5"/>
    <p:sldId id="1803" r:id="rId6"/>
    <p:sldId id="1802" r:id="rId8"/>
    <p:sldId id="1739" r:id="rId9"/>
    <p:sldId id="1740" r:id="rId10"/>
    <p:sldId id="1738" r:id="rId11"/>
    <p:sldId id="1772" r:id="rId12"/>
    <p:sldId id="1776" r:id="rId13"/>
    <p:sldId id="1745" r:id="rId14"/>
    <p:sldId id="1746" r:id="rId15"/>
    <p:sldId id="965" r:id="rId16"/>
    <p:sldId id="1718" r:id="rId17"/>
    <p:sldId id="1774" r:id="rId18"/>
    <p:sldId id="1835" r:id="rId19"/>
    <p:sldId id="1837" r:id="rId20"/>
    <p:sldId id="1838" r:id="rId21"/>
    <p:sldId id="1836" r:id="rId22"/>
    <p:sldId id="1775" r:id="rId23"/>
    <p:sldId id="1719" r:id="rId24"/>
    <p:sldId id="1721" r:id="rId25"/>
    <p:sldId id="1748" r:id="rId26"/>
    <p:sldId id="1753" r:id="rId27"/>
    <p:sldId id="1777" r:id="rId28"/>
    <p:sldId id="1722" r:id="rId29"/>
    <p:sldId id="1723" r:id="rId30"/>
    <p:sldId id="1742" r:id="rId31"/>
    <p:sldId id="1724" r:id="rId32"/>
    <p:sldId id="1749" r:id="rId33"/>
    <p:sldId id="1751" r:id="rId34"/>
    <p:sldId id="1754" r:id="rId35"/>
    <p:sldId id="1725" r:id="rId36"/>
    <p:sldId id="1726" r:id="rId37"/>
    <p:sldId id="1728" r:id="rId38"/>
    <p:sldId id="1727" r:id="rId39"/>
    <p:sldId id="1729" r:id="rId40"/>
    <p:sldId id="1730" r:id="rId41"/>
    <p:sldId id="423" r:id="rId42"/>
  </p:sldIdLst>
  <p:sldSz cx="12192000" cy="6858000"/>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Tx/>
      <a:buNone/>
      <a:defRPr kern="1200">
        <a:solidFill>
          <a:schemeClr val="tx1"/>
        </a:solidFill>
        <a:latin typeface="等线" panose="02010600030101010101" charset="-122"/>
        <a:ea typeface="等线" panose="02010600030101010101" charset="-122"/>
        <a:cs typeface="+mn-cs"/>
      </a:defRPr>
    </a:lvl1pPr>
    <a:lvl2pPr marL="457200" lvl="1"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2pPr>
    <a:lvl3pPr marL="914400" lvl="2"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3pPr>
    <a:lvl4pPr marL="1371600" lvl="3"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4pPr>
    <a:lvl5pPr marL="1828800" lvl="4"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5pPr>
    <a:lvl6pPr marL="2286000" lvl="5"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6pPr>
    <a:lvl7pPr marL="2743200" lvl="6"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7pPr>
    <a:lvl8pPr marL="3200400" lvl="7"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8pPr>
    <a:lvl9pPr marL="3657600" lvl="8"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9pPr>
  </p:defaultTextStyle>
  <p:extLst>
    <p:ext uri="{521415D9-36F7-43E2-AB2F-B90AF26B5E84}">
      <p14:sectionLst xmlns:p14="http://schemas.microsoft.com/office/powerpoint/2010/main">
        <p14:section name="默认节" id="{2DD94E42-065C-4E8F-B563-5317D6C890DD}">
          <p14:sldIdLst>
            <p14:sldId id="1736"/>
            <p14:sldId id="1769"/>
            <p14:sldId id="1803"/>
            <p14:sldId id="1802"/>
            <p14:sldId id="1739"/>
            <p14:sldId id="1740"/>
            <p14:sldId id="1738"/>
            <p14:sldId id="1772"/>
            <p14:sldId id="1776"/>
            <p14:sldId id="1745"/>
            <p14:sldId id="1746"/>
            <p14:sldId id="965"/>
            <p14:sldId id="1718"/>
            <p14:sldId id="1775"/>
            <p14:sldId id="1719"/>
            <p14:sldId id="1748"/>
            <p14:sldId id="1753"/>
            <p14:sldId id="1777"/>
            <p14:sldId id="1774"/>
            <p14:sldId id="1836"/>
            <p14:sldId id="1835"/>
            <p14:sldId id="1837"/>
            <p14:sldId id="1838"/>
            <p14:sldId id="1721"/>
          </p14:sldIdLst>
        </p14:section>
        <p14:section name="无标题节" id="{1837492E-6224-47C0-9B78-E76263378689}">
          <p14:sldIdLst>
            <p14:sldId id="1722"/>
            <p14:sldId id="1723"/>
            <p14:sldId id="1742"/>
            <p14:sldId id="1724"/>
            <p14:sldId id="1749"/>
            <p14:sldId id="1751"/>
            <p14:sldId id="1754"/>
            <p14:sldId id="1725"/>
            <p14:sldId id="1726"/>
            <p14:sldId id="1728"/>
            <p14:sldId id="1727"/>
            <p14:sldId id="1729"/>
            <p14:sldId id="1730"/>
            <p14:sldId id="423"/>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SEE" initials="H"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DBDB"/>
    <a:srgbClr val="004DA1"/>
    <a:srgbClr val="E600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951" autoAdjust="0"/>
    <p:restoredTop sz="94660"/>
  </p:normalViewPr>
  <p:slideViewPr>
    <p:cSldViewPr snapToGrid="0" showGuides="1">
      <p:cViewPr varScale="1">
        <p:scale>
          <a:sx n="110" d="100"/>
          <a:sy n="110" d="100"/>
        </p:scale>
        <p:origin x="78" y="78"/>
      </p:cViewPr>
      <p:guideLst>
        <p:guide orient="horz" pos="2506"/>
        <p:guide pos="2935"/>
      </p:guideLst>
    </p:cSldViewPr>
  </p:slideViewPr>
  <p:notesTextViewPr>
    <p:cViewPr>
      <p:scale>
        <a:sx n="1" d="1"/>
        <a:sy n="1" d="1"/>
      </p:scale>
      <p:origin x="0" y="0"/>
    </p:cViewPr>
  </p:notesText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notesMaster" Target="notesMasters/notesMaster1.xml"/><Relationship Id="rId6" Type="http://schemas.openxmlformats.org/officeDocument/2006/relationships/slide" Target="slides/slide3.xml"/><Relationship Id="rId5" Type="http://schemas.openxmlformats.org/officeDocument/2006/relationships/slide" Target="slides/slide2.xml"/><Relationship Id="rId47" Type="http://schemas.openxmlformats.org/officeDocument/2006/relationships/commentAuthors" Target="commentAuthors.xml"/><Relationship Id="rId46" Type="http://schemas.openxmlformats.org/officeDocument/2006/relationships/tableStyles" Target="tableStyles.xml"/><Relationship Id="rId45" Type="http://schemas.openxmlformats.org/officeDocument/2006/relationships/viewProps" Target="viewProps.xml"/><Relationship Id="rId44" Type="http://schemas.openxmlformats.org/officeDocument/2006/relationships/presProps" Target="presProps.xml"/><Relationship Id="rId43" Type="http://schemas.openxmlformats.org/officeDocument/2006/relationships/handoutMaster" Target="handoutMasters/handoutMaster1.xml"/><Relationship Id="rId42" Type="http://schemas.openxmlformats.org/officeDocument/2006/relationships/slide" Target="slides/slide38.xml"/><Relationship Id="rId41" Type="http://schemas.openxmlformats.org/officeDocument/2006/relationships/slide" Target="slides/slide37.xml"/><Relationship Id="rId40" Type="http://schemas.openxmlformats.org/officeDocument/2006/relationships/slide" Target="slides/slide36.xml"/><Relationship Id="rId4" Type="http://schemas.openxmlformats.org/officeDocument/2006/relationships/slide" Target="slides/slide1.xml"/><Relationship Id="rId39" Type="http://schemas.openxmlformats.org/officeDocument/2006/relationships/slide" Target="slides/slide35.xml"/><Relationship Id="rId38" Type="http://schemas.openxmlformats.org/officeDocument/2006/relationships/slide" Target="slides/slide34.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幻灯片图像占位符 1"/>
          <p:cNvSpPr>
            <a:spLocks noGrp="1" noRot="1" noChangeAspect="1"/>
          </p:cNvSpPr>
          <p:nvPr>
            <p:ph type="sldImg" idx="2"/>
          </p:nvPr>
        </p:nvSpPr>
        <p:spPr bwMode="auto">
          <a:noFill/>
          <a:ln>
            <a:solidFill>
              <a:srgbClr val="000000"/>
            </a:solidFill>
            <a:miter lim="800000"/>
          </a:ln>
        </p:spPr>
      </p:sp>
      <p:sp>
        <p:nvSpPr>
          <p:cNvPr id="29698" name="文本占位符 2"/>
          <p:cNvSpPr>
            <a:spLocks noGrp="1"/>
          </p:cNvSpPr>
          <p:nvPr>
            <p:ph type="body" idx="3"/>
          </p:nvPr>
        </p:nvSpPr>
        <p:spPr bwMode="auto">
          <a:noFill/>
        </p:spPr>
        <p:txBody>
          <a:bodyPr wrap="square" numCol="1" anchor="t" anchorCtr="0" compatLnSpc="1"/>
          <a:lstStyle/>
          <a:p>
            <a:pPr eaLnBrk="1" hangingPunct="1">
              <a:spcBef>
                <a:spcPct val="0"/>
              </a:spcBef>
            </a:pPr>
            <a:endParaRPr lang="zh-CN"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幻灯片图像占位符 1"/>
          <p:cNvSpPr>
            <a:spLocks noGrp="1" noRot="1" noChangeAspect="1"/>
          </p:cNvSpPr>
          <p:nvPr>
            <p:ph type="sldImg" idx="2"/>
          </p:nvPr>
        </p:nvSpPr>
        <p:spPr bwMode="auto">
          <a:noFill/>
          <a:ln>
            <a:solidFill>
              <a:srgbClr val="000000"/>
            </a:solidFill>
            <a:miter lim="800000"/>
          </a:ln>
        </p:spPr>
      </p:sp>
      <p:sp>
        <p:nvSpPr>
          <p:cNvPr id="29698" name="文本占位符 2"/>
          <p:cNvSpPr>
            <a:spLocks noGrp="1"/>
          </p:cNvSpPr>
          <p:nvPr>
            <p:ph type="body" idx="3"/>
          </p:nvPr>
        </p:nvSpPr>
        <p:spPr bwMode="auto">
          <a:noFill/>
        </p:spPr>
        <p:txBody>
          <a:bodyPr wrap="square" numCol="1" anchor="t" anchorCtr="0" compatLnSpc="1"/>
          <a:lstStyle/>
          <a:p>
            <a:pPr eaLnBrk="1" hangingPunct="1">
              <a:spcBef>
                <a:spcPct val="0"/>
              </a:spcBef>
            </a:pPr>
            <a:endParaRPr lang="zh-CN"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幻灯片图像占位符 1"/>
          <p:cNvSpPr>
            <a:spLocks noGrp="1" noRot="1" noChangeAspect="1"/>
          </p:cNvSpPr>
          <p:nvPr>
            <p:ph type="sldImg" idx="2"/>
          </p:nvPr>
        </p:nvSpPr>
        <p:spPr bwMode="auto">
          <a:noFill/>
          <a:ln>
            <a:solidFill>
              <a:srgbClr val="000000"/>
            </a:solidFill>
            <a:miter lim="800000"/>
          </a:ln>
        </p:spPr>
      </p:sp>
      <p:sp>
        <p:nvSpPr>
          <p:cNvPr id="29698" name="文本占位符 2"/>
          <p:cNvSpPr>
            <a:spLocks noGrp="1"/>
          </p:cNvSpPr>
          <p:nvPr>
            <p:ph type="body" idx="3"/>
          </p:nvPr>
        </p:nvSpPr>
        <p:spPr bwMode="auto">
          <a:noFill/>
        </p:spPr>
        <p:txBody>
          <a:bodyPr wrap="square" numCol="1" anchor="t" anchorCtr="0" compatLnSpc="1"/>
          <a:lstStyle/>
          <a:p>
            <a:pPr eaLnBrk="1" hangingPunct="1">
              <a:spcBef>
                <a:spcPct val="0"/>
              </a:spcBef>
            </a:pPr>
            <a:endParaRPr lang="zh-CN"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幻灯片图像占位符 1"/>
          <p:cNvSpPr>
            <a:spLocks noGrp="1" noRot="1" noChangeAspect="1"/>
          </p:cNvSpPr>
          <p:nvPr>
            <p:ph type="sldImg" idx="2"/>
          </p:nvPr>
        </p:nvSpPr>
        <p:spPr bwMode="auto">
          <a:noFill/>
          <a:ln>
            <a:solidFill>
              <a:srgbClr val="000000"/>
            </a:solidFill>
            <a:miter lim="800000"/>
          </a:ln>
        </p:spPr>
      </p:sp>
      <p:sp>
        <p:nvSpPr>
          <p:cNvPr id="29698" name="文本占位符 2"/>
          <p:cNvSpPr>
            <a:spLocks noGrp="1"/>
          </p:cNvSpPr>
          <p:nvPr>
            <p:ph type="body" idx="3"/>
          </p:nvPr>
        </p:nvSpPr>
        <p:spPr bwMode="auto">
          <a:noFill/>
        </p:spPr>
        <p:txBody>
          <a:bodyPr wrap="square" numCol="1" anchor="t" anchorCtr="0" compatLnSpc="1"/>
          <a:lstStyle/>
          <a:p>
            <a:pPr eaLnBrk="1" hangingPunct="1">
              <a:spcBef>
                <a:spcPct val="0"/>
              </a:spcBef>
            </a:pPr>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auto"/>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auto"/>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auto"/>
            <a:endParaRPr lang="zh-CN" altLang="en-US" strike="noStrike" noProof="1"/>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hasCustomPrompt="1"/>
          </p:nvPr>
        </p:nvSpPr>
        <p:spPr/>
        <p:txBody>
          <a:bodyPr vert="eaVert"/>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竖排标题与文本">
    <p:spTree>
      <p:nvGrpSpPr>
        <p:cNvPr id="1" name=""/>
        <p:cNvGrpSpPr/>
        <p:nvPr/>
      </p:nvGrpSpPr>
      <p:grpSpPr>
        <a:xfrm>
          <a:off x="0" y="0"/>
          <a:ext cx="0" cy="0"/>
          <a:chOff x="0" y="0"/>
          <a:chExt cx="0" cy="0"/>
        </a:xfrm>
      </p:grpSpPr>
      <p:sp>
        <p:nvSpPr>
          <p:cNvPr id="6146" name="文本框 6"/>
          <p:cNvSpPr txBox="1"/>
          <p:nvPr userDrawn="1"/>
        </p:nvSpPr>
        <p:spPr>
          <a:xfrm>
            <a:off x="-8047037" y="-12720637"/>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47" name="文本框 7"/>
          <p:cNvSpPr txBox="1"/>
          <p:nvPr userDrawn="1"/>
        </p:nvSpPr>
        <p:spPr>
          <a:xfrm>
            <a:off x="-36941125" y="-101901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48" name="文本框 8"/>
          <p:cNvSpPr txBox="1"/>
          <p:nvPr userDrawn="1"/>
        </p:nvSpPr>
        <p:spPr>
          <a:xfrm>
            <a:off x="-34167762" y="16510000"/>
            <a:ext cx="26730325" cy="1862138"/>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49" name="文本框 9"/>
          <p:cNvSpPr txBox="1"/>
          <p:nvPr userDrawn="1"/>
        </p:nvSpPr>
        <p:spPr>
          <a:xfrm>
            <a:off x="-3932237" y="14955838"/>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50" name="文本框 10"/>
          <p:cNvSpPr txBox="1"/>
          <p:nvPr userDrawn="1"/>
        </p:nvSpPr>
        <p:spPr>
          <a:xfrm>
            <a:off x="-23575962" y="12117388"/>
            <a:ext cx="15419387"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51" name="文本框 12"/>
          <p:cNvSpPr txBox="1"/>
          <p:nvPr userDrawn="1"/>
        </p:nvSpPr>
        <p:spPr>
          <a:xfrm>
            <a:off x="-24460200" y="-40306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52" name="文本框 13"/>
          <p:cNvSpPr txBox="1"/>
          <p:nvPr userDrawn="1"/>
        </p:nvSpPr>
        <p:spPr>
          <a:xfrm>
            <a:off x="-4892675" y="-8375650"/>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idx="1" hasCustomPrompt="1"/>
          </p:nvPr>
        </p:nvSpPr>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auto"/>
            <a:r>
              <a:rPr lang="zh-CN" altLang="en-US" strike="noStrike" noProof="1"/>
              <a:t>单击此处编辑母版标题样式</a:t>
            </a:r>
            <a:endParaRPr lang="zh-CN" altLang="en-US" strike="noStrike" noProof="1"/>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auto"/>
            <a:r>
              <a:rPr lang="zh-CN" altLang="en-US" strike="noStrike" noProof="1"/>
              <a:t>编辑母版文本样式</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sz="half" idx="1" hasCustomPrompt="1"/>
          </p:nvPr>
        </p:nvSpPr>
        <p:spPr>
          <a:xfrm>
            <a:off x="838200" y="1825625"/>
            <a:ext cx="5181600" cy="435133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内容占位符 3"/>
          <p:cNvSpPr>
            <a:spLocks noGrp="1"/>
          </p:cNvSpPr>
          <p:nvPr>
            <p:ph sz="half" idx="2" hasCustomPrompt="1"/>
          </p:nvPr>
        </p:nvSpPr>
        <p:spPr>
          <a:xfrm>
            <a:off x="6172200" y="1825625"/>
            <a:ext cx="5181600" cy="435133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auto"/>
            <a:r>
              <a:rPr lang="zh-CN" altLang="en-US" strike="noStrike" noProof="1"/>
              <a:t>单击此处编辑母版标题样式</a:t>
            </a:r>
            <a:endParaRPr lang="zh-CN" altLang="en-US" strike="noStrike" noProof="1"/>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endParaRPr lang="zh-CN" altLang="en-US" strike="noStrike" noProof="1"/>
          </a:p>
        </p:txBody>
      </p:sp>
      <p:sp>
        <p:nvSpPr>
          <p:cNvPr id="4" name="内容占位符 3"/>
          <p:cNvSpPr>
            <a:spLocks noGrp="1"/>
          </p:cNvSpPr>
          <p:nvPr>
            <p:ph sz="half" idx="2" hasCustomPrompt="1"/>
          </p:nvPr>
        </p:nvSpPr>
        <p:spPr>
          <a:xfrm>
            <a:off x="839788" y="2505075"/>
            <a:ext cx="5157787" cy="368458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endParaRPr lang="zh-CN" altLang="en-US" strike="noStrike" noProof="1"/>
          </a:p>
        </p:txBody>
      </p:sp>
      <p:sp>
        <p:nvSpPr>
          <p:cNvPr id="6" name="内容占位符 5"/>
          <p:cNvSpPr>
            <a:spLocks noGrp="1"/>
          </p:cNvSpPr>
          <p:nvPr>
            <p:ph sz="quarter" idx="4" hasCustomPrompt="1"/>
          </p:nvPr>
        </p:nvSpPr>
        <p:spPr>
          <a:xfrm>
            <a:off x="6172200" y="2505075"/>
            <a:ext cx="5183188" cy="368458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8" name="页脚占位符 7"/>
          <p:cNvSpPr>
            <a:spLocks noGrp="1"/>
          </p:cNvSpPr>
          <p:nvPr>
            <p:ph type="ftr" sz="quarter" idx="11"/>
          </p:nvPr>
        </p:nvSpPr>
        <p:spPr/>
        <p:txBody>
          <a:bodyPr/>
          <a:lstStyle/>
          <a:p>
            <a:pPr fontAlgn="auto"/>
            <a:endParaRPr lang="zh-CN" altLang="en-US" strike="noStrike" noProof="1"/>
          </a:p>
        </p:txBody>
      </p:sp>
      <p:sp>
        <p:nvSpPr>
          <p:cNvPr id="9" name="灯片编号占位符 8"/>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DBDBDB"/>
        </a:solidFill>
        <a:effectLst/>
      </p:bgPr>
    </p:bg>
    <p:spTree>
      <p:nvGrpSpPr>
        <p:cNvPr id="1" name=""/>
        <p:cNvGrpSpPr/>
        <p:nvPr/>
      </p:nvGrpSpPr>
      <p:grpSpPr>
        <a:xfrm>
          <a:off x="0" y="0"/>
          <a:ext cx="0" cy="0"/>
          <a:chOff x="0" y="0"/>
          <a:chExt cx="0" cy="0"/>
        </a:xfrm>
      </p:grpSpPr>
      <p:sp>
        <p:nvSpPr>
          <p:cNvPr id="5" name="任意多边形: 形状 4"/>
          <p:cNvSpPr/>
          <p:nvPr userDrawn="1"/>
        </p:nvSpPr>
        <p:spPr>
          <a:xfrm>
            <a:off x="0" y="6586538"/>
            <a:ext cx="11223625" cy="290513"/>
          </a:xfrm>
          <a:custGeom>
            <a:avLst/>
            <a:gdLst>
              <a:gd name="connsiteX0" fmla="*/ 0 w 11224268"/>
              <a:gd name="connsiteY0" fmla="*/ 0 h 289560"/>
              <a:gd name="connsiteX1" fmla="*/ 11224268 w 11224268"/>
              <a:gd name="connsiteY1" fmla="*/ 0 h 289560"/>
              <a:gd name="connsiteX2" fmla="*/ 10934708 w 11224268"/>
              <a:gd name="connsiteY2" fmla="*/ 289560 h 289560"/>
              <a:gd name="connsiteX3" fmla="*/ 0 w 11224268"/>
              <a:gd name="connsiteY3" fmla="*/ 289560 h 289560"/>
              <a:gd name="connsiteX4" fmla="*/ 0 w 11224268"/>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24268" h="289560">
                <a:moveTo>
                  <a:pt x="0" y="0"/>
                </a:moveTo>
                <a:lnTo>
                  <a:pt x="11224268" y="0"/>
                </a:lnTo>
                <a:lnTo>
                  <a:pt x="10934708" y="289560"/>
                </a:lnTo>
                <a:lnTo>
                  <a:pt x="0" y="289560"/>
                </a:lnTo>
                <a:lnTo>
                  <a:pt x="0" y="0"/>
                </a:lnTo>
                <a:close/>
              </a:path>
            </a:pathLst>
          </a:cu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6" name="任意多边形: 形状 5"/>
          <p:cNvSpPr/>
          <p:nvPr userDrawn="1"/>
        </p:nvSpPr>
        <p:spPr>
          <a:xfrm>
            <a:off x="11010900" y="6586538"/>
            <a:ext cx="1181100" cy="290513"/>
          </a:xfrm>
          <a:custGeom>
            <a:avLst/>
            <a:gdLst>
              <a:gd name="connsiteX0" fmla="*/ 289560 w 1181100"/>
              <a:gd name="connsiteY0" fmla="*/ 0 h 289560"/>
              <a:gd name="connsiteX1" fmla="*/ 1181100 w 1181100"/>
              <a:gd name="connsiteY1" fmla="*/ 0 h 289560"/>
              <a:gd name="connsiteX2" fmla="*/ 1181100 w 1181100"/>
              <a:gd name="connsiteY2" fmla="*/ 289560 h 289560"/>
              <a:gd name="connsiteX3" fmla="*/ 0 w 1181100"/>
              <a:gd name="connsiteY3" fmla="*/ 289560 h 289560"/>
              <a:gd name="connsiteX4" fmla="*/ 289560 w 1181100"/>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1100" h="289560">
                <a:moveTo>
                  <a:pt x="289560" y="0"/>
                </a:moveTo>
                <a:lnTo>
                  <a:pt x="1181100" y="0"/>
                </a:lnTo>
                <a:lnTo>
                  <a:pt x="1181100" y="289560"/>
                </a:lnTo>
                <a:lnTo>
                  <a:pt x="0" y="289560"/>
                </a:lnTo>
                <a:lnTo>
                  <a:pt x="289560" y="0"/>
                </a:lnTo>
                <a:close/>
              </a:path>
            </a:pathLst>
          </a:custGeom>
          <a:solidFill>
            <a:srgbClr val="E60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5124" name="灯片编号占位符 3"/>
          <p:cNvSpPr txBox="1"/>
          <p:nvPr userDrawn="1"/>
        </p:nvSpPr>
        <p:spPr>
          <a:xfrm>
            <a:off x="11601450" y="6586538"/>
            <a:ext cx="495300" cy="365125"/>
          </a:xfrm>
          <a:prstGeom prst="rect">
            <a:avLst/>
          </a:prstGeom>
          <a:noFill/>
          <a:ln w="9525">
            <a:noFill/>
          </a:ln>
        </p:spPr>
        <p:txBody>
          <a:bodyPr anchor="t"/>
          <a:lstStyle/>
          <a:p>
            <a:pPr lvl="0" indent="0"/>
            <a:fld id="{9A0DB2DC-4C9A-4742-B13C-FB6460FD3503}" type="slidenum">
              <a:rPr lang="zh-CN" altLang="en-US" sz="1200">
                <a:solidFill>
                  <a:schemeClr val="bg1"/>
                </a:solidFill>
                <a:latin typeface="微软雅黑" panose="020B0503020204020204" pitchFamily="34" charset="-122"/>
                <a:ea typeface="微软雅黑" panose="020B0503020204020204" pitchFamily="34" charset="-122"/>
              </a:rPr>
            </a:fld>
            <a:endParaRPr lang="zh-CN" altLang="en-US" sz="1200">
              <a:solidFill>
                <a:schemeClr val="bg1"/>
              </a:solidFill>
              <a:latin typeface="微软雅黑" panose="020B0503020204020204" pitchFamily="34" charset="-122"/>
              <a:ea typeface="微软雅黑" panose="020B0503020204020204" pitchFamily="34" charset="-122"/>
            </a:endParaRPr>
          </a:p>
        </p:txBody>
      </p:sp>
      <p:pic>
        <p:nvPicPr>
          <p:cNvPr id="5125" name="图片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650" y="178268"/>
            <a:ext cx="889000" cy="545031"/>
          </a:xfrm>
          <a:prstGeom prst="rect">
            <a:avLst/>
          </a:prstGeom>
          <a:noFill/>
          <a:ln w="9525">
            <a:noFill/>
          </a:ln>
        </p:spPr>
      </p:pic>
      <p:cxnSp>
        <p:nvCxnSpPr>
          <p:cNvPr id="9" name="直接连接符 8"/>
          <p:cNvCxnSpPr/>
          <p:nvPr userDrawn="1"/>
        </p:nvCxnSpPr>
        <p:spPr>
          <a:xfrm>
            <a:off x="1235075" y="271463"/>
            <a:ext cx="0" cy="596900"/>
          </a:xfrm>
          <a:prstGeom prst="line">
            <a:avLst/>
          </a:prstGeom>
          <a:ln>
            <a:solidFill>
              <a:srgbClr val="004DA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10033689" y="6423887"/>
            <a:ext cx="2194869"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
        <p:nvSpPr>
          <p:cNvPr id="15" name="文本框 14"/>
          <p:cNvSpPr txBox="1"/>
          <p:nvPr userDrawn="1"/>
        </p:nvSpPr>
        <p:spPr>
          <a:xfrm>
            <a:off x="251470" y="665633"/>
            <a:ext cx="987425" cy="276999"/>
          </a:xfrm>
          <a:prstGeom prst="rect">
            <a:avLst/>
          </a:prstGeom>
          <a:noFill/>
        </p:spPr>
        <p:txBody>
          <a:bodyPr wrap="square" rtlCol="0">
            <a:spAutoFit/>
          </a:bodyPr>
          <a:lstStyle/>
          <a:p>
            <a:r>
              <a:rPr lang="zh-CN" altLang="en-US" sz="1200" dirty="0">
                <a:solidFill>
                  <a:srgbClr val="004DA1"/>
                </a:solidFill>
                <a:latin typeface="黑体" panose="02010609060101010101" charset="-122"/>
                <a:ea typeface="黑体" panose="02010609060101010101" charset="-122"/>
              </a:rPr>
              <a:t>纳税人学堂</a:t>
            </a:r>
            <a:endParaRPr lang="zh-CN" altLang="en-US" sz="1200" dirty="0"/>
          </a:p>
        </p:txBody>
      </p:sp>
      <p:sp>
        <p:nvSpPr>
          <p:cNvPr id="7" name="文本框 6"/>
          <p:cNvSpPr txBox="1"/>
          <p:nvPr userDrawn="1"/>
        </p:nvSpPr>
        <p:spPr>
          <a:xfrm>
            <a:off x="10119157" y="6054555"/>
            <a:ext cx="2364260" cy="369332"/>
          </a:xfrm>
          <a:prstGeom prst="rect">
            <a:avLst/>
          </a:prstGeom>
          <a:noFill/>
        </p:spPr>
        <p:txBody>
          <a:bodyPr wrap="square" rtlCol="0">
            <a:spAutoFit/>
          </a:bodyPr>
          <a:lstStyle/>
          <a:p>
            <a:r>
              <a:rPr lang="zh-CN" altLang="en-US" dirty="0">
                <a:solidFill>
                  <a:srgbClr val="004DA1"/>
                </a:solidFill>
                <a:latin typeface="黑体" panose="02010609060101010101" charset="-122"/>
                <a:ea typeface="黑体" panose="02010609060101010101" charset="-122"/>
              </a:rPr>
              <a:t>广西税务在线直播</a:t>
            </a:r>
            <a:endParaRPr lang="zh-CN" altLang="en-US" dirty="0">
              <a:solidFill>
                <a:srgbClr val="004DA1"/>
              </a:solidFill>
              <a:latin typeface="黑体" panose="02010609060101010101" charset="-122"/>
              <a:ea typeface="黑体" panose="02010609060101010101" charset="-122"/>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8" Type="http://schemas.openxmlformats.org/officeDocument/2006/relationships/theme" Target="../theme/theme2.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24.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838200" y="365125"/>
            <a:ext cx="10515600" cy="1325563"/>
          </a:xfrm>
          <a:prstGeom prst="rect">
            <a:avLst/>
          </a:prstGeom>
          <a:noFill/>
          <a:ln w="9525">
            <a:noFill/>
          </a:ln>
        </p:spPr>
        <p:txBody>
          <a:bodyPr vert="horz" lIns="91440" tIns="45720" rIns="91440" bIns="45720" anchor="ctr"/>
          <a:lstStyle/>
          <a:p>
            <a:pPr lvl="0"/>
            <a:r>
              <a:rPr lang="zh-CN" altLang="en-US"/>
              <a:t>单击此处编辑母版标题样式</a:t>
            </a:r>
            <a:endParaRPr lang="zh-CN" altLang="en-US"/>
          </a:p>
        </p:txBody>
      </p:sp>
      <p:sp>
        <p:nvSpPr>
          <p:cNvPr id="1027" name="文本占位符 2"/>
          <p:cNvSpPr>
            <a:spLocks noGrp="1"/>
          </p:cNvSpPr>
          <p:nvPr>
            <p:ph type="body"/>
          </p:nvPr>
        </p:nvSpPr>
        <p:spPr>
          <a:xfrm>
            <a:off x="838200" y="1825625"/>
            <a:ext cx="10515600" cy="4351338"/>
          </a:xfrm>
          <a:prstGeom prst="rect">
            <a:avLst/>
          </a:prstGeom>
          <a:noFill/>
          <a:ln w="9525">
            <a:noFill/>
          </a:ln>
        </p:spPr>
        <p:txBody>
          <a:bodyPr vert="horz" lIns="91440" tIns="45720" rIns="91440" bIns="45720" anchor="t"/>
          <a:lstStyle/>
          <a:p>
            <a:pPr lvl="0" indent="-228600"/>
            <a:r>
              <a:rPr lang="zh-CN" altLang="en-US"/>
              <a:t>编辑母版文本样式</a:t>
            </a:r>
            <a:endParaRPr lang="zh-CN" altLang="en-US"/>
          </a:p>
          <a:p>
            <a:pPr lvl="1" indent="-22860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endParaRPr lang="zh-CN" altLang="en-US" strike="noStrike" noProof="1"/>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3.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4.xml"/><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6.xml"/><Relationship Id="rId1" Type="http://schemas.openxmlformats.org/officeDocument/2006/relationships/tags" Target="../tags/tag7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9.xml"/><Relationship Id="rId1" Type="http://schemas.openxmlformats.org/officeDocument/2006/relationships/tags" Target="../tags/tag78.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0.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1.xml"/><Relationship Id="rId1" Type="http://schemas.openxmlformats.org/officeDocument/2006/relationships/image" Target="../media/image7.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2.xml"/><Relationship Id="rId1" Type="http://schemas.openxmlformats.org/officeDocument/2006/relationships/image" Target="../media/image7.png"/></Relationships>
</file>

<file path=ppt/slides/_rels/slide3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83.xml"/><Relationship Id="rId2" Type="http://schemas.openxmlformats.org/officeDocument/2006/relationships/image" Target="../media/image9.png"/><Relationship Id="rId1" Type="http://schemas.openxmlformats.org/officeDocument/2006/relationships/image" Target="../media/image8.png"/></Relationships>
</file>

<file path=ppt/slides/_rels/slide35.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85.xml"/><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tags" Target="../tags/tag84.xml"/></Relationships>
</file>

<file path=ppt/slides/_rels/slide3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86.xml"/><Relationship Id="rId2" Type="http://schemas.openxmlformats.org/officeDocument/2006/relationships/image" Target="../media/image13.png"/><Relationship Id="rId1" Type="http://schemas.openxmlformats.org/officeDocument/2006/relationships/image" Target="../media/image12.png"/></Relationships>
</file>

<file path=ppt/slides/_rels/slide37.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87.xml"/><Relationship Id="rId2" Type="http://schemas.openxmlformats.org/officeDocument/2006/relationships/image" Target="../media/image13.png"/><Relationship Id="rId1" Type="http://schemas.openxmlformats.org/officeDocument/2006/relationships/image" Target="../media/image14.png"/></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6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0"/>
            <a:ext cx="12192000" cy="6858000"/>
          </a:xfrm>
          <a:prstGeom prst="rect">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defRPr/>
            </a:pPr>
            <a:endParaRPr lang="zh-CN" altLang="en-US" noProof="1"/>
          </a:p>
        </p:txBody>
      </p:sp>
      <p:pic>
        <p:nvPicPr>
          <p:cNvPr id="27651" name="图片 4"/>
          <p:cNvPicPr>
            <a:picLocks noChangeAspect="1"/>
          </p:cNvPicPr>
          <p:nvPr/>
        </p:nvPicPr>
        <p:blipFill>
          <a:blip r:embed="rId1"/>
          <a:srcRect/>
          <a:stretch>
            <a:fillRect/>
          </a:stretch>
        </p:blipFill>
        <p:spPr bwMode="auto">
          <a:xfrm>
            <a:off x="5048250" y="492125"/>
            <a:ext cx="2093913" cy="1409700"/>
          </a:xfrm>
          <a:prstGeom prst="rect">
            <a:avLst/>
          </a:prstGeom>
          <a:noFill/>
          <a:ln w="9525">
            <a:noFill/>
            <a:miter lim="800000"/>
            <a:headEnd/>
            <a:tailEnd/>
          </a:ln>
        </p:spPr>
      </p:pic>
      <p:sp>
        <p:nvSpPr>
          <p:cNvPr id="27652" name="文本框 7"/>
          <p:cNvSpPr txBox="1">
            <a:spLocks noChangeArrowheads="1"/>
          </p:cNvSpPr>
          <p:nvPr/>
        </p:nvSpPr>
        <p:spPr bwMode="auto">
          <a:xfrm>
            <a:off x="3974148" y="4846638"/>
            <a:ext cx="4246880" cy="1014730"/>
          </a:xfrm>
          <a:prstGeom prst="rect">
            <a:avLst/>
          </a:prstGeom>
          <a:noFill/>
          <a:ln w="9525">
            <a:noFill/>
            <a:miter lim="800000"/>
          </a:ln>
        </p:spPr>
        <p:txBody>
          <a:bodyPr wrap="none">
            <a:spAutoFit/>
          </a:bodyPr>
          <a:lstStyle/>
          <a:p>
            <a:pPr algn="ctr"/>
            <a:r>
              <a:rPr lang="zh-CN" altLang="en-US" sz="2000">
                <a:solidFill>
                  <a:schemeClr val="bg1"/>
                </a:solidFill>
                <a:latin typeface="微软雅黑" panose="020B0503020204020204" pitchFamily="34" charset="-122"/>
                <a:ea typeface="微软雅黑" panose="020B0503020204020204" pitchFamily="34" charset="-122"/>
              </a:rPr>
              <a:t>国家税务总局广西壮族自治区税务局</a:t>
            </a:r>
            <a:endParaRPr lang="zh-CN" altLang="en-US" sz="2000">
              <a:solidFill>
                <a:schemeClr val="bg1"/>
              </a:solidFill>
              <a:latin typeface="微软雅黑" panose="020B0503020204020204" pitchFamily="34" charset="-122"/>
              <a:ea typeface="微软雅黑" panose="020B0503020204020204" pitchFamily="34" charset="-122"/>
            </a:endParaRPr>
          </a:p>
          <a:p>
            <a:pPr algn="ctr"/>
            <a:endParaRPr lang="en-US" altLang="zh-CN" sz="2000">
              <a:solidFill>
                <a:schemeClr val="bg1"/>
              </a:solidFill>
              <a:latin typeface="微软雅黑" panose="020B0503020204020204" pitchFamily="34" charset="-122"/>
              <a:ea typeface="微软雅黑" panose="020B0503020204020204" pitchFamily="34" charset="-122"/>
            </a:endParaRPr>
          </a:p>
          <a:p>
            <a:pPr algn="ctr"/>
            <a:r>
              <a:rPr lang="en-US" altLang="zh-CN" sz="2000">
                <a:solidFill>
                  <a:schemeClr val="bg1"/>
                </a:solidFill>
                <a:latin typeface="微软雅黑" panose="020B0503020204020204" pitchFamily="34" charset="-122"/>
                <a:ea typeface="微软雅黑" panose="020B0503020204020204" pitchFamily="34" charset="-122"/>
              </a:rPr>
              <a:t>2020</a:t>
            </a:r>
            <a:r>
              <a:rPr lang="zh-CN" altLang="en-US" sz="2000">
                <a:solidFill>
                  <a:schemeClr val="bg1"/>
                </a:solidFill>
                <a:latin typeface="微软雅黑" panose="020B0503020204020204" pitchFamily="34" charset="-122"/>
                <a:ea typeface="微软雅黑" panose="020B0503020204020204" pitchFamily="34" charset="-122"/>
              </a:rPr>
              <a:t>年</a:t>
            </a:r>
            <a:r>
              <a:rPr lang="en-US" altLang="zh-CN" sz="2000">
                <a:solidFill>
                  <a:schemeClr val="bg1"/>
                </a:solidFill>
                <a:latin typeface="微软雅黑" panose="020B0503020204020204" pitchFamily="34" charset="-122"/>
                <a:ea typeface="微软雅黑" panose="020B0503020204020204" pitchFamily="34" charset="-122"/>
              </a:rPr>
              <a:t>3</a:t>
            </a:r>
            <a:r>
              <a:rPr lang="zh-CN" altLang="en-US" sz="2000">
                <a:solidFill>
                  <a:schemeClr val="bg1"/>
                </a:solidFill>
                <a:latin typeface="微软雅黑" panose="020B0503020204020204" pitchFamily="34" charset="-122"/>
                <a:ea typeface="微软雅黑" panose="020B0503020204020204" pitchFamily="34" charset="-122"/>
              </a:rPr>
              <a:t>月</a:t>
            </a:r>
            <a:r>
              <a:rPr lang="en-US" altLang="zh-CN" sz="2000">
                <a:solidFill>
                  <a:schemeClr val="bg1"/>
                </a:solidFill>
                <a:latin typeface="微软雅黑" panose="020B0503020204020204" pitchFamily="34" charset="-122"/>
                <a:ea typeface="微软雅黑" panose="020B0503020204020204" pitchFamily="34" charset="-122"/>
              </a:rPr>
              <a:t>11</a:t>
            </a:r>
            <a:r>
              <a:rPr lang="zh-CN" altLang="en-US" sz="2000">
                <a:solidFill>
                  <a:schemeClr val="bg1"/>
                </a:solidFill>
                <a:latin typeface="微软雅黑" panose="020B0503020204020204" pitchFamily="34" charset="-122"/>
                <a:ea typeface="微软雅黑" panose="020B0503020204020204" pitchFamily="34" charset="-122"/>
              </a:rPr>
              <a:t>日</a:t>
            </a:r>
            <a:endParaRPr lang="zh-CN" altLang="en-US" sz="2000">
              <a:solidFill>
                <a:schemeClr val="bg1"/>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513080" y="2552065"/>
            <a:ext cx="11457305" cy="1753235"/>
          </a:xfrm>
          <a:prstGeom prst="rect">
            <a:avLst/>
          </a:prstGeom>
          <a:noFill/>
        </p:spPr>
        <p:txBody>
          <a:bodyPr wrap="square">
            <a:spAutoFit/>
          </a:bodyPr>
          <a:lstStyle/>
          <a:p>
            <a:pPr algn="ctr">
              <a:defRPr/>
            </a:pPr>
            <a:r>
              <a:rPr lang="zh-CN" altLang="en-US" sz="5400" b="1">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支持个体工商户</a:t>
            </a:r>
            <a:endParaRPr lang="zh-CN" altLang="en-US" sz="5400" b="1">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endParaRPr>
          </a:p>
          <a:p>
            <a:pPr algn="ctr">
              <a:defRPr/>
            </a:pPr>
            <a:r>
              <a:rPr lang="zh-CN" altLang="en-US" sz="5400" b="1">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复工复业税收优惠政策讲解</a:t>
            </a:r>
            <a:endParaRPr lang="zh-CN" altLang="en-US" sz="5400" b="1">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554480" y="395605"/>
            <a:ext cx="6393180" cy="583565"/>
          </a:xfrm>
          <a:prstGeom prst="rect">
            <a:avLst/>
          </a:prstGeom>
          <a:noFill/>
        </p:spPr>
        <p:txBody>
          <a:bodyPr wrap="square" rtlCol="0" anchor="t">
            <a:spAutoFit/>
          </a:bodyPr>
          <a:lstStyle/>
          <a:p>
            <a:pPr algn="l">
              <a:buClrTx/>
              <a:buSzTx/>
              <a:buFontTx/>
              <a:defRPr/>
            </a:pPr>
            <a:r>
              <a:rPr lang="en-US" altLang="zh-CN" sz="32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ea"/>
              </a:rPr>
              <a:t>2</a:t>
            </a:r>
            <a:r>
              <a:rPr lang="zh-CN" altLang="en-US" sz="32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ea"/>
              </a:rPr>
              <a:t>.出口相关</a:t>
            </a:r>
            <a:endParaRPr lang="zh-CN" altLang="en-US" sz="32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ea"/>
            </a:endParaRPr>
          </a:p>
        </p:txBody>
      </p:sp>
      <p:sp>
        <p:nvSpPr>
          <p:cNvPr id="3" name="文本框 2"/>
          <p:cNvSpPr txBox="1"/>
          <p:nvPr/>
        </p:nvSpPr>
        <p:spPr>
          <a:xfrm>
            <a:off x="400685" y="979170"/>
            <a:ext cx="11601450" cy="5077460"/>
          </a:xfrm>
          <a:prstGeom prst="rect">
            <a:avLst/>
          </a:prstGeom>
          <a:noFill/>
        </p:spPr>
        <p:txBody>
          <a:bodyPr wrap="square" rtlCol="0" anchor="t">
            <a:spAutoFit/>
          </a:bodyPr>
          <a:lstStyle/>
          <a:p>
            <a:pPr eaLnBrk="1" latinLnBrk="0" hangingPunct="1">
              <a:lnSpc>
                <a:spcPct val="150000"/>
              </a:lnSpc>
            </a:pPr>
            <a:r>
              <a:rPr lang="zh-CN" altLang="en-US" sz="2400" b="1">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rPr>
              <a:t>已放弃适用出口退（免）税政策未满36个月的纳税人，在出口货物劳务的增值税税率或出口退税率发生变化后，可以向主管税务机关声明，对其自发生变化之日起的全部出口货物劳务，</a:t>
            </a:r>
            <a:r>
              <a:rPr lang="zh-CN" altLang="en-US" sz="20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恢复适用出口退（免）税政策</a:t>
            </a:r>
            <a:r>
              <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endParaRPr>
          </a:p>
          <a:p>
            <a:pPr eaLnBrk="1" latinLnBrk="0" hangingPunct="1">
              <a:lnSpc>
                <a:spcPct val="150000"/>
              </a:lnSpc>
            </a:pPr>
            <a:r>
              <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rPr>
              <a:t>　　出口货物劳务的增值税税率或出口退税率在本公告施行之日前发生变化的，已放弃适用出口退（免）税政策的纳税人，无论是否已恢复退（免）税，均可以向主管税务机关声明，对其自</a:t>
            </a:r>
            <a:r>
              <a:rPr lang="zh-CN" altLang="en-US" sz="20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2019年4月1日起</a:t>
            </a:r>
            <a:r>
              <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rPr>
              <a:t>的全部出口货物劳务，恢复适用出口退（免）税政策。</a:t>
            </a:r>
            <a:endPar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endParaRPr>
          </a:p>
          <a:p>
            <a:pPr eaLnBrk="1" latinLnBrk="0" hangingPunct="1">
              <a:lnSpc>
                <a:spcPct val="150000"/>
              </a:lnSpc>
            </a:pPr>
            <a:r>
              <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rPr>
              <a:t>　　符合上述规定的纳税人，可在增值税税率或出口退税率发生变化之日起［自2019年4月1日起恢复适用出口退（免）税政策的，自本公告施行之日起］的</a:t>
            </a:r>
            <a:r>
              <a:rPr lang="zh-CN" altLang="en-US" sz="20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任意增值税纳税申报期内</a:t>
            </a:r>
            <a:r>
              <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rPr>
              <a:t>，按照现行规定申报出口退（免）税，</a:t>
            </a:r>
            <a:r>
              <a:rPr lang="zh-CN" altLang="en-US" sz="20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同时一并提交</a:t>
            </a:r>
            <a:r>
              <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rPr>
              <a:t>《恢复适用出口退（免）税政策声明》。</a:t>
            </a:r>
            <a:endPar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endParaRPr>
          </a:p>
          <a:p>
            <a:pPr eaLnBrk="1" latinLnBrk="0" hangingPunct="1">
              <a:lnSpc>
                <a:spcPct val="150000"/>
              </a:lnSpc>
            </a:pPr>
            <a:endParaRPr lang="zh-CN" altLang="en-US" sz="2000" b="1">
              <a:latin typeface="微软雅黑" panose="020B0503020204020204" pitchFamily="34" charset="-122"/>
              <a:ea typeface="微软雅黑" panose="020B0503020204020204" pitchFamily="34" charset="-122"/>
              <a:cs typeface="微软雅黑" panose="020B0503020204020204" pitchFamily="34" charset="-122"/>
              <a:sym typeface="+mn-ea"/>
            </a:endParaRPr>
          </a:p>
          <a:p>
            <a:endParaRPr lang="zh-CN" altLang="en-US" sz="180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554480" y="395605"/>
            <a:ext cx="6393180" cy="583565"/>
          </a:xfrm>
          <a:prstGeom prst="rect">
            <a:avLst/>
          </a:prstGeom>
          <a:noFill/>
        </p:spPr>
        <p:txBody>
          <a:bodyPr wrap="square" rtlCol="0" anchor="t">
            <a:spAutoFit/>
          </a:bodyPr>
          <a:lstStyle/>
          <a:p>
            <a:pPr algn="l">
              <a:buClrTx/>
              <a:buSzTx/>
              <a:buFontTx/>
              <a:defRPr/>
            </a:pPr>
            <a:r>
              <a:rPr lang="en-US" altLang="zh-CN" sz="32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ea"/>
              </a:rPr>
              <a:t>2</a:t>
            </a:r>
            <a:r>
              <a:rPr lang="zh-CN" altLang="en-US" sz="32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ea"/>
              </a:rPr>
              <a:t>.出口相关</a:t>
            </a:r>
            <a:endParaRPr lang="zh-CN" altLang="en-US" sz="32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ea"/>
            </a:endParaRPr>
          </a:p>
        </p:txBody>
      </p:sp>
      <p:pic>
        <p:nvPicPr>
          <p:cNvPr id="4" name="图片 3"/>
          <p:cNvPicPr>
            <a:picLocks noChangeAspect="1"/>
          </p:cNvPicPr>
          <p:nvPr/>
        </p:nvPicPr>
        <p:blipFill>
          <a:blip r:embed="rId1"/>
          <a:stretch>
            <a:fillRect/>
          </a:stretch>
        </p:blipFill>
        <p:spPr>
          <a:xfrm>
            <a:off x="332105" y="1110615"/>
            <a:ext cx="5785485" cy="5304155"/>
          </a:xfrm>
          <a:prstGeom prst="rect">
            <a:avLst/>
          </a:prstGeom>
        </p:spPr>
      </p:pic>
      <p:pic>
        <p:nvPicPr>
          <p:cNvPr id="5" name="图片 4"/>
          <p:cNvPicPr>
            <a:picLocks noChangeAspect="1"/>
          </p:cNvPicPr>
          <p:nvPr/>
        </p:nvPicPr>
        <p:blipFill>
          <a:blip r:embed="rId2"/>
          <a:stretch>
            <a:fillRect/>
          </a:stretch>
        </p:blipFill>
        <p:spPr>
          <a:xfrm>
            <a:off x="6279515" y="1109980"/>
            <a:ext cx="5765800" cy="5304790"/>
          </a:xfrm>
          <a:prstGeom prst="rect">
            <a:avLst/>
          </a:prstGeom>
        </p:spPr>
      </p:pic>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078163" y="3550920"/>
            <a:ext cx="9242425" cy="922020"/>
          </a:xfrm>
          <a:prstGeom prst="rect">
            <a:avLst/>
          </a:prstGeom>
        </p:spPr>
        <p:txBody>
          <a:bodyPr wrap="square">
            <a:spAutoFit/>
          </a:bodyPr>
          <a:lstStyle/>
          <a:p>
            <a:pPr fontAlgn="auto"/>
            <a:r>
              <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发票开具的相关规定</a:t>
            </a:r>
            <a:endPar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grpSp>
        <p:nvGrpSpPr>
          <p:cNvPr id="15362" name="组合 34"/>
          <p:cNvGrpSpPr/>
          <p:nvPr/>
        </p:nvGrpSpPr>
        <p:grpSpPr>
          <a:xfrm>
            <a:off x="4876800" y="1057275"/>
            <a:ext cx="2190750" cy="2214880"/>
            <a:chOff x="2872740" y="1722120"/>
            <a:chExt cx="683201" cy="691147"/>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91147"/>
            </a:xfrm>
            <a:prstGeom prst="rect">
              <a:avLst/>
            </a:prstGeom>
            <a:noFill/>
            <a:ln w="9525">
              <a:noFill/>
            </a:ln>
          </p:spPr>
          <p:txBody>
            <a:bodyPr wrap="square" anchor="t">
              <a:spAutoFit/>
            </a:bodyPr>
            <a:lstStyle/>
            <a:p>
              <a:pPr algn="ctr"/>
              <a:r>
                <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rPr>
                <a:t>2</a:t>
              </a:r>
              <a:endPar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圆角矩形 4"/>
          <p:cNvSpPr/>
          <p:nvPr/>
        </p:nvSpPr>
        <p:spPr>
          <a:xfrm>
            <a:off x="719455" y="1160145"/>
            <a:ext cx="4157345" cy="4878705"/>
          </a:xfrm>
          <a:prstGeom prst="roundRect">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50000"/>
              </a:lnSpc>
            </a:pPr>
            <a:r>
              <a:rPr lang="zh-CN" altLang="en-US" sz="2800" b="1" dirty="0">
                <a:solidFill>
                  <a:schemeClr val="tx1"/>
                </a:solidFill>
                <a:effectLst>
                  <a:outerShdw blurRad="38100" dist="19050" dir="2700000" algn="tl" rotWithShape="0">
                    <a:schemeClr val="dk1">
                      <a:alpha val="40000"/>
                    </a:schemeClr>
                  </a:outerShdw>
                </a:effectLst>
                <a:latin typeface="仿宋_GB2312" panose="02010609030101010101" charset="-122"/>
                <a:ea typeface="仿宋_GB2312" panose="02010609030101010101" charset="-122"/>
                <a:sym typeface="+mn-ea"/>
              </a:rPr>
              <a:t>自2020年3月1日至5月31日，广西的增值税小规模纳税人，适用3%征收率的应税销售收入，减按1%征收率征收增值税。</a:t>
            </a:r>
            <a:endParaRPr lang="zh-CN" altLang="en-US" sz="2800" b="1" dirty="0">
              <a:solidFill>
                <a:schemeClr val="tx1"/>
              </a:solidFill>
              <a:effectLst>
                <a:outerShdw blurRad="38100" dist="19050" dir="2700000" algn="tl" rotWithShape="0">
                  <a:schemeClr val="dk1">
                    <a:alpha val="40000"/>
                  </a:schemeClr>
                </a:outerShdw>
              </a:effectLst>
              <a:latin typeface="仿宋_GB2312" panose="02010609030101010101" charset="-122"/>
              <a:ea typeface="仿宋_GB2312" panose="02010609030101010101" charset="-122"/>
              <a:sym typeface="+mn-ea"/>
            </a:endParaRPr>
          </a:p>
        </p:txBody>
      </p:sp>
      <p:sp>
        <p:nvSpPr>
          <p:cNvPr id="8" name="流程图: 可选过程 7"/>
          <p:cNvSpPr/>
          <p:nvPr/>
        </p:nvSpPr>
        <p:spPr>
          <a:xfrm>
            <a:off x="5668010" y="1084580"/>
            <a:ext cx="5984240" cy="1125855"/>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zh-CN" altLang="en-US" strike="noStrike" noProof="1">
                <a:effectLst>
                  <a:outerShdw blurRad="38100" dist="38100" dir="2700000" algn="tl">
                    <a:srgbClr val="000000">
                      <a:alpha val="43137"/>
                    </a:srgbClr>
                  </a:outerShdw>
                </a:effectLst>
              </a:rPr>
              <a:t>增值税小规模纳税人取得应税销售收入，纳税义务发生时间在2020年2月底以前，适用3%征收率征收增值税的，按照3%征收率开具增值税发票。</a:t>
            </a:r>
            <a:endParaRPr lang="zh-CN" altLang="en-US" strike="noStrike" noProof="1">
              <a:effectLst>
                <a:outerShdw blurRad="38100" dist="38100" dir="2700000" algn="tl">
                  <a:srgbClr val="000000">
                    <a:alpha val="43137"/>
                  </a:srgbClr>
                </a:outerShdw>
              </a:effectLst>
            </a:endParaRPr>
          </a:p>
        </p:txBody>
      </p:sp>
      <p:sp>
        <p:nvSpPr>
          <p:cNvPr id="9" name="流程图: 可选过程 8"/>
          <p:cNvSpPr/>
          <p:nvPr/>
        </p:nvSpPr>
        <p:spPr>
          <a:xfrm>
            <a:off x="5668010" y="2730500"/>
            <a:ext cx="5984240" cy="1125855"/>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zh-CN" altLang="en-US" strike="noStrike" noProof="1">
                <a:effectLst>
                  <a:outerShdw blurRad="38100" dist="38100" dir="2700000" algn="tl">
                    <a:srgbClr val="000000">
                      <a:alpha val="43137"/>
                    </a:srgbClr>
                  </a:outerShdw>
                </a:effectLst>
              </a:rPr>
              <a:t>纳税义务发生时间在2020年3月1日至5月31日，适用减按1%征收率征收增值税的，按照1%征收率开具增值税发票。</a:t>
            </a:r>
            <a:endParaRPr lang="zh-CN" altLang="en-US" strike="noStrike" noProof="1">
              <a:effectLst>
                <a:outerShdw blurRad="38100" dist="38100" dir="2700000" algn="tl">
                  <a:srgbClr val="000000">
                    <a:alpha val="43137"/>
                  </a:srgbClr>
                </a:outerShdw>
              </a:effectLst>
            </a:endParaRPr>
          </a:p>
        </p:txBody>
      </p:sp>
      <p:sp>
        <p:nvSpPr>
          <p:cNvPr id="10" name="流程图: 可选过程 9"/>
          <p:cNvSpPr/>
          <p:nvPr/>
        </p:nvSpPr>
        <p:spPr>
          <a:xfrm>
            <a:off x="5725160" y="4384675"/>
            <a:ext cx="5984240" cy="1125855"/>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zh-CN" altLang="en-US" strike="noStrike" noProof="1">
                <a:effectLst>
                  <a:outerShdw blurRad="38100" dist="38100" dir="2700000" algn="tl">
                    <a:srgbClr val="000000">
                      <a:alpha val="43137"/>
                    </a:srgbClr>
                  </a:outerShdw>
                </a:effectLst>
              </a:rPr>
              <a:t>开具增值税</a:t>
            </a:r>
            <a:r>
              <a:rPr lang="zh-CN" altLang="en-US" strike="noStrike" noProof="1">
                <a:solidFill>
                  <a:srgbClr val="FF0000"/>
                </a:solidFill>
                <a:effectLst>
                  <a:outerShdw blurRad="38100" dist="38100" dir="2700000" algn="tl">
                    <a:srgbClr val="000000">
                      <a:alpha val="43137"/>
                    </a:srgbClr>
                  </a:outerShdw>
                </a:effectLst>
              </a:rPr>
              <a:t>专用发票</a:t>
            </a:r>
            <a:r>
              <a:rPr lang="zh-CN" altLang="en-US" strike="noStrike" noProof="1">
                <a:effectLst>
                  <a:outerShdw blurRad="38100" dist="38100" dir="2700000" algn="tl">
                    <a:srgbClr val="000000">
                      <a:alpha val="43137"/>
                    </a:srgbClr>
                  </a:outerShdw>
                </a:effectLst>
              </a:rPr>
              <a:t>和普通发票时，默认税率为1%征收率。销售额=含税销售额/（1+1%）。</a:t>
            </a:r>
            <a:endParaRPr lang="zh-CN" altLang="en-US" strike="noStrike" noProof="1">
              <a:effectLst>
                <a:outerShdw blurRad="38100" dist="38100" dir="2700000" algn="tl">
                  <a:srgbClr val="000000">
                    <a:alpha val="43137"/>
                  </a:srgbClr>
                </a:outerShdw>
              </a:effectLst>
            </a:endParaRPr>
          </a:p>
        </p:txBody>
      </p:sp>
      <p:sp>
        <p:nvSpPr>
          <p:cNvPr id="12" name="左大括号 11"/>
          <p:cNvSpPr/>
          <p:nvPr/>
        </p:nvSpPr>
        <p:spPr>
          <a:xfrm>
            <a:off x="5157788" y="1709738"/>
            <a:ext cx="412750" cy="3438525"/>
          </a:xfrm>
          <a:prstGeom prst="leftBrace">
            <a:avLst/>
          </a:prstGeom>
          <a:ln w="28575" cmpd="sng">
            <a:solidFill>
              <a:srgbClr val="FF0000"/>
            </a:solidFill>
            <a:prstDash val="soli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fontAlgn="auto"/>
            <a:endParaRPr lang="zh-CN" altLang="en-US" strike="noStrike" noProof="1"/>
          </a:p>
        </p:txBody>
      </p:sp>
      <p:sp>
        <p:nvSpPr>
          <p:cNvPr id="3" name="灯片编号占位符 2"/>
          <p:cNvSpPr>
            <a:spLocks noGrp="1"/>
          </p:cNvSpPr>
          <p:nvPr>
            <p:ph type="sldNum" sz="quarter" idx="12"/>
          </p:nvPr>
        </p:nvSpPr>
        <p:spPr/>
        <p:txBody>
          <a:bodyPr/>
          <a:lstStyle/>
          <a:p>
            <a:pPr fontAlgn="auto"/>
            <a:fld id="{4C9E6384-6F0B-4F0C-8B96-C988069E2E03}" type="slidenum">
              <a:rPr lang="zh-CN" altLang="en-US" strike="noStrike" noProof="1" smtClean="0">
                <a:latin typeface="+mn-lt"/>
                <a:ea typeface="+mn-ea"/>
                <a:cs typeface="+mn-cs"/>
              </a:rPr>
            </a:fld>
            <a:endParaRPr lang="zh-CN" altLang="en-US" strike="noStrike" noProof="1"/>
          </a:p>
        </p:txBody>
      </p:sp>
      <p:sp>
        <p:nvSpPr>
          <p:cNvPr id="16386" name="矩形 24"/>
          <p:cNvSpPr/>
          <p:nvPr/>
        </p:nvSpPr>
        <p:spPr>
          <a:xfrm>
            <a:off x="1302385" y="263525"/>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发票开具</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相关规定</a:t>
            </a:r>
            <a:r>
              <a:rPr lang="en-US" altLang="zh-CN" sz="3000" b="1" dirty="0">
                <a:solidFill>
                  <a:schemeClr val="bg1"/>
                </a:solidFill>
                <a:latin typeface="微软雅黑" panose="020B0503020204020204" pitchFamily="34" charset="-122"/>
                <a:ea typeface="微软雅黑" panose="020B0503020204020204" pitchFamily="34" charset="-122"/>
              </a:rPr>
              <a:t>1</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570865" y="1102360"/>
            <a:ext cx="11215370"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热点问答</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发票开具</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605155" y="1870710"/>
            <a:ext cx="11181080" cy="2399665"/>
          </a:xfrm>
          <a:prstGeom prst="rect">
            <a:avLst/>
          </a:prstGeom>
          <a:noFill/>
        </p:spPr>
        <p:txBody>
          <a:bodyPr wrap="square" rtlCol="0">
            <a:spAutoFit/>
          </a:bodyPr>
          <a:lstStyle/>
          <a:p>
            <a:pPr eaLnBrk="1" latinLnBrk="0" hangingPunct="1">
              <a:lnSpc>
                <a:spcPct val="150000"/>
              </a:lnSpc>
            </a:pPr>
            <a:r>
              <a:rPr lang="en-US" altLang="zh-CN" sz="2800" b="1">
                <a:solidFill>
                  <a:schemeClr val="tx1"/>
                </a:solidFill>
                <a:latin typeface="仿宋" panose="02010609060101010101" charset="-122"/>
                <a:ea typeface="仿宋" panose="02010609060101010101" charset="-122"/>
                <a:cs typeface="仿宋" panose="02010609060101010101" charset="-122"/>
                <a:sym typeface="+mn-ea"/>
              </a:rPr>
              <a:t>    </a:t>
            </a:r>
            <a:r>
              <a:rPr sz="2400" b="1">
                <a:solidFill>
                  <a:schemeClr val="tx1"/>
                </a:solidFill>
                <a:latin typeface="仿宋" panose="02010609060101010101" charset="-122"/>
                <a:ea typeface="仿宋" panose="02010609060101010101" charset="-122"/>
                <a:cs typeface="仿宋" panose="02010609060101010101" charset="-122"/>
                <a:sym typeface="+mn-ea"/>
              </a:rPr>
              <a:t>我是属于按月申报的增值税小规模纳税人，假设2020年3月份销售货物取得收入20万元，按照支持复工复业增值税优惠政策，我享受减按1%征收率征收增值税的政策后，应该如何开具增值税发票呢?</a:t>
            </a:r>
            <a:endParaRPr sz="2400" b="1">
              <a:solidFill>
                <a:schemeClr val="tx1"/>
              </a:solidFill>
              <a:latin typeface="仿宋" panose="02010609060101010101" charset="-122"/>
              <a:ea typeface="仿宋" panose="02010609060101010101" charset="-122"/>
              <a:cs typeface="仿宋" panose="02010609060101010101" charset="-122"/>
              <a:sym typeface="+mn-ea"/>
            </a:endParaRPr>
          </a:p>
          <a:p>
            <a:pPr marR="0" defTabSz="914400" eaLnBrk="1" fontAlgn="auto" latinLnBrk="0" hangingPunct="1">
              <a:lnSpc>
                <a:spcPct val="150000"/>
              </a:lnSpc>
              <a:buClrTx/>
              <a:buSzTx/>
              <a:defRPr/>
            </a:pPr>
            <a:endParaRPr lang="zh-CN" altLang="en-US" sz="2400" b="1">
              <a:latin typeface="仿宋" panose="02010609060101010101" charset="-122"/>
              <a:ea typeface="仿宋" panose="02010609060101010101" charset="-122"/>
              <a:cs typeface="仿宋" panose="02010609060101010101" charset="-122"/>
              <a:sym typeface="+mn-lt"/>
            </a:endParaRPr>
          </a:p>
        </p:txBody>
      </p:sp>
    </p:spTree>
    <p:custDataLst>
      <p:tags r:id="rId1"/>
    </p:custData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213485" y="202565"/>
            <a:ext cx="10404475"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热点问答</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发票开具</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635000" y="996315"/>
            <a:ext cx="11181080" cy="5169535"/>
          </a:xfrm>
          <a:prstGeom prst="rect">
            <a:avLst/>
          </a:prstGeom>
          <a:noFill/>
        </p:spPr>
        <p:txBody>
          <a:bodyPr wrap="square" rtlCol="0">
            <a:spAutoFit/>
          </a:bodyPr>
          <a:lstStyle/>
          <a:p>
            <a:pPr eaLnBrk="1" latinLnBrk="0" hangingPunct="1">
              <a:lnSpc>
                <a:spcPct val="150000"/>
              </a:lnSpc>
            </a:pPr>
            <a:r>
              <a:rPr lang="en-US" altLang="zh-CN" sz="2800" b="1">
                <a:solidFill>
                  <a:schemeClr val="tx1"/>
                </a:solidFill>
                <a:latin typeface="仿宋" panose="02010609060101010101" charset="-122"/>
                <a:ea typeface="仿宋" panose="02010609060101010101" charset="-122"/>
                <a:cs typeface="仿宋" panose="02010609060101010101" charset="-122"/>
                <a:sym typeface="+mn-ea"/>
              </a:rPr>
              <a:t>    </a:t>
            </a:r>
            <a:r>
              <a:rPr sz="2400" b="1">
                <a:solidFill>
                  <a:schemeClr val="tx1"/>
                </a:solidFill>
                <a:latin typeface="仿宋" panose="02010609060101010101" charset="-122"/>
                <a:ea typeface="仿宋" panose="02010609060101010101" charset="-122"/>
                <a:cs typeface="仿宋" panose="02010609060101010101" charset="-122"/>
                <a:sym typeface="+mn-ea"/>
              </a:rPr>
              <a:t>答：《财政部 税务总局关于支持个体工商户复工复业增值税政策的公告》(2020年第13号)规定，自2020年3月1日至5月31日，除湖北省外，其他省、自治区、直辖市的增值税小规模纳税人，适用3%征收率的应税销售收入，减按1%征收率征收增值税。《国家税务总局关于支持个体工商户复工复业等税收征收管理事项的公告》(2020年第5号)第一条规定，增值税小规模纳税人取得应税销售收入，纳税义务发生时间在2020年3月1日至5月31日，适用减按1%征收率征收增值税的，按照1%征收率开具增值税发票。</a:t>
            </a:r>
            <a:endParaRPr sz="2400" b="1">
              <a:solidFill>
                <a:schemeClr val="tx1"/>
              </a:solidFill>
              <a:latin typeface="仿宋" panose="02010609060101010101" charset="-122"/>
              <a:ea typeface="仿宋" panose="02010609060101010101" charset="-122"/>
              <a:cs typeface="仿宋" panose="02010609060101010101" charset="-122"/>
              <a:sym typeface="+mn-ea"/>
            </a:endParaRPr>
          </a:p>
          <a:p>
            <a:pPr eaLnBrk="1" latinLnBrk="0" hangingPunct="1">
              <a:lnSpc>
                <a:spcPct val="150000"/>
              </a:lnSpc>
            </a:pPr>
            <a:r>
              <a:rPr sz="2400" b="1">
                <a:solidFill>
                  <a:schemeClr val="tx1"/>
                </a:solidFill>
                <a:latin typeface="仿宋" panose="02010609060101010101" charset="-122"/>
                <a:ea typeface="仿宋" panose="02010609060101010101" charset="-122"/>
                <a:cs typeface="仿宋" panose="02010609060101010101" charset="-122"/>
                <a:sym typeface="+mn-ea"/>
              </a:rPr>
              <a:t>   因此，您3月份销售货物取得的收入，可以适用减按1%征收率征收增值税的政策，并按照1%征收率开具增值税发票，包括专用发票和普通发票。</a:t>
            </a:r>
            <a:endParaRPr sz="2400" b="1">
              <a:solidFill>
                <a:schemeClr val="tx1"/>
              </a:solidFill>
              <a:latin typeface="仿宋" panose="02010609060101010101" charset="-122"/>
              <a:ea typeface="仿宋" panose="02010609060101010101" charset="-122"/>
              <a:cs typeface="仿宋" panose="02010609060101010101" charset="-122"/>
              <a:sym typeface="+mn-ea"/>
            </a:endParaRPr>
          </a:p>
        </p:txBody>
      </p:sp>
    </p:spTree>
    <p:custDataLst>
      <p:tags r:id="rId1"/>
    </p:custData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213485" y="202565"/>
            <a:ext cx="10404475"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热点问答</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发票开具</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635000" y="996315"/>
            <a:ext cx="11181080" cy="2953385"/>
          </a:xfrm>
          <a:prstGeom prst="rect">
            <a:avLst/>
          </a:prstGeom>
          <a:noFill/>
        </p:spPr>
        <p:txBody>
          <a:bodyPr wrap="square" rtlCol="0">
            <a:spAutoFit/>
          </a:bodyPr>
          <a:lstStyle/>
          <a:p>
            <a:pPr eaLnBrk="1" latinLnBrk="0" hangingPunct="1">
              <a:lnSpc>
                <a:spcPct val="150000"/>
              </a:lnSpc>
            </a:pPr>
            <a:r>
              <a:rPr lang="en-US" altLang="zh-CN" sz="2800" b="1">
                <a:solidFill>
                  <a:schemeClr val="tx1"/>
                </a:solidFill>
                <a:latin typeface="仿宋" panose="02010609060101010101" charset="-122"/>
                <a:ea typeface="仿宋" panose="02010609060101010101" charset="-122"/>
                <a:cs typeface="仿宋" panose="02010609060101010101" charset="-122"/>
                <a:sym typeface="+mn-ea"/>
              </a:rPr>
              <a:t>    </a:t>
            </a:r>
            <a:r>
              <a:rPr sz="2400" b="1">
                <a:solidFill>
                  <a:schemeClr val="tx1"/>
                </a:solidFill>
                <a:latin typeface="仿宋" panose="02010609060101010101" charset="-122"/>
                <a:ea typeface="仿宋" panose="02010609060101010101" charset="-122"/>
                <a:cs typeface="仿宋" panose="02010609060101010101" charset="-122"/>
                <a:sym typeface="+mn-ea"/>
              </a:rPr>
              <a:t>我公司是</a:t>
            </a:r>
            <a:r>
              <a:rPr lang="zh-CN" sz="2400" b="1">
                <a:solidFill>
                  <a:schemeClr val="tx1"/>
                </a:solidFill>
                <a:latin typeface="仿宋" panose="02010609060101010101" charset="-122"/>
                <a:ea typeface="仿宋" panose="02010609060101010101" charset="-122"/>
                <a:cs typeface="仿宋" panose="02010609060101010101" charset="-122"/>
                <a:sym typeface="+mn-ea"/>
              </a:rPr>
              <a:t>一家</a:t>
            </a:r>
            <a:r>
              <a:rPr sz="2400" b="1">
                <a:solidFill>
                  <a:schemeClr val="tx1"/>
                </a:solidFill>
                <a:latin typeface="仿宋" panose="02010609060101010101" charset="-122"/>
                <a:ea typeface="仿宋" panose="02010609060101010101" charset="-122"/>
                <a:cs typeface="仿宋" panose="02010609060101010101" charset="-122"/>
                <a:sym typeface="+mn-ea"/>
              </a:rPr>
              <a:t>摩托车配件生产企业，属于按月申报的增值税小规模纳税人，月销售额通常在20万左右，可以享受这次支持复工复业政策中减征增值税优惠政策。但由于我企业与客户签订的是长期合同，合同中约定提供3%专用发票供购方抵扣税款。我们可不可以放弃减税，仍按3%征收率开具专用发票?</a:t>
            </a:r>
            <a:endParaRPr sz="2400" b="1">
              <a:solidFill>
                <a:schemeClr val="tx1"/>
              </a:solidFill>
              <a:latin typeface="仿宋" panose="02010609060101010101" charset="-122"/>
              <a:ea typeface="仿宋" panose="02010609060101010101" charset="-122"/>
              <a:cs typeface="仿宋" panose="02010609060101010101" charset="-122"/>
              <a:sym typeface="+mn-ea"/>
            </a:endParaRPr>
          </a:p>
          <a:p>
            <a:pPr eaLnBrk="1" latinLnBrk="0" hangingPunct="1">
              <a:lnSpc>
                <a:spcPct val="150000"/>
              </a:lnSpc>
            </a:pPr>
            <a:endParaRPr sz="2400" b="1">
              <a:solidFill>
                <a:schemeClr val="tx1"/>
              </a:solidFill>
              <a:latin typeface="仿宋" panose="02010609060101010101" charset="-122"/>
              <a:ea typeface="仿宋" panose="02010609060101010101" charset="-122"/>
              <a:cs typeface="仿宋" panose="02010609060101010101" charset="-122"/>
              <a:sym typeface="+mn-ea"/>
            </a:endParaRPr>
          </a:p>
        </p:txBody>
      </p:sp>
    </p:spTree>
    <p:custDataLst>
      <p:tags r:id="rId1"/>
    </p:custData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213485" y="202565"/>
            <a:ext cx="10404475"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热点问答</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发票开具</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635000" y="996315"/>
            <a:ext cx="11181080" cy="5169535"/>
          </a:xfrm>
          <a:prstGeom prst="rect">
            <a:avLst/>
          </a:prstGeom>
          <a:noFill/>
        </p:spPr>
        <p:txBody>
          <a:bodyPr wrap="square" rtlCol="0">
            <a:spAutoFit/>
          </a:bodyPr>
          <a:lstStyle/>
          <a:p>
            <a:pPr eaLnBrk="1" latinLnBrk="0" hangingPunct="1">
              <a:lnSpc>
                <a:spcPct val="150000"/>
              </a:lnSpc>
            </a:pPr>
            <a:r>
              <a:rPr lang="en-US" altLang="zh-CN" sz="2800" b="1">
                <a:solidFill>
                  <a:schemeClr val="tx1"/>
                </a:solidFill>
                <a:latin typeface="仿宋" panose="02010609060101010101" charset="-122"/>
                <a:ea typeface="仿宋" panose="02010609060101010101" charset="-122"/>
                <a:cs typeface="仿宋" panose="02010609060101010101" charset="-122"/>
                <a:sym typeface="+mn-ea"/>
              </a:rPr>
              <a:t>    </a:t>
            </a:r>
            <a:r>
              <a:rPr sz="2400" b="1">
                <a:solidFill>
                  <a:schemeClr val="tx1"/>
                </a:solidFill>
                <a:latin typeface="仿宋" panose="02010609060101010101" charset="-122"/>
                <a:ea typeface="仿宋" panose="02010609060101010101" charset="-122"/>
                <a:cs typeface="仿宋" panose="02010609060101010101" charset="-122"/>
                <a:sym typeface="+mn-ea"/>
              </a:rPr>
              <a:t>答：《财政部 税务总局关于支持个体工商户复工复业增值税政策的公告》(2020年第13号)规定，自2020年3月1日至5月31日，除湖北省外，其他省、自治区、直辖市的增值税小规模纳税人，适用3%征收率的应税销售收入，减按1%征收率征收增值税。《增值税暂行条例实施细则》《营业税改征增值税试点实施办法》规定，纳税人发生应税行为适用免税、减税规定的，可以按照规定放弃免税、减税，缴纳增值税。放弃免税、减税后，可以按适用税率或者征收率开具专用发票。</a:t>
            </a:r>
            <a:endParaRPr sz="2400" b="1">
              <a:solidFill>
                <a:schemeClr val="tx1"/>
              </a:solidFill>
              <a:latin typeface="仿宋" panose="02010609060101010101" charset="-122"/>
              <a:ea typeface="仿宋" panose="02010609060101010101" charset="-122"/>
              <a:cs typeface="仿宋" panose="02010609060101010101" charset="-122"/>
              <a:sym typeface="+mn-ea"/>
            </a:endParaRPr>
          </a:p>
          <a:p>
            <a:pPr eaLnBrk="1" latinLnBrk="0" hangingPunct="1">
              <a:lnSpc>
                <a:spcPct val="150000"/>
              </a:lnSpc>
            </a:pPr>
            <a:r>
              <a:rPr sz="2400" b="1">
                <a:solidFill>
                  <a:schemeClr val="tx1"/>
                </a:solidFill>
                <a:latin typeface="仿宋" panose="02010609060101010101" charset="-122"/>
                <a:ea typeface="仿宋" panose="02010609060101010101" charset="-122"/>
                <a:cs typeface="仿宋" panose="02010609060101010101" charset="-122"/>
                <a:sym typeface="+mn-ea"/>
              </a:rPr>
              <a:t>    因此，你公司取得适用3%征收率的应税销售收入，可以按照支持复工复业政策，享受减按1%征收率征收增值税优惠，并按1%征收率开具专用发票;也可以放弃减税，按照3%征收率申报纳税并开具3%征收率的专用发票。</a:t>
            </a:r>
            <a:endParaRPr sz="2400" b="1">
              <a:solidFill>
                <a:schemeClr val="tx1"/>
              </a:solidFill>
              <a:latin typeface="仿宋" panose="02010609060101010101" charset="-122"/>
              <a:ea typeface="仿宋" panose="02010609060101010101" charset="-122"/>
              <a:cs typeface="仿宋" panose="02010609060101010101" charset="-122"/>
              <a:sym typeface="+mn-ea"/>
            </a:endParaRPr>
          </a:p>
        </p:txBody>
      </p:sp>
    </p:spTree>
    <p:custDataLst>
      <p:tags r:id="rId1"/>
    </p:custData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570865" y="1102360"/>
            <a:ext cx="11215370"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热点问答</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销售额计算</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605155" y="1870710"/>
            <a:ext cx="11181080" cy="4615815"/>
          </a:xfrm>
          <a:prstGeom prst="rect">
            <a:avLst/>
          </a:prstGeom>
          <a:noFill/>
        </p:spPr>
        <p:txBody>
          <a:bodyPr wrap="square" rtlCol="0">
            <a:spAutoFit/>
          </a:bodyPr>
          <a:lstStyle/>
          <a:p>
            <a:pPr eaLnBrk="1" latinLnBrk="0" hangingPunct="1">
              <a:lnSpc>
                <a:spcPct val="150000"/>
              </a:lnSpc>
            </a:pPr>
            <a:r>
              <a:rPr lang="en-US" altLang="zh-CN" sz="2800" b="1">
                <a:solidFill>
                  <a:schemeClr val="tx1"/>
                </a:solidFill>
                <a:latin typeface="仿宋" panose="02010609060101010101" charset="-122"/>
                <a:ea typeface="仿宋" panose="02010609060101010101" charset="-122"/>
                <a:cs typeface="仿宋" panose="02010609060101010101" charset="-122"/>
                <a:sym typeface="+mn-ea"/>
              </a:rPr>
              <a:t>    </a:t>
            </a:r>
            <a:r>
              <a:rPr lang="zh-CN" altLang="en-US" sz="2400" b="1">
                <a:solidFill>
                  <a:schemeClr val="tx1"/>
                </a:solidFill>
                <a:latin typeface="仿宋" panose="02010609060101010101" charset="-122"/>
                <a:ea typeface="仿宋" panose="02010609060101010101" charset="-122"/>
                <a:cs typeface="仿宋" panose="02010609060101010101" charset="-122"/>
                <a:sym typeface="+mn-ea"/>
              </a:rPr>
              <a:t>增值税小规模纳税人享受</a:t>
            </a:r>
            <a:r>
              <a:rPr lang="en-US" altLang="zh-CN" sz="2400" b="1">
                <a:solidFill>
                  <a:schemeClr val="tx1"/>
                </a:solidFill>
                <a:latin typeface="仿宋" panose="02010609060101010101" charset="-122"/>
                <a:ea typeface="仿宋" panose="02010609060101010101" charset="-122"/>
                <a:cs typeface="仿宋" panose="02010609060101010101" charset="-122"/>
                <a:sym typeface="+mn-ea"/>
              </a:rPr>
              <a:t>3%</a:t>
            </a:r>
            <a:r>
              <a:rPr lang="zh-CN" altLang="en-US" sz="2400" b="1">
                <a:solidFill>
                  <a:schemeClr val="tx1"/>
                </a:solidFill>
                <a:latin typeface="仿宋" panose="02010609060101010101" charset="-122"/>
                <a:ea typeface="仿宋" panose="02010609060101010101" charset="-122"/>
                <a:cs typeface="仿宋" panose="02010609060101010101" charset="-122"/>
                <a:sym typeface="+mn-ea"/>
              </a:rPr>
              <a:t>征收率减按1%征收增值税的，如何计算不含税销售额</a:t>
            </a:r>
            <a:r>
              <a:rPr lang="zh-CN" altLang="en-US" sz="2400" b="1" dirty="0">
                <a:solidFill>
                  <a:schemeClr val="tx1"/>
                </a:solidFill>
                <a:latin typeface="仿宋" panose="02010609060101010101" charset="-122"/>
                <a:ea typeface="仿宋" panose="02010609060101010101" charset="-122"/>
                <a:cs typeface="仿宋" panose="02010609060101010101" charset="-122"/>
                <a:sym typeface="+mn-ea"/>
              </a:rPr>
              <a:t>？</a:t>
            </a:r>
            <a:endParaRPr lang="zh-CN" altLang="en-US" sz="2400" b="1" dirty="0">
              <a:solidFill>
                <a:schemeClr val="tx1"/>
              </a:solidFill>
              <a:latin typeface="仿宋" panose="02010609060101010101" charset="-122"/>
              <a:ea typeface="仿宋" panose="02010609060101010101" charset="-122"/>
              <a:cs typeface="仿宋" panose="02010609060101010101" charset="-122"/>
            </a:endParaRPr>
          </a:p>
          <a:p>
            <a:pPr eaLnBrk="1" latinLnBrk="0" hangingPunct="1">
              <a:lnSpc>
                <a:spcPct val="150000"/>
              </a:lnSpc>
            </a:pPr>
            <a:r>
              <a:rPr lang="zh-CN" altLang="en-US" sz="2400" b="1">
                <a:latin typeface="仿宋" panose="02010609060101010101" charset="-122"/>
                <a:ea typeface="仿宋" panose="02010609060101010101" charset="-122"/>
                <a:cs typeface="仿宋" panose="02010609060101010101" charset="-122"/>
                <a:sym typeface="+mn-lt"/>
              </a:rPr>
              <a:t>答：根据《国家税务总局关于支持个体工商户复工复业等税收征收管理事项的公告》（国家税务总局公告2020年第5号）的规定：</a:t>
            </a:r>
            <a:r>
              <a:rPr lang="zh-CN" altLang="en-US" sz="2400" b="1">
                <a:latin typeface="仿宋" panose="02010609060101010101" charset="-122"/>
                <a:ea typeface="仿宋" panose="02010609060101010101" charset="-122"/>
                <a:cs typeface="仿宋" panose="02010609060101010101" charset="-122"/>
                <a:sym typeface="+mn-ea"/>
              </a:rPr>
              <a:t>增值税小规模纳税人按照《财政部 税务总局关于支持个体工商户复工复业增值税政策的公告》（2020年第13号，以下简称“13号公告”）有关规定，减按1%征收率征收增值税的，按下列公式计算销售额：</a:t>
            </a:r>
            <a:r>
              <a:rPr lang="zh-CN" altLang="en-US" sz="2400" dirty="0">
                <a:solidFill>
                  <a:srgbClr val="FF0000"/>
                </a:solidFill>
                <a:latin typeface="仿宋" panose="02010609060101010101" charset="-122"/>
                <a:ea typeface="仿宋" panose="02010609060101010101" charset="-122"/>
                <a:cs typeface="仿宋" panose="02010609060101010101" charset="-122"/>
                <a:sym typeface="+mn-ea"/>
              </a:rPr>
              <a:t>销售额=含税销售额/（1+1%）</a:t>
            </a:r>
            <a:endParaRPr lang="zh-CN" altLang="en-US" sz="2400" dirty="0">
              <a:latin typeface="仿宋" panose="02010609060101010101" charset="-122"/>
              <a:ea typeface="仿宋" panose="02010609060101010101" charset="-122"/>
              <a:cs typeface="仿宋" panose="02010609060101010101" charset="-122"/>
              <a:sym typeface="+mn-ea"/>
            </a:endParaRPr>
          </a:p>
          <a:p>
            <a:pPr marR="0" defTabSz="914400" eaLnBrk="1" fontAlgn="auto" latinLnBrk="0" hangingPunct="1">
              <a:lnSpc>
                <a:spcPct val="150000"/>
              </a:lnSpc>
              <a:buClrTx/>
              <a:buSzTx/>
              <a:defRPr/>
            </a:pPr>
            <a:endParaRPr lang="zh-CN" altLang="en-US" sz="2400" b="1">
              <a:latin typeface="仿宋" panose="02010609060101010101" charset="-122"/>
              <a:ea typeface="仿宋" panose="02010609060101010101" charset="-122"/>
              <a:cs typeface="仿宋" panose="02010609060101010101" charset="-122"/>
              <a:sym typeface="+mn-lt"/>
            </a:endParaRPr>
          </a:p>
        </p:txBody>
      </p:sp>
    </p:spTree>
    <p:custDataLst>
      <p:tags r:id="rId1"/>
    </p:custData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2"/>
          <p:cNvSpPr txBox="1"/>
          <p:nvPr/>
        </p:nvSpPr>
        <p:spPr>
          <a:xfrm>
            <a:off x="456565" y="1143635"/>
            <a:ext cx="10882630" cy="5754370"/>
          </a:xfrm>
          <a:prstGeom prst="rect">
            <a:avLst/>
          </a:prstGeom>
          <a:noFill/>
          <a:ln w="9525">
            <a:noFill/>
          </a:ln>
        </p:spPr>
        <p:txBody>
          <a:bodyPr wrap="square">
            <a:spAutoFit/>
          </a:bodyPr>
          <a:lstStyle/>
          <a:p>
            <a:pPr>
              <a:lnSpc>
                <a:spcPct val="100000"/>
              </a:lnSpc>
            </a:pPr>
            <a:endParaRPr lang="en-US" altLang="zh-CN" sz="2800" b="1" dirty="0">
              <a:latin typeface="仿宋_GB2312" panose="02010609030101010101" charset="-122"/>
              <a:ea typeface="仿宋_GB2312" panose="02010609030101010101" charset="-122"/>
            </a:endParaRPr>
          </a:p>
          <a:p>
            <a:pPr>
              <a:lnSpc>
                <a:spcPct val="100000"/>
              </a:lnSpc>
            </a:pPr>
            <a:endParaRPr lang="en-US" altLang="zh-CN" sz="2800" b="1" dirty="0">
              <a:latin typeface="仿宋_GB2312" panose="02010609030101010101" charset="-122"/>
              <a:ea typeface="仿宋_GB2312" panose="02010609030101010101" charset="-122"/>
            </a:endParaRPr>
          </a:p>
          <a:p>
            <a:pPr>
              <a:lnSpc>
                <a:spcPct val="100000"/>
              </a:lnSpc>
            </a:pPr>
            <a:r>
              <a:rPr lang="zh-CN" altLang="en-US" sz="2000" b="1" dirty="0">
                <a:latin typeface="仿宋_GB2312" panose="02010609030101010101" charset="-122"/>
                <a:ea typeface="仿宋_GB2312" panose="02010609030101010101" charset="-122"/>
              </a:rPr>
              <a:t>     广西区内按季申报的小规模纳税人</a:t>
            </a:r>
            <a:r>
              <a:rPr lang="en-US" altLang="zh-CN" sz="2000" b="1" dirty="0">
                <a:latin typeface="仿宋_GB2312" panose="02010609030101010101" charset="-122"/>
                <a:ea typeface="仿宋_GB2312" panose="02010609030101010101" charset="-122"/>
              </a:rPr>
              <a:t>J</a:t>
            </a:r>
            <a:r>
              <a:rPr lang="zh-CN" altLang="en-US" sz="2000" b="1" dirty="0">
                <a:latin typeface="仿宋_GB2312" panose="02010609030101010101" charset="-122"/>
                <a:ea typeface="仿宋_GB2312" panose="02010609030101010101" charset="-122"/>
              </a:rPr>
              <a:t>公司销售建材，</a:t>
            </a:r>
            <a:r>
              <a:rPr lang="en-US" altLang="zh-CN" sz="2000" b="1" dirty="0">
                <a:latin typeface="仿宋_GB2312" panose="02010609030101010101" charset="-122"/>
                <a:ea typeface="仿宋_GB2312" panose="02010609030101010101" charset="-122"/>
              </a:rPr>
              <a:t>1</a:t>
            </a:r>
            <a:r>
              <a:rPr lang="zh-CN" altLang="en-US" sz="2000" b="1" dirty="0">
                <a:latin typeface="仿宋_GB2312" panose="02010609030101010101" charset="-122"/>
                <a:ea typeface="仿宋_GB2312" panose="02010609030101010101" charset="-122"/>
              </a:rPr>
              <a:t>、</a:t>
            </a:r>
            <a:r>
              <a:rPr lang="en-US" altLang="zh-CN" sz="2000" b="1" dirty="0">
                <a:latin typeface="仿宋_GB2312" panose="02010609030101010101" charset="-122"/>
                <a:ea typeface="仿宋_GB2312" panose="02010609030101010101" charset="-122"/>
              </a:rPr>
              <a:t>2</a:t>
            </a:r>
            <a:r>
              <a:rPr lang="zh-CN" altLang="en-US" sz="2000" b="1" dirty="0">
                <a:latin typeface="仿宋_GB2312" panose="02010609030101010101" charset="-122"/>
                <a:ea typeface="仿宋_GB2312" panose="02010609030101010101" charset="-122"/>
              </a:rPr>
              <a:t>月取得含税销售收入</a:t>
            </a:r>
            <a:r>
              <a:rPr lang="en-US" altLang="zh-CN" sz="2000" b="1" dirty="0">
                <a:latin typeface="仿宋_GB2312" panose="02010609030101010101" charset="-122"/>
                <a:ea typeface="仿宋_GB2312" panose="02010609030101010101" charset="-122"/>
              </a:rPr>
              <a:t>20</a:t>
            </a:r>
            <a:r>
              <a:rPr lang="zh-CN" altLang="en-US" sz="2000" b="1" dirty="0">
                <a:latin typeface="仿宋_GB2312" panose="02010609030101010101" charset="-122"/>
                <a:ea typeface="仿宋_GB2312" panose="02010609030101010101" charset="-122"/>
              </a:rPr>
              <a:t>万元，</a:t>
            </a:r>
            <a:r>
              <a:rPr lang="en-US" altLang="zh-CN" sz="2000" b="1" dirty="0">
                <a:latin typeface="仿宋_GB2312" panose="02010609030101010101" charset="-122"/>
                <a:ea typeface="仿宋_GB2312" panose="02010609030101010101" charset="-122"/>
              </a:rPr>
              <a:t>3</a:t>
            </a:r>
            <a:r>
              <a:rPr lang="zh-CN" altLang="en-US" sz="2000" b="1" dirty="0">
                <a:latin typeface="仿宋_GB2312" panose="02010609030101010101" charset="-122"/>
                <a:ea typeface="仿宋_GB2312" panose="02010609030101010101" charset="-122"/>
              </a:rPr>
              <a:t>月取得含税销售收入</a:t>
            </a:r>
            <a:r>
              <a:rPr lang="en-US" altLang="zh-CN" sz="2000" b="1" dirty="0">
                <a:latin typeface="仿宋_GB2312" panose="02010609030101010101" charset="-122"/>
                <a:ea typeface="仿宋_GB2312" panose="02010609030101010101" charset="-122"/>
              </a:rPr>
              <a:t>10.2</a:t>
            </a:r>
            <a:r>
              <a:rPr lang="zh-CN" altLang="en-US" sz="2000" b="1" dirty="0">
                <a:latin typeface="仿宋_GB2312" panose="02010609030101010101" charset="-122"/>
                <a:ea typeface="仿宋_GB2312" panose="02010609030101010101" charset="-122"/>
              </a:rPr>
              <a:t>万元，均开具增值税普通发票，如何确定其销售额，以判断其是否享受小微企业增值税优惠？</a:t>
            </a:r>
            <a:endParaRPr lang="zh-CN" altLang="en-US" sz="2000" b="1" dirty="0">
              <a:latin typeface="仿宋_GB2312" panose="02010609030101010101" charset="-122"/>
              <a:ea typeface="仿宋_GB2312" panose="02010609030101010101" charset="-122"/>
            </a:endParaRPr>
          </a:p>
          <a:p>
            <a:pPr>
              <a:lnSpc>
                <a:spcPct val="100000"/>
              </a:lnSpc>
            </a:pPr>
            <a:endParaRPr lang="zh-CN" altLang="en-US" sz="2000" b="1" dirty="0">
              <a:latin typeface="仿宋_GB2312" panose="02010609030101010101" charset="-122"/>
              <a:ea typeface="仿宋_GB2312" panose="02010609030101010101" charset="-122"/>
            </a:endParaRPr>
          </a:p>
          <a:p>
            <a:pPr>
              <a:lnSpc>
                <a:spcPct val="100000"/>
              </a:lnSpc>
            </a:pPr>
            <a:r>
              <a:rPr lang="zh-CN" altLang="en-US" sz="2000" b="1" dirty="0">
                <a:solidFill>
                  <a:srgbClr val="FF0000"/>
                </a:solidFill>
                <a:latin typeface="仿宋_GB2312" panose="02010609030101010101" charset="-122"/>
                <a:ea typeface="仿宋_GB2312" panose="02010609030101010101" charset="-122"/>
              </a:rPr>
              <a:t>分析：</a:t>
            </a:r>
            <a:r>
              <a:rPr lang="zh-CN" altLang="en-US" sz="2000" b="1" dirty="0">
                <a:latin typeface="仿宋_GB2312" panose="02010609030101010101" charset="-122"/>
                <a:ea typeface="仿宋_GB2312" panose="02010609030101010101" charset="-122"/>
              </a:rPr>
              <a:t>除湖北省外，其他省、自治区、直辖市的增值税小规模纳税人，适用3%征收率的应税销售收入，减按1%征收率征收增值税的优惠执行时间为</a:t>
            </a:r>
            <a:r>
              <a:rPr lang="zh-CN" altLang="en-US" sz="2000" b="1" dirty="0">
                <a:solidFill>
                  <a:srgbClr val="FF0000"/>
                </a:solidFill>
                <a:latin typeface="仿宋_GB2312" panose="02010609030101010101" charset="-122"/>
                <a:ea typeface="仿宋_GB2312" panose="02010609030101010101" charset="-122"/>
              </a:rPr>
              <a:t>2020年3月1日至5月31日</a:t>
            </a:r>
            <a:r>
              <a:rPr lang="zh-CN" altLang="en-US" sz="2000" b="1" dirty="0">
                <a:latin typeface="仿宋_GB2312" panose="02010609030101010101" charset="-122"/>
                <a:ea typeface="仿宋_GB2312" panose="02010609030101010101" charset="-122"/>
              </a:rPr>
              <a:t>。</a:t>
            </a:r>
            <a:endParaRPr lang="zh-CN" altLang="en-US" sz="2000" b="1" dirty="0">
              <a:latin typeface="仿宋_GB2312" panose="02010609030101010101" charset="-122"/>
              <a:ea typeface="仿宋_GB2312" panose="02010609030101010101" charset="-122"/>
            </a:endParaRPr>
          </a:p>
          <a:p>
            <a:pPr algn="ctr">
              <a:lnSpc>
                <a:spcPct val="100000"/>
              </a:lnSpc>
            </a:pPr>
            <a:r>
              <a:rPr lang="en-US" altLang="zh-CN" sz="2000" b="1" dirty="0">
                <a:latin typeface="仿宋_GB2312" panose="02010609030101010101" charset="-122"/>
                <a:ea typeface="仿宋_GB2312" panose="02010609030101010101" charset="-122"/>
              </a:rPr>
              <a:t>1</a:t>
            </a:r>
            <a:r>
              <a:rPr lang="zh-CN" altLang="en-US" sz="2000" b="1" dirty="0">
                <a:latin typeface="仿宋_GB2312" panose="02010609030101010101" charset="-122"/>
                <a:ea typeface="仿宋_GB2312" panose="02010609030101010101" charset="-122"/>
              </a:rPr>
              <a:t>、</a:t>
            </a:r>
            <a:r>
              <a:rPr lang="en-US" altLang="zh-CN" sz="2000" b="1" dirty="0">
                <a:latin typeface="仿宋_GB2312" panose="02010609030101010101" charset="-122"/>
                <a:ea typeface="仿宋_GB2312" panose="02010609030101010101" charset="-122"/>
              </a:rPr>
              <a:t>2</a:t>
            </a:r>
            <a:r>
              <a:rPr lang="zh-CN" altLang="en-US" sz="2000" b="1" dirty="0">
                <a:latin typeface="仿宋_GB2312" panose="02010609030101010101" charset="-122"/>
                <a:ea typeface="仿宋_GB2312" panose="02010609030101010101" charset="-122"/>
              </a:rPr>
              <a:t>月的不含税销售额</a:t>
            </a:r>
            <a:r>
              <a:rPr lang="en-US" altLang="zh-CN" sz="2000" b="1" dirty="0">
                <a:latin typeface="仿宋_GB2312" panose="02010609030101010101" charset="-122"/>
                <a:ea typeface="仿宋_GB2312" panose="02010609030101010101" charset="-122"/>
              </a:rPr>
              <a:t>=20</a:t>
            </a:r>
            <a:r>
              <a:rPr lang="zh-CN" altLang="en-US" sz="2000" b="1" dirty="0">
                <a:latin typeface="仿宋_GB2312" panose="02010609030101010101" charset="-122"/>
                <a:ea typeface="仿宋_GB2312" panose="02010609030101010101" charset="-122"/>
              </a:rPr>
              <a:t>万</a:t>
            </a:r>
            <a:r>
              <a:rPr lang="en-US" altLang="zh-CN" sz="2000" b="1" dirty="0">
                <a:latin typeface="仿宋_GB2312" panose="02010609030101010101" charset="-122"/>
                <a:ea typeface="仿宋_GB2312" panose="02010609030101010101" charset="-122"/>
              </a:rPr>
              <a:t>/</a:t>
            </a:r>
            <a:r>
              <a:rPr lang="zh-CN" altLang="en-US" sz="2000" b="1" dirty="0">
                <a:latin typeface="仿宋_GB2312" panose="02010609030101010101" charset="-122"/>
                <a:ea typeface="仿宋_GB2312" panose="02010609030101010101" charset="-122"/>
              </a:rPr>
              <a:t>（</a:t>
            </a:r>
            <a:r>
              <a:rPr lang="en-US" altLang="zh-CN" sz="2000" b="1" dirty="0">
                <a:latin typeface="仿宋_GB2312" panose="02010609030101010101" charset="-122"/>
                <a:ea typeface="仿宋_GB2312" panose="02010609030101010101" charset="-122"/>
              </a:rPr>
              <a:t>1+3%</a:t>
            </a:r>
            <a:r>
              <a:rPr lang="zh-CN" altLang="en-US" sz="2000" b="1" dirty="0">
                <a:latin typeface="仿宋_GB2312" panose="02010609030101010101" charset="-122"/>
                <a:ea typeface="仿宋_GB2312" panose="02010609030101010101" charset="-122"/>
              </a:rPr>
              <a:t>）</a:t>
            </a:r>
            <a:r>
              <a:rPr lang="en-US" altLang="zh-CN" sz="2000" b="1" dirty="0">
                <a:latin typeface="仿宋_GB2312" panose="02010609030101010101" charset="-122"/>
                <a:ea typeface="仿宋_GB2312" panose="02010609030101010101" charset="-122"/>
              </a:rPr>
              <a:t>=19.42</a:t>
            </a:r>
            <a:r>
              <a:rPr lang="zh-CN" altLang="en-US" sz="2000" b="1" dirty="0">
                <a:latin typeface="仿宋_GB2312" panose="02010609030101010101" charset="-122"/>
                <a:ea typeface="仿宋_GB2312" panose="02010609030101010101" charset="-122"/>
              </a:rPr>
              <a:t>万元</a:t>
            </a:r>
            <a:endParaRPr lang="zh-CN" altLang="en-US" sz="2000" b="1" dirty="0">
              <a:latin typeface="仿宋_GB2312" panose="02010609030101010101" charset="-122"/>
              <a:ea typeface="仿宋_GB2312" panose="02010609030101010101" charset="-122"/>
            </a:endParaRPr>
          </a:p>
          <a:p>
            <a:pPr algn="ctr">
              <a:lnSpc>
                <a:spcPct val="100000"/>
              </a:lnSpc>
            </a:pPr>
            <a:r>
              <a:rPr lang="en-US" altLang="zh-CN" sz="2000" b="1" dirty="0">
                <a:latin typeface="仿宋_GB2312" panose="02010609030101010101" charset="-122"/>
                <a:ea typeface="仿宋_GB2312" panose="02010609030101010101" charset="-122"/>
              </a:rPr>
              <a:t>3</a:t>
            </a:r>
            <a:r>
              <a:rPr lang="zh-CN" altLang="en-US" sz="2000" b="1" dirty="0">
                <a:latin typeface="仿宋_GB2312" panose="02010609030101010101" charset="-122"/>
                <a:ea typeface="仿宋_GB2312" panose="02010609030101010101" charset="-122"/>
              </a:rPr>
              <a:t>月的不含税销售额</a:t>
            </a:r>
            <a:r>
              <a:rPr lang="en-US" altLang="zh-CN" sz="2000" b="1" dirty="0">
                <a:latin typeface="仿宋_GB2312" panose="02010609030101010101" charset="-122"/>
                <a:ea typeface="仿宋_GB2312" panose="02010609030101010101" charset="-122"/>
              </a:rPr>
              <a:t>=10.2</a:t>
            </a:r>
            <a:r>
              <a:rPr lang="zh-CN" altLang="en-US" sz="2000" b="1" dirty="0">
                <a:latin typeface="仿宋_GB2312" panose="02010609030101010101" charset="-122"/>
                <a:ea typeface="仿宋_GB2312" panose="02010609030101010101" charset="-122"/>
              </a:rPr>
              <a:t>万</a:t>
            </a:r>
            <a:r>
              <a:rPr lang="en-US" altLang="zh-CN" sz="2000" b="1" dirty="0">
                <a:latin typeface="仿宋_GB2312" panose="02010609030101010101" charset="-122"/>
                <a:ea typeface="仿宋_GB2312" panose="02010609030101010101" charset="-122"/>
              </a:rPr>
              <a:t>/</a:t>
            </a:r>
            <a:r>
              <a:rPr lang="zh-CN" altLang="en-US" sz="2000" b="1" dirty="0">
                <a:latin typeface="仿宋_GB2312" panose="02010609030101010101" charset="-122"/>
                <a:ea typeface="仿宋_GB2312" panose="02010609030101010101" charset="-122"/>
              </a:rPr>
              <a:t>（</a:t>
            </a:r>
            <a:r>
              <a:rPr lang="en-US" altLang="zh-CN" sz="2000" b="1" dirty="0">
                <a:latin typeface="仿宋_GB2312" panose="02010609030101010101" charset="-122"/>
                <a:ea typeface="仿宋_GB2312" panose="02010609030101010101" charset="-122"/>
              </a:rPr>
              <a:t>1+1%</a:t>
            </a:r>
            <a:r>
              <a:rPr lang="zh-CN" altLang="en-US" sz="2000" b="1" dirty="0">
                <a:latin typeface="仿宋_GB2312" panose="02010609030101010101" charset="-122"/>
                <a:ea typeface="仿宋_GB2312" panose="02010609030101010101" charset="-122"/>
              </a:rPr>
              <a:t>）</a:t>
            </a:r>
            <a:r>
              <a:rPr lang="en-US" altLang="zh-CN" sz="2000" b="1" dirty="0">
                <a:latin typeface="仿宋_GB2312" panose="02010609030101010101" charset="-122"/>
                <a:ea typeface="仿宋_GB2312" panose="02010609030101010101" charset="-122"/>
              </a:rPr>
              <a:t>=10.10</a:t>
            </a:r>
            <a:r>
              <a:rPr lang="zh-CN" altLang="en-US" sz="2000" b="1" dirty="0">
                <a:latin typeface="仿宋_GB2312" panose="02010609030101010101" charset="-122"/>
                <a:ea typeface="仿宋_GB2312" panose="02010609030101010101" charset="-122"/>
              </a:rPr>
              <a:t>万</a:t>
            </a:r>
            <a:endParaRPr lang="zh-CN" altLang="en-US" sz="2000" b="1" dirty="0">
              <a:latin typeface="仿宋_GB2312" panose="02010609030101010101" charset="-122"/>
              <a:ea typeface="仿宋_GB2312" panose="02010609030101010101" charset="-122"/>
            </a:endParaRPr>
          </a:p>
          <a:p>
            <a:pPr algn="ctr">
              <a:lnSpc>
                <a:spcPct val="100000"/>
              </a:lnSpc>
            </a:pPr>
            <a:r>
              <a:rPr lang="zh-CN" altLang="en-US" sz="2000" b="1" dirty="0">
                <a:latin typeface="仿宋_GB2312" panose="02010609030101010101" charset="-122"/>
                <a:ea typeface="仿宋_GB2312" panose="02010609030101010101" charset="-122"/>
              </a:rPr>
              <a:t>一季度不含税销售额合计</a:t>
            </a:r>
            <a:r>
              <a:rPr lang="en-US" altLang="zh-CN" sz="2000" b="1" dirty="0">
                <a:latin typeface="仿宋_GB2312" panose="02010609030101010101" charset="-122"/>
                <a:ea typeface="仿宋_GB2312" panose="02010609030101010101" charset="-122"/>
              </a:rPr>
              <a:t>=</a:t>
            </a:r>
            <a:r>
              <a:rPr lang="en-US" altLang="zh-CN" sz="2000" b="1" dirty="0">
                <a:latin typeface="仿宋_GB2312" panose="02010609030101010101" charset="-122"/>
                <a:ea typeface="仿宋_GB2312" panose="02010609030101010101" charset="-122"/>
                <a:sym typeface="+mn-ea"/>
              </a:rPr>
              <a:t>19.42+10.10=29.42</a:t>
            </a:r>
            <a:r>
              <a:rPr lang="zh-CN" altLang="en-US" sz="2000" b="1" dirty="0">
                <a:latin typeface="仿宋_GB2312" panose="02010609030101010101" charset="-122"/>
                <a:ea typeface="仿宋_GB2312" panose="02010609030101010101" charset="-122"/>
                <a:sym typeface="+mn-ea"/>
              </a:rPr>
              <a:t>万元</a:t>
            </a:r>
            <a:r>
              <a:rPr lang="en-US" altLang="zh-CN" sz="2000" b="1" dirty="0">
                <a:latin typeface="仿宋_GB2312" panose="02010609030101010101" charset="-122"/>
                <a:ea typeface="仿宋_GB2312" panose="02010609030101010101" charset="-122"/>
                <a:sym typeface="+mn-ea"/>
              </a:rPr>
              <a:t>&lt;30</a:t>
            </a:r>
            <a:r>
              <a:rPr lang="zh-CN" altLang="en-US" sz="2000" b="1" dirty="0">
                <a:latin typeface="仿宋_GB2312" panose="02010609030101010101" charset="-122"/>
                <a:ea typeface="仿宋_GB2312" panose="02010609030101010101" charset="-122"/>
                <a:sym typeface="+mn-ea"/>
              </a:rPr>
              <a:t>万元</a:t>
            </a:r>
            <a:endParaRPr lang="zh-CN" altLang="en-US" sz="2000" b="1" dirty="0">
              <a:latin typeface="仿宋_GB2312" panose="02010609030101010101" charset="-122"/>
              <a:ea typeface="仿宋_GB2312" panose="02010609030101010101" charset="-122"/>
              <a:sym typeface="+mn-ea"/>
            </a:endParaRPr>
          </a:p>
          <a:p>
            <a:pPr indent="457200" algn="ctr" fontAlgn="auto">
              <a:lnSpc>
                <a:spcPct val="100000"/>
              </a:lnSpc>
            </a:pPr>
            <a:endParaRPr lang="zh-CN" altLang="en-US" sz="2000" b="1" dirty="0">
              <a:latin typeface="仿宋_GB2312" panose="02010609030101010101" charset="-122"/>
              <a:ea typeface="仿宋_GB2312" panose="02010609030101010101" charset="-122"/>
              <a:sym typeface="+mn-ea"/>
            </a:endParaRPr>
          </a:p>
          <a:p>
            <a:pPr indent="457200" fontAlgn="auto">
              <a:lnSpc>
                <a:spcPct val="100000"/>
              </a:lnSpc>
            </a:pPr>
            <a:r>
              <a:rPr lang="zh-CN" altLang="en-US" sz="2000" b="1" dirty="0">
                <a:latin typeface="仿宋_GB2312" panose="02010609030101010101" charset="-122"/>
                <a:ea typeface="仿宋_GB2312" panose="02010609030101010101" charset="-122"/>
                <a:sym typeface="+mn-ea"/>
              </a:rPr>
              <a:t> 可以享受小规模纳税人发生增值税应税销售行为，合计月销售额未超过10万元（以1个季度为1个纳税期的，季度销售额未超过30万元，下同）免征增值税的优惠。</a:t>
            </a:r>
            <a:endParaRPr lang="zh-CN" altLang="en-US" sz="2000" b="1" dirty="0">
              <a:latin typeface="仿宋_GB2312" panose="02010609030101010101" charset="-122"/>
              <a:ea typeface="仿宋_GB2312" panose="02010609030101010101" charset="-122"/>
              <a:sym typeface="+mn-ea"/>
            </a:endParaRPr>
          </a:p>
          <a:p>
            <a:pPr>
              <a:lnSpc>
                <a:spcPct val="100000"/>
              </a:lnSpc>
            </a:pPr>
            <a:endParaRPr lang="zh-CN" altLang="en-US" sz="2400" b="1" dirty="0">
              <a:latin typeface="仿宋_GB2312" panose="02010609030101010101" charset="-122"/>
              <a:ea typeface="仿宋_GB2312" panose="02010609030101010101" charset="-122"/>
            </a:endParaRPr>
          </a:p>
          <a:p>
            <a:pPr>
              <a:lnSpc>
                <a:spcPct val="100000"/>
              </a:lnSpc>
            </a:pPr>
            <a:endParaRPr lang="zh-CN" altLang="en-US" sz="2400" b="1" dirty="0">
              <a:latin typeface="仿宋_GB2312" panose="02010609030101010101" charset="-122"/>
              <a:ea typeface="仿宋_GB2312" panose="02010609030101010101" charset="-122"/>
            </a:endParaRPr>
          </a:p>
          <a:p>
            <a:pPr>
              <a:lnSpc>
                <a:spcPct val="100000"/>
              </a:lnSpc>
            </a:pPr>
            <a:endParaRPr lang="zh-CN" altLang="en-US" sz="2400" b="1" dirty="0">
              <a:latin typeface="仿宋_GB2312" panose="02010609030101010101" charset="-122"/>
              <a:ea typeface="仿宋_GB2312" panose="02010609030101010101" charset="-122"/>
            </a:endParaRPr>
          </a:p>
        </p:txBody>
      </p:sp>
      <p:sp>
        <p:nvSpPr>
          <p:cNvPr id="16386" name="矩形 24"/>
          <p:cNvSpPr/>
          <p:nvPr/>
        </p:nvSpPr>
        <p:spPr>
          <a:xfrm>
            <a:off x="570865" y="1102360"/>
            <a:ext cx="11215370"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销售额计算</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举例</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Tree>
    <p:custDataLst>
      <p:tags r:id="rId1"/>
    </p:custData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215900" y="1033145"/>
            <a:ext cx="11760200" cy="54743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dirty="0">
              <a:latin typeface="Noto Sans S Chinese Bold" panose="020B0800000000000000" pitchFamily="34" charset="-122"/>
              <a:ea typeface="Noto Sans S Chinese Bold" panose="020B0800000000000000" pitchFamily="34" charset="-122"/>
              <a:cs typeface="+mn-ea"/>
              <a:sym typeface="+mn-lt"/>
            </a:endParaRPr>
          </a:p>
        </p:txBody>
      </p:sp>
      <p:grpSp>
        <p:nvGrpSpPr>
          <p:cNvPr id="91" name="组合 90"/>
          <p:cNvGrpSpPr/>
          <p:nvPr/>
        </p:nvGrpSpPr>
        <p:grpSpPr>
          <a:xfrm>
            <a:off x="2247900" y="1217930"/>
            <a:ext cx="8466455" cy="4730115"/>
            <a:chOff x="1972279" y="1687149"/>
            <a:chExt cx="3916363" cy="4017433"/>
          </a:xfrm>
        </p:grpSpPr>
        <p:sp>
          <p:nvSpPr>
            <p:cNvPr id="92" name="Freeform 25"/>
            <p:cNvSpPr/>
            <p:nvPr/>
          </p:nvSpPr>
          <p:spPr bwMode="auto">
            <a:xfrm>
              <a:off x="1972279" y="3531390"/>
              <a:ext cx="842737" cy="1491596"/>
            </a:xfrm>
            <a:custGeom>
              <a:avLst/>
              <a:gdLst/>
              <a:ahLst/>
              <a:cxnLst>
                <a:cxn ang="0">
                  <a:pos x="766" y="0"/>
                </a:cxn>
                <a:cxn ang="0">
                  <a:pos x="704" y="60"/>
                </a:cxn>
                <a:cxn ang="0">
                  <a:pos x="616" y="162"/>
                </a:cxn>
                <a:cxn ang="0">
                  <a:pos x="566" y="228"/>
                </a:cxn>
                <a:cxn ang="0">
                  <a:pos x="516" y="306"/>
                </a:cxn>
                <a:cxn ang="0">
                  <a:pos x="468" y="392"/>
                </a:cxn>
                <a:cxn ang="0">
                  <a:pos x="426" y="488"/>
                </a:cxn>
                <a:cxn ang="0">
                  <a:pos x="392" y="592"/>
                </a:cxn>
                <a:cxn ang="0">
                  <a:pos x="370" y="704"/>
                </a:cxn>
                <a:cxn ang="0">
                  <a:pos x="360" y="822"/>
                </a:cxn>
                <a:cxn ang="0">
                  <a:pos x="366" y="948"/>
                </a:cxn>
                <a:cxn ang="0">
                  <a:pos x="382" y="1044"/>
                </a:cxn>
                <a:cxn ang="0">
                  <a:pos x="400" y="1112"/>
                </a:cxn>
                <a:cxn ang="0">
                  <a:pos x="422" y="1180"/>
                </a:cxn>
                <a:cxn ang="0">
                  <a:pos x="452" y="1250"/>
                </a:cxn>
                <a:cxn ang="0">
                  <a:pos x="486" y="1320"/>
                </a:cxn>
                <a:cxn ang="0">
                  <a:pos x="116" y="1288"/>
                </a:cxn>
                <a:cxn ang="0">
                  <a:pos x="110" y="1286"/>
                </a:cxn>
                <a:cxn ang="0">
                  <a:pos x="76" y="1252"/>
                </a:cxn>
                <a:cxn ang="0">
                  <a:pos x="52" y="1220"/>
                </a:cxn>
                <a:cxn ang="0">
                  <a:pos x="30" y="1176"/>
                </a:cxn>
                <a:cxn ang="0">
                  <a:pos x="12" y="1118"/>
                </a:cxn>
                <a:cxn ang="0">
                  <a:pos x="0" y="1046"/>
                </a:cxn>
                <a:cxn ang="0">
                  <a:pos x="2" y="956"/>
                </a:cxn>
                <a:cxn ang="0">
                  <a:pos x="6" y="904"/>
                </a:cxn>
                <a:cxn ang="0">
                  <a:pos x="22" y="804"/>
                </a:cxn>
                <a:cxn ang="0">
                  <a:pos x="48" y="710"/>
                </a:cxn>
                <a:cxn ang="0">
                  <a:pos x="80" y="624"/>
                </a:cxn>
                <a:cxn ang="0">
                  <a:pos x="118" y="544"/>
                </a:cxn>
                <a:cxn ang="0">
                  <a:pos x="162" y="470"/>
                </a:cxn>
                <a:cxn ang="0">
                  <a:pos x="212" y="402"/>
                </a:cxn>
                <a:cxn ang="0">
                  <a:pos x="264" y="338"/>
                </a:cxn>
                <a:cxn ang="0">
                  <a:pos x="292" y="308"/>
                </a:cxn>
                <a:cxn ang="0">
                  <a:pos x="354" y="250"/>
                </a:cxn>
                <a:cxn ang="0">
                  <a:pos x="426" y="194"/>
                </a:cxn>
                <a:cxn ang="0">
                  <a:pos x="502" y="142"/>
                </a:cxn>
                <a:cxn ang="0">
                  <a:pos x="646" y="60"/>
                </a:cxn>
                <a:cxn ang="0">
                  <a:pos x="766" y="0"/>
                </a:cxn>
              </a:cxnLst>
              <a:rect l="0" t="0" r="r" b="b"/>
              <a:pathLst>
                <a:path w="766" h="1356">
                  <a:moveTo>
                    <a:pt x="766" y="0"/>
                  </a:moveTo>
                  <a:lnTo>
                    <a:pt x="766" y="0"/>
                  </a:lnTo>
                  <a:lnTo>
                    <a:pt x="736" y="28"/>
                  </a:lnTo>
                  <a:lnTo>
                    <a:pt x="704" y="60"/>
                  </a:lnTo>
                  <a:lnTo>
                    <a:pt x="662" y="106"/>
                  </a:lnTo>
                  <a:lnTo>
                    <a:pt x="616" y="162"/>
                  </a:lnTo>
                  <a:lnTo>
                    <a:pt x="590" y="194"/>
                  </a:lnTo>
                  <a:lnTo>
                    <a:pt x="566" y="228"/>
                  </a:lnTo>
                  <a:lnTo>
                    <a:pt x="540" y="266"/>
                  </a:lnTo>
                  <a:lnTo>
                    <a:pt x="516" y="306"/>
                  </a:lnTo>
                  <a:lnTo>
                    <a:pt x="492" y="348"/>
                  </a:lnTo>
                  <a:lnTo>
                    <a:pt x="468" y="392"/>
                  </a:lnTo>
                  <a:lnTo>
                    <a:pt x="446" y="438"/>
                  </a:lnTo>
                  <a:lnTo>
                    <a:pt x="426" y="488"/>
                  </a:lnTo>
                  <a:lnTo>
                    <a:pt x="408" y="538"/>
                  </a:lnTo>
                  <a:lnTo>
                    <a:pt x="392" y="592"/>
                  </a:lnTo>
                  <a:lnTo>
                    <a:pt x="380" y="646"/>
                  </a:lnTo>
                  <a:lnTo>
                    <a:pt x="370" y="704"/>
                  </a:lnTo>
                  <a:lnTo>
                    <a:pt x="362" y="762"/>
                  </a:lnTo>
                  <a:lnTo>
                    <a:pt x="360" y="822"/>
                  </a:lnTo>
                  <a:lnTo>
                    <a:pt x="360" y="884"/>
                  </a:lnTo>
                  <a:lnTo>
                    <a:pt x="366" y="948"/>
                  </a:lnTo>
                  <a:lnTo>
                    <a:pt x="376" y="1012"/>
                  </a:lnTo>
                  <a:lnTo>
                    <a:pt x="382" y="1044"/>
                  </a:lnTo>
                  <a:lnTo>
                    <a:pt x="390" y="1078"/>
                  </a:lnTo>
                  <a:lnTo>
                    <a:pt x="400" y="1112"/>
                  </a:lnTo>
                  <a:lnTo>
                    <a:pt x="410" y="1146"/>
                  </a:lnTo>
                  <a:lnTo>
                    <a:pt x="422" y="1180"/>
                  </a:lnTo>
                  <a:lnTo>
                    <a:pt x="436" y="1214"/>
                  </a:lnTo>
                  <a:lnTo>
                    <a:pt x="452" y="1250"/>
                  </a:lnTo>
                  <a:lnTo>
                    <a:pt x="468" y="1284"/>
                  </a:lnTo>
                  <a:lnTo>
                    <a:pt x="486" y="1320"/>
                  </a:lnTo>
                  <a:lnTo>
                    <a:pt x="508" y="1356"/>
                  </a:lnTo>
                  <a:lnTo>
                    <a:pt x="116" y="1288"/>
                  </a:lnTo>
                  <a:lnTo>
                    <a:pt x="116" y="1288"/>
                  </a:lnTo>
                  <a:lnTo>
                    <a:pt x="110" y="1286"/>
                  </a:lnTo>
                  <a:lnTo>
                    <a:pt x="96" y="1274"/>
                  </a:lnTo>
                  <a:lnTo>
                    <a:pt x="76" y="1252"/>
                  </a:lnTo>
                  <a:lnTo>
                    <a:pt x="64" y="1238"/>
                  </a:lnTo>
                  <a:lnTo>
                    <a:pt x="52" y="1220"/>
                  </a:lnTo>
                  <a:lnTo>
                    <a:pt x="40" y="1200"/>
                  </a:lnTo>
                  <a:lnTo>
                    <a:pt x="30" y="1176"/>
                  </a:lnTo>
                  <a:lnTo>
                    <a:pt x="20" y="1148"/>
                  </a:lnTo>
                  <a:lnTo>
                    <a:pt x="12" y="1118"/>
                  </a:lnTo>
                  <a:lnTo>
                    <a:pt x="6" y="1084"/>
                  </a:lnTo>
                  <a:lnTo>
                    <a:pt x="0" y="1046"/>
                  </a:lnTo>
                  <a:lnTo>
                    <a:pt x="0" y="1002"/>
                  </a:lnTo>
                  <a:lnTo>
                    <a:pt x="2" y="956"/>
                  </a:lnTo>
                  <a:lnTo>
                    <a:pt x="2" y="956"/>
                  </a:lnTo>
                  <a:lnTo>
                    <a:pt x="6" y="904"/>
                  </a:lnTo>
                  <a:lnTo>
                    <a:pt x="14" y="852"/>
                  </a:lnTo>
                  <a:lnTo>
                    <a:pt x="22" y="804"/>
                  </a:lnTo>
                  <a:lnTo>
                    <a:pt x="34" y="756"/>
                  </a:lnTo>
                  <a:lnTo>
                    <a:pt x="48" y="710"/>
                  </a:lnTo>
                  <a:lnTo>
                    <a:pt x="62" y="666"/>
                  </a:lnTo>
                  <a:lnTo>
                    <a:pt x="80" y="624"/>
                  </a:lnTo>
                  <a:lnTo>
                    <a:pt x="98" y="584"/>
                  </a:lnTo>
                  <a:lnTo>
                    <a:pt x="118" y="544"/>
                  </a:lnTo>
                  <a:lnTo>
                    <a:pt x="140" y="508"/>
                  </a:lnTo>
                  <a:lnTo>
                    <a:pt x="162" y="470"/>
                  </a:lnTo>
                  <a:lnTo>
                    <a:pt x="186" y="436"/>
                  </a:lnTo>
                  <a:lnTo>
                    <a:pt x="212" y="402"/>
                  </a:lnTo>
                  <a:lnTo>
                    <a:pt x="238" y="370"/>
                  </a:lnTo>
                  <a:lnTo>
                    <a:pt x="264" y="338"/>
                  </a:lnTo>
                  <a:lnTo>
                    <a:pt x="292" y="308"/>
                  </a:lnTo>
                  <a:lnTo>
                    <a:pt x="292" y="308"/>
                  </a:lnTo>
                  <a:lnTo>
                    <a:pt x="322" y="278"/>
                  </a:lnTo>
                  <a:lnTo>
                    <a:pt x="354" y="250"/>
                  </a:lnTo>
                  <a:lnTo>
                    <a:pt x="390" y="220"/>
                  </a:lnTo>
                  <a:lnTo>
                    <a:pt x="426" y="194"/>
                  </a:lnTo>
                  <a:lnTo>
                    <a:pt x="464" y="168"/>
                  </a:lnTo>
                  <a:lnTo>
                    <a:pt x="502" y="142"/>
                  </a:lnTo>
                  <a:lnTo>
                    <a:pt x="578" y="98"/>
                  </a:lnTo>
                  <a:lnTo>
                    <a:pt x="646" y="60"/>
                  </a:lnTo>
                  <a:lnTo>
                    <a:pt x="704" y="30"/>
                  </a:lnTo>
                  <a:lnTo>
                    <a:pt x="766" y="0"/>
                  </a:lnTo>
                  <a:lnTo>
                    <a:pt x="766" y="0"/>
                  </a:lnTo>
                  <a:close/>
                </a:path>
              </a:pathLst>
            </a:custGeom>
            <a:solidFill>
              <a:srgbClr val="146BAC"/>
            </a:solidFill>
            <a:ln w="19050">
              <a:noFill/>
              <a:headEnd type="oval"/>
              <a:tailEnd type="oval"/>
            </a:ln>
            <a:effectLst/>
          </p:spPr>
          <p:style>
            <a:lnRef idx="1">
              <a:schemeClr val="accent1"/>
            </a:lnRef>
            <a:fillRef idx="0">
              <a:schemeClr val="accent1"/>
            </a:fillRef>
            <a:effectRef idx="0">
              <a:schemeClr val="accent1"/>
            </a:effectRef>
            <a:fontRef idx="minor">
              <a:schemeClr val="tx1"/>
            </a:fontRef>
          </p:style>
          <p:txBody>
            <a:bodyPr anchor="ctr"/>
            <a:lstStyle>
              <a:lvl1pPr>
                <a:defRPr>
                  <a:solidFill>
                    <a:schemeClr val="tx1"/>
                  </a:solidFill>
                  <a:latin typeface="Malgun Gothic" panose="020B0503020000020004" charset="-127"/>
                  <a:ea typeface="Malgun Gothic" panose="020B0503020000020004" charset="-127"/>
                </a:defRPr>
              </a:lvl1pPr>
              <a:lvl2pPr marL="742950" indent="-285750">
                <a:defRPr>
                  <a:solidFill>
                    <a:schemeClr val="tx1"/>
                  </a:solidFill>
                  <a:latin typeface="Malgun Gothic" panose="020B0503020000020004" charset="-127"/>
                  <a:ea typeface="Malgun Gothic" panose="020B0503020000020004" charset="-127"/>
                </a:defRPr>
              </a:lvl2pPr>
              <a:lvl3pPr marL="1143000" indent="-228600">
                <a:defRPr>
                  <a:solidFill>
                    <a:schemeClr val="tx1"/>
                  </a:solidFill>
                  <a:latin typeface="Malgun Gothic" panose="020B0503020000020004" charset="-127"/>
                  <a:ea typeface="Malgun Gothic" panose="020B0503020000020004" charset="-127"/>
                </a:defRPr>
              </a:lvl3pPr>
              <a:lvl4pPr marL="1600200" indent="-228600">
                <a:defRPr>
                  <a:solidFill>
                    <a:schemeClr val="tx1"/>
                  </a:solidFill>
                  <a:latin typeface="Malgun Gothic" panose="020B0503020000020004" charset="-127"/>
                  <a:ea typeface="Malgun Gothic" panose="020B0503020000020004" charset="-127"/>
                </a:defRPr>
              </a:lvl4pPr>
              <a:lvl5pPr marL="2057400" indent="-228600">
                <a:defRPr>
                  <a:solidFill>
                    <a:schemeClr val="tx1"/>
                  </a:solidFill>
                  <a:latin typeface="Malgun Gothic" panose="020B0503020000020004" charset="-127"/>
                  <a:ea typeface="Malgun Gothic" panose="020B0503020000020004" charset="-127"/>
                </a:defRPr>
              </a:lvl5pPr>
              <a:lvl6pPr marL="25146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6pPr>
              <a:lvl7pPr marL="29718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7pPr>
              <a:lvl8pPr marL="34290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8pPr>
              <a:lvl9pPr marL="38862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9pPr>
            </a:lstStyle>
            <a:p>
              <a:pPr algn="ctr"/>
              <a:endParaRPr lang="ko-KR" altLang="en-US">
                <a:solidFill>
                  <a:prstClr val="black"/>
                </a:solidFill>
                <a:latin typeface="+mn-lt"/>
                <a:ea typeface="+mn-ea"/>
                <a:cs typeface="+mn-ea"/>
                <a:sym typeface="+mn-lt"/>
              </a:endParaRPr>
            </a:p>
          </p:txBody>
        </p:sp>
        <p:sp>
          <p:nvSpPr>
            <p:cNvPr id="93" name="Freeform 25"/>
            <p:cNvSpPr/>
            <p:nvPr/>
          </p:nvSpPr>
          <p:spPr bwMode="auto">
            <a:xfrm rot="14549685">
              <a:off x="4375559" y="4526588"/>
              <a:ext cx="842597" cy="1491843"/>
            </a:xfrm>
            <a:custGeom>
              <a:avLst/>
              <a:gdLst/>
              <a:ahLst/>
              <a:cxnLst>
                <a:cxn ang="0">
                  <a:pos x="766" y="0"/>
                </a:cxn>
                <a:cxn ang="0">
                  <a:pos x="704" y="60"/>
                </a:cxn>
                <a:cxn ang="0">
                  <a:pos x="616" y="162"/>
                </a:cxn>
                <a:cxn ang="0">
                  <a:pos x="566" y="228"/>
                </a:cxn>
                <a:cxn ang="0">
                  <a:pos x="516" y="306"/>
                </a:cxn>
                <a:cxn ang="0">
                  <a:pos x="468" y="392"/>
                </a:cxn>
                <a:cxn ang="0">
                  <a:pos x="426" y="488"/>
                </a:cxn>
                <a:cxn ang="0">
                  <a:pos x="392" y="592"/>
                </a:cxn>
                <a:cxn ang="0">
                  <a:pos x="370" y="704"/>
                </a:cxn>
                <a:cxn ang="0">
                  <a:pos x="360" y="822"/>
                </a:cxn>
                <a:cxn ang="0">
                  <a:pos x="366" y="948"/>
                </a:cxn>
                <a:cxn ang="0">
                  <a:pos x="382" y="1044"/>
                </a:cxn>
                <a:cxn ang="0">
                  <a:pos x="400" y="1112"/>
                </a:cxn>
                <a:cxn ang="0">
                  <a:pos x="422" y="1180"/>
                </a:cxn>
                <a:cxn ang="0">
                  <a:pos x="452" y="1250"/>
                </a:cxn>
                <a:cxn ang="0">
                  <a:pos x="486" y="1320"/>
                </a:cxn>
                <a:cxn ang="0">
                  <a:pos x="116" y="1288"/>
                </a:cxn>
                <a:cxn ang="0">
                  <a:pos x="110" y="1286"/>
                </a:cxn>
                <a:cxn ang="0">
                  <a:pos x="76" y="1252"/>
                </a:cxn>
                <a:cxn ang="0">
                  <a:pos x="52" y="1220"/>
                </a:cxn>
                <a:cxn ang="0">
                  <a:pos x="30" y="1176"/>
                </a:cxn>
                <a:cxn ang="0">
                  <a:pos x="12" y="1118"/>
                </a:cxn>
                <a:cxn ang="0">
                  <a:pos x="0" y="1046"/>
                </a:cxn>
                <a:cxn ang="0">
                  <a:pos x="2" y="956"/>
                </a:cxn>
                <a:cxn ang="0">
                  <a:pos x="6" y="904"/>
                </a:cxn>
                <a:cxn ang="0">
                  <a:pos x="22" y="804"/>
                </a:cxn>
                <a:cxn ang="0">
                  <a:pos x="48" y="710"/>
                </a:cxn>
                <a:cxn ang="0">
                  <a:pos x="80" y="624"/>
                </a:cxn>
                <a:cxn ang="0">
                  <a:pos x="118" y="544"/>
                </a:cxn>
                <a:cxn ang="0">
                  <a:pos x="162" y="470"/>
                </a:cxn>
                <a:cxn ang="0">
                  <a:pos x="212" y="402"/>
                </a:cxn>
                <a:cxn ang="0">
                  <a:pos x="264" y="338"/>
                </a:cxn>
                <a:cxn ang="0">
                  <a:pos x="292" y="308"/>
                </a:cxn>
                <a:cxn ang="0">
                  <a:pos x="354" y="250"/>
                </a:cxn>
                <a:cxn ang="0">
                  <a:pos x="426" y="194"/>
                </a:cxn>
                <a:cxn ang="0">
                  <a:pos x="502" y="142"/>
                </a:cxn>
                <a:cxn ang="0">
                  <a:pos x="646" y="60"/>
                </a:cxn>
                <a:cxn ang="0">
                  <a:pos x="766" y="0"/>
                </a:cxn>
              </a:cxnLst>
              <a:rect l="0" t="0" r="r" b="b"/>
              <a:pathLst>
                <a:path w="766" h="1356">
                  <a:moveTo>
                    <a:pt x="766" y="0"/>
                  </a:moveTo>
                  <a:lnTo>
                    <a:pt x="766" y="0"/>
                  </a:lnTo>
                  <a:lnTo>
                    <a:pt x="736" y="28"/>
                  </a:lnTo>
                  <a:lnTo>
                    <a:pt x="704" y="60"/>
                  </a:lnTo>
                  <a:lnTo>
                    <a:pt x="662" y="106"/>
                  </a:lnTo>
                  <a:lnTo>
                    <a:pt x="616" y="162"/>
                  </a:lnTo>
                  <a:lnTo>
                    <a:pt x="590" y="194"/>
                  </a:lnTo>
                  <a:lnTo>
                    <a:pt x="566" y="228"/>
                  </a:lnTo>
                  <a:lnTo>
                    <a:pt x="540" y="266"/>
                  </a:lnTo>
                  <a:lnTo>
                    <a:pt x="516" y="306"/>
                  </a:lnTo>
                  <a:lnTo>
                    <a:pt x="492" y="348"/>
                  </a:lnTo>
                  <a:lnTo>
                    <a:pt x="468" y="392"/>
                  </a:lnTo>
                  <a:lnTo>
                    <a:pt x="446" y="438"/>
                  </a:lnTo>
                  <a:lnTo>
                    <a:pt x="426" y="488"/>
                  </a:lnTo>
                  <a:lnTo>
                    <a:pt x="408" y="538"/>
                  </a:lnTo>
                  <a:lnTo>
                    <a:pt x="392" y="592"/>
                  </a:lnTo>
                  <a:lnTo>
                    <a:pt x="380" y="646"/>
                  </a:lnTo>
                  <a:lnTo>
                    <a:pt x="370" y="704"/>
                  </a:lnTo>
                  <a:lnTo>
                    <a:pt x="362" y="762"/>
                  </a:lnTo>
                  <a:lnTo>
                    <a:pt x="360" y="822"/>
                  </a:lnTo>
                  <a:lnTo>
                    <a:pt x="360" y="884"/>
                  </a:lnTo>
                  <a:lnTo>
                    <a:pt x="366" y="948"/>
                  </a:lnTo>
                  <a:lnTo>
                    <a:pt x="376" y="1012"/>
                  </a:lnTo>
                  <a:lnTo>
                    <a:pt x="382" y="1044"/>
                  </a:lnTo>
                  <a:lnTo>
                    <a:pt x="390" y="1078"/>
                  </a:lnTo>
                  <a:lnTo>
                    <a:pt x="400" y="1112"/>
                  </a:lnTo>
                  <a:lnTo>
                    <a:pt x="410" y="1146"/>
                  </a:lnTo>
                  <a:lnTo>
                    <a:pt x="422" y="1180"/>
                  </a:lnTo>
                  <a:lnTo>
                    <a:pt x="436" y="1214"/>
                  </a:lnTo>
                  <a:lnTo>
                    <a:pt x="452" y="1250"/>
                  </a:lnTo>
                  <a:lnTo>
                    <a:pt x="468" y="1284"/>
                  </a:lnTo>
                  <a:lnTo>
                    <a:pt x="486" y="1320"/>
                  </a:lnTo>
                  <a:lnTo>
                    <a:pt x="508" y="1356"/>
                  </a:lnTo>
                  <a:lnTo>
                    <a:pt x="116" y="1288"/>
                  </a:lnTo>
                  <a:lnTo>
                    <a:pt x="116" y="1288"/>
                  </a:lnTo>
                  <a:lnTo>
                    <a:pt x="110" y="1286"/>
                  </a:lnTo>
                  <a:lnTo>
                    <a:pt x="96" y="1274"/>
                  </a:lnTo>
                  <a:lnTo>
                    <a:pt x="76" y="1252"/>
                  </a:lnTo>
                  <a:lnTo>
                    <a:pt x="64" y="1238"/>
                  </a:lnTo>
                  <a:lnTo>
                    <a:pt x="52" y="1220"/>
                  </a:lnTo>
                  <a:lnTo>
                    <a:pt x="40" y="1200"/>
                  </a:lnTo>
                  <a:lnTo>
                    <a:pt x="30" y="1176"/>
                  </a:lnTo>
                  <a:lnTo>
                    <a:pt x="20" y="1148"/>
                  </a:lnTo>
                  <a:lnTo>
                    <a:pt x="12" y="1118"/>
                  </a:lnTo>
                  <a:lnTo>
                    <a:pt x="6" y="1084"/>
                  </a:lnTo>
                  <a:lnTo>
                    <a:pt x="0" y="1046"/>
                  </a:lnTo>
                  <a:lnTo>
                    <a:pt x="0" y="1002"/>
                  </a:lnTo>
                  <a:lnTo>
                    <a:pt x="2" y="956"/>
                  </a:lnTo>
                  <a:lnTo>
                    <a:pt x="2" y="956"/>
                  </a:lnTo>
                  <a:lnTo>
                    <a:pt x="6" y="904"/>
                  </a:lnTo>
                  <a:lnTo>
                    <a:pt x="14" y="852"/>
                  </a:lnTo>
                  <a:lnTo>
                    <a:pt x="22" y="804"/>
                  </a:lnTo>
                  <a:lnTo>
                    <a:pt x="34" y="756"/>
                  </a:lnTo>
                  <a:lnTo>
                    <a:pt x="48" y="710"/>
                  </a:lnTo>
                  <a:lnTo>
                    <a:pt x="62" y="666"/>
                  </a:lnTo>
                  <a:lnTo>
                    <a:pt x="80" y="624"/>
                  </a:lnTo>
                  <a:lnTo>
                    <a:pt x="98" y="584"/>
                  </a:lnTo>
                  <a:lnTo>
                    <a:pt x="118" y="544"/>
                  </a:lnTo>
                  <a:lnTo>
                    <a:pt x="140" y="508"/>
                  </a:lnTo>
                  <a:lnTo>
                    <a:pt x="162" y="470"/>
                  </a:lnTo>
                  <a:lnTo>
                    <a:pt x="186" y="436"/>
                  </a:lnTo>
                  <a:lnTo>
                    <a:pt x="212" y="402"/>
                  </a:lnTo>
                  <a:lnTo>
                    <a:pt x="238" y="370"/>
                  </a:lnTo>
                  <a:lnTo>
                    <a:pt x="264" y="338"/>
                  </a:lnTo>
                  <a:lnTo>
                    <a:pt x="292" y="308"/>
                  </a:lnTo>
                  <a:lnTo>
                    <a:pt x="292" y="308"/>
                  </a:lnTo>
                  <a:lnTo>
                    <a:pt x="322" y="278"/>
                  </a:lnTo>
                  <a:lnTo>
                    <a:pt x="354" y="250"/>
                  </a:lnTo>
                  <a:lnTo>
                    <a:pt x="390" y="220"/>
                  </a:lnTo>
                  <a:lnTo>
                    <a:pt x="426" y="194"/>
                  </a:lnTo>
                  <a:lnTo>
                    <a:pt x="464" y="168"/>
                  </a:lnTo>
                  <a:lnTo>
                    <a:pt x="502" y="142"/>
                  </a:lnTo>
                  <a:lnTo>
                    <a:pt x="578" y="98"/>
                  </a:lnTo>
                  <a:lnTo>
                    <a:pt x="646" y="60"/>
                  </a:lnTo>
                  <a:lnTo>
                    <a:pt x="704" y="30"/>
                  </a:lnTo>
                  <a:lnTo>
                    <a:pt x="766" y="0"/>
                  </a:lnTo>
                  <a:lnTo>
                    <a:pt x="766" y="0"/>
                  </a:lnTo>
                  <a:close/>
                </a:path>
              </a:pathLst>
            </a:custGeom>
            <a:solidFill>
              <a:srgbClr val="D6A203"/>
            </a:solidFill>
            <a:ln w="19050">
              <a:noFill/>
              <a:headEnd type="oval"/>
              <a:tailEnd type="oval"/>
            </a:ln>
            <a:effectLst/>
          </p:spPr>
          <p:style>
            <a:lnRef idx="1">
              <a:schemeClr val="accent1"/>
            </a:lnRef>
            <a:fillRef idx="0">
              <a:schemeClr val="accent1"/>
            </a:fillRef>
            <a:effectRef idx="0">
              <a:schemeClr val="accent1"/>
            </a:effectRef>
            <a:fontRef idx="minor">
              <a:schemeClr val="tx1"/>
            </a:fontRef>
          </p:style>
          <p:txBody>
            <a:bodyPr anchor="ctr"/>
            <a:lstStyle>
              <a:lvl1pPr>
                <a:defRPr>
                  <a:solidFill>
                    <a:schemeClr val="tx1"/>
                  </a:solidFill>
                  <a:latin typeface="Malgun Gothic" panose="020B0503020000020004" charset="-127"/>
                  <a:ea typeface="Malgun Gothic" panose="020B0503020000020004" charset="-127"/>
                </a:defRPr>
              </a:lvl1pPr>
              <a:lvl2pPr marL="742950" indent="-285750">
                <a:defRPr>
                  <a:solidFill>
                    <a:schemeClr val="tx1"/>
                  </a:solidFill>
                  <a:latin typeface="Malgun Gothic" panose="020B0503020000020004" charset="-127"/>
                  <a:ea typeface="Malgun Gothic" panose="020B0503020000020004" charset="-127"/>
                </a:defRPr>
              </a:lvl2pPr>
              <a:lvl3pPr marL="1143000" indent="-228600">
                <a:defRPr>
                  <a:solidFill>
                    <a:schemeClr val="tx1"/>
                  </a:solidFill>
                  <a:latin typeface="Malgun Gothic" panose="020B0503020000020004" charset="-127"/>
                  <a:ea typeface="Malgun Gothic" panose="020B0503020000020004" charset="-127"/>
                </a:defRPr>
              </a:lvl3pPr>
              <a:lvl4pPr marL="1600200" indent="-228600">
                <a:defRPr>
                  <a:solidFill>
                    <a:schemeClr val="tx1"/>
                  </a:solidFill>
                  <a:latin typeface="Malgun Gothic" panose="020B0503020000020004" charset="-127"/>
                  <a:ea typeface="Malgun Gothic" panose="020B0503020000020004" charset="-127"/>
                </a:defRPr>
              </a:lvl4pPr>
              <a:lvl5pPr marL="2057400" indent="-228600">
                <a:defRPr>
                  <a:solidFill>
                    <a:schemeClr val="tx1"/>
                  </a:solidFill>
                  <a:latin typeface="Malgun Gothic" panose="020B0503020000020004" charset="-127"/>
                  <a:ea typeface="Malgun Gothic" panose="020B0503020000020004" charset="-127"/>
                </a:defRPr>
              </a:lvl5pPr>
              <a:lvl6pPr marL="25146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6pPr>
              <a:lvl7pPr marL="29718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7pPr>
              <a:lvl8pPr marL="34290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8pPr>
              <a:lvl9pPr marL="38862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9pPr>
            </a:lstStyle>
            <a:p>
              <a:pPr algn="ctr"/>
              <a:endParaRPr lang="ko-KR" altLang="en-US">
                <a:solidFill>
                  <a:prstClr val="black"/>
                </a:solidFill>
                <a:latin typeface="+mn-lt"/>
                <a:ea typeface="+mn-ea"/>
                <a:cs typeface="+mn-ea"/>
                <a:sym typeface="+mn-lt"/>
              </a:endParaRPr>
            </a:p>
          </p:txBody>
        </p:sp>
        <p:sp>
          <p:nvSpPr>
            <p:cNvPr id="94" name="Freeform 25"/>
            <p:cNvSpPr/>
            <p:nvPr/>
          </p:nvSpPr>
          <p:spPr bwMode="auto">
            <a:xfrm rot="7202387">
              <a:off x="4073603" y="1879431"/>
              <a:ext cx="842597" cy="1491843"/>
            </a:xfrm>
            <a:custGeom>
              <a:avLst/>
              <a:gdLst/>
              <a:ahLst/>
              <a:cxnLst>
                <a:cxn ang="0">
                  <a:pos x="766" y="0"/>
                </a:cxn>
                <a:cxn ang="0">
                  <a:pos x="704" y="60"/>
                </a:cxn>
                <a:cxn ang="0">
                  <a:pos x="616" y="162"/>
                </a:cxn>
                <a:cxn ang="0">
                  <a:pos x="566" y="228"/>
                </a:cxn>
                <a:cxn ang="0">
                  <a:pos x="516" y="306"/>
                </a:cxn>
                <a:cxn ang="0">
                  <a:pos x="468" y="392"/>
                </a:cxn>
                <a:cxn ang="0">
                  <a:pos x="426" y="488"/>
                </a:cxn>
                <a:cxn ang="0">
                  <a:pos x="392" y="592"/>
                </a:cxn>
                <a:cxn ang="0">
                  <a:pos x="370" y="704"/>
                </a:cxn>
                <a:cxn ang="0">
                  <a:pos x="360" y="822"/>
                </a:cxn>
                <a:cxn ang="0">
                  <a:pos x="366" y="948"/>
                </a:cxn>
                <a:cxn ang="0">
                  <a:pos x="382" y="1044"/>
                </a:cxn>
                <a:cxn ang="0">
                  <a:pos x="400" y="1112"/>
                </a:cxn>
                <a:cxn ang="0">
                  <a:pos x="422" y="1180"/>
                </a:cxn>
                <a:cxn ang="0">
                  <a:pos x="452" y="1250"/>
                </a:cxn>
                <a:cxn ang="0">
                  <a:pos x="486" y="1320"/>
                </a:cxn>
                <a:cxn ang="0">
                  <a:pos x="116" y="1288"/>
                </a:cxn>
                <a:cxn ang="0">
                  <a:pos x="110" y="1286"/>
                </a:cxn>
                <a:cxn ang="0">
                  <a:pos x="76" y="1252"/>
                </a:cxn>
                <a:cxn ang="0">
                  <a:pos x="52" y="1220"/>
                </a:cxn>
                <a:cxn ang="0">
                  <a:pos x="30" y="1176"/>
                </a:cxn>
                <a:cxn ang="0">
                  <a:pos x="12" y="1118"/>
                </a:cxn>
                <a:cxn ang="0">
                  <a:pos x="0" y="1046"/>
                </a:cxn>
                <a:cxn ang="0">
                  <a:pos x="2" y="956"/>
                </a:cxn>
                <a:cxn ang="0">
                  <a:pos x="6" y="904"/>
                </a:cxn>
                <a:cxn ang="0">
                  <a:pos x="22" y="804"/>
                </a:cxn>
                <a:cxn ang="0">
                  <a:pos x="48" y="710"/>
                </a:cxn>
                <a:cxn ang="0">
                  <a:pos x="80" y="624"/>
                </a:cxn>
                <a:cxn ang="0">
                  <a:pos x="118" y="544"/>
                </a:cxn>
                <a:cxn ang="0">
                  <a:pos x="162" y="470"/>
                </a:cxn>
                <a:cxn ang="0">
                  <a:pos x="212" y="402"/>
                </a:cxn>
                <a:cxn ang="0">
                  <a:pos x="264" y="338"/>
                </a:cxn>
                <a:cxn ang="0">
                  <a:pos x="292" y="308"/>
                </a:cxn>
                <a:cxn ang="0">
                  <a:pos x="354" y="250"/>
                </a:cxn>
                <a:cxn ang="0">
                  <a:pos x="426" y="194"/>
                </a:cxn>
                <a:cxn ang="0">
                  <a:pos x="502" y="142"/>
                </a:cxn>
                <a:cxn ang="0">
                  <a:pos x="646" y="60"/>
                </a:cxn>
                <a:cxn ang="0">
                  <a:pos x="766" y="0"/>
                </a:cxn>
              </a:cxnLst>
              <a:rect l="0" t="0" r="r" b="b"/>
              <a:pathLst>
                <a:path w="766" h="1356">
                  <a:moveTo>
                    <a:pt x="766" y="0"/>
                  </a:moveTo>
                  <a:lnTo>
                    <a:pt x="766" y="0"/>
                  </a:lnTo>
                  <a:lnTo>
                    <a:pt x="736" y="28"/>
                  </a:lnTo>
                  <a:lnTo>
                    <a:pt x="704" y="60"/>
                  </a:lnTo>
                  <a:lnTo>
                    <a:pt x="662" y="106"/>
                  </a:lnTo>
                  <a:lnTo>
                    <a:pt x="616" y="162"/>
                  </a:lnTo>
                  <a:lnTo>
                    <a:pt x="590" y="194"/>
                  </a:lnTo>
                  <a:lnTo>
                    <a:pt x="566" y="228"/>
                  </a:lnTo>
                  <a:lnTo>
                    <a:pt x="540" y="266"/>
                  </a:lnTo>
                  <a:lnTo>
                    <a:pt x="516" y="306"/>
                  </a:lnTo>
                  <a:lnTo>
                    <a:pt x="492" y="348"/>
                  </a:lnTo>
                  <a:lnTo>
                    <a:pt x="468" y="392"/>
                  </a:lnTo>
                  <a:lnTo>
                    <a:pt x="446" y="438"/>
                  </a:lnTo>
                  <a:lnTo>
                    <a:pt x="426" y="488"/>
                  </a:lnTo>
                  <a:lnTo>
                    <a:pt x="408" y="538"/>
                  </a:lnTo>
                  <a:lnTo>
                    <a:pt x="392" y="592"/>
                  </a:lnTo>
                  <a:lnTo>
                    <a:pt x="380" y="646"/>
                  </a:lnTo>
                  <a:lnTo>
                    <a:pt x="370" y="704"/>
                  </a:lnTo>
                  <a:lnTo>
                    <a:pt x="362" y="762"/>
                  </a:lnTo>
                  <a:lnTo>
                    <a:pt x="360" y="822"/>
                  </a:lnTo>
                  <a:lnTo>
                    <a:pt x="360" y="884"/>
                  </a:lnTo>
                  <a:lnTo>
                    <a:pt x="366" y="948"/>
                  </a:lnTo>
                  <a:lnTo>
                    <a:pt x="376" y="1012"/>
                  </a:lnTo>
                  <a:lnTo>
                    <a:pt x="382" y="1044"/>
                  </a:lnTo>
                  <a:lnTo>
                    <a:pt x="390" y="1078"/>
                  </a:lnTo>
                  <a:lnTo>
                    <a:pt x="400" y="1112"/>
                  </a:lnTo>
                  <a:lnTo>
                    <a:pt x="410" y="1146"/>
                  </a:lnTo>
                  <a:lnTo>
                    <a:pt x="422" y="1180"/>
                  </a:lnTo>
                  <a:lnTo>
                    <a:pt x="436" y="1214"/>
                  </a:lnTo>
                  <a:lnTo>
                    <a:pt x="452" y="1250"/>
                  </a:lnTo>
                  <a:lnTo>
                    <a:pt x="468" y="1284"/>
                  </a:lnTo>
                  <a:lnTo>
                    <a:pt x="486" y="1320"/>
                  </a:lnTo>
                  <a:lnTo>
                    <a:pt x="508" y="1356"/>
                  </a:lnTo>
                  <a:lnTo>
                    <a:pt x="116" y="1288"/>
                  </a:lnTo>
                  <a:lnTo>
                    <a:pt x="116" y="1288"/>
                  </a:lnTo>
                  <a:lnTo>
                    <a:pt x="110" y="1286"/>
                  </a:lnTo>
                  <a:lnTo>
                    <a:pt x="96" y="1274"/>
                  </a:lnTo>
                  <a:lnTo>
                    <a:pt x="76" y="1252"/>
                  </a:lnTo>
                  <a:lnTo>
                    <a:pt x="64" y="1238"/>
                  </a:lnTo>
                  <a:lnTo>
                    <a:pt x="52" y="1220"/>
                  </a:lnTo>
                  <a:lnTo>
                    <a:pt x="40" y="1200"/>
                  </a:lnTo>
                  <a:lnTo>
                    <a:pt x="30" y="1176"/>
                  </a:lnTo>
                  <a:lnTo>
                    <a:pt x="20" y="1148"/>
                  </a:lnTo>
                  <a:lnTo>
                    <a:pt x="12" y="1118"/>
                  </a:lnTo>
                  <a:lnTo>
                    <a:pt x="6" y="1084"/>
                  </a:lnTo>
                  <a:lnTo>
                    <a:pt x="0" y="1046"/>
                  </a:lnTo>
                  <a:lnTo>
                    <a:pt x="0" y="1002"/>
                  </a:lnTo>
                  <a:lnTo>
                    <a:pt x="2" y="956"/>
                  </a:lnTo>
                  <a:lnTo>
                    <a:pt x="2" y="956"/>
                  </a:lnTo>
                  <a:lnTo>
                    <a:pt x="6" y="904"/>
                  </a:lnTo>
                  <a:lnTo>
                    <a:pt x="14" y="852"/>
                  </a:lnTo>
                  <a:lnTo>
                    <a:pt x="22" y="804"/>
                  </a:lnTo>
                  <a:lnTo>
                    <a:pt x="34" y="756"/>
                  </a:lnTo>
                  <a:lnTo>
                    <a:pt x="48" y="710"/>
                  </a:lnTo>
                  <a:lnTo>
                    <a:pt x="62" y="666"/>
                  </a:lnTo>
                  <a:lnTo>
                    <a:pt x="80" y="624"/>
                  </a:lnTo>
                  <a:lnTo>
                    <a:pt x="98" y="584"/>
                  </a:lnTo>
                  <a:lnTo>
                    <a:pt x="118" y="544"/>
                  </a:lnTo>
                  <a:lnTo>
                    <a:pt x="140" y="508"/>
                  </a:lnTo>
                  <a:lnTo>
                    <a:pt x="162" y="470"/>
                  </a:lnTo>
                  <a:lnTo>
                    <a:pt x="186" y="436"/>
                  </a:lnTo>
                  <a:lnTo>
                    <a:pt x="212" y="402"/>
                  </a:lnTo>
                  <a:lnTo>
                    <a:pt x="238" y="370"/>
                  </a:lnTo>
                  <a:lnTo>
                    <a:pt x="264" y="338"/>
                  </a:lnTo>
                  <a:lnTo>
                    <a:pt x="292" y="308"/>
                  </a:lnTo>
                  <a:lnTo>
                    <a:pt x="292" y="308"/>
                  </a:lnTo>
                  <a:lnTo>
                    <a:pt x="322" y="278"/>
                  </a:lnTo>
                  <a:lnTo>
                    <a:pt x="354" y="250"/>
                  </a:lnTo>
                  <a:lnTo>
                    <a:pt x="390" y="220"/>
                  </a:lnTo>
                  <a:lnTo>
                    <a:pt x="426" y="194"/>
                  </a:lnTo>
                  <a:lnTo>
                    <a:pt x="464" y="168"/>
                  </a:lnTo>
                  <a:lnTo>
                    <a:pt x="502" y="142"/>
                  </a:lnTo>
                  <a:lnTo>
                    <a:pt x="578" y="98"/>
                  </a:lnTo>
                  <a:lnTo>
                    <a:pt x="646" y="60"/>
                  </a:lnTo>
                  <a:lnTo>
                    <a:pt x="704" y="30"/>
                  </a:lnTo>
                  <a:lnTo>
                    <a:pt x="766" y="0"/>
                  </a:lnTo>
                  <a:lnTo>
                    <a:pt x="766" y="0"/>
                  </a:lnTo>
                  <a:close/>
                </a:path>
              </a:pathLst>
            </a:custGeom>
            <a:solidFill>
              <a:srgbClr val="B1132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ko-KR" altLang="en-US">
                <a:solidFill>
                  <a:schemeClr val="lt1"/>
                </a:solidFill>
                <a:cs typeface="+mn-ea"/>
                <a:sym typeface="+mn-lt"/>
              </a:endParaRPr>
            </a:p>
          </p:txBody>
        </p:sp>
        <p:sp>
          <p:nvSpPr>
            <p:cNvPr id="25" name="모서리가 둥근 직사각형 236"/>
            <p:cNvSpPr/>
            <p:nvPr/>
          </p:nvSpPr>
          <p:spPr bwMode="auto">
            <a:xfrm>
              <a:off x="2330879" y="2336800"/>
              <a:ext cx="3078145" cy="3036106"/>
            </a:xfrm>
            <a:prstGeom prst="roundRect">
              <a:avLst>
                <a:gd name="adj" fmla="val 511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ko-KR" altLang="en-US">
                <a:solidFill>
                  <a:prstClr val="white"/>
                </a:solidFill>
                <a:cs typeface="+mn-ea"/>
                <a:sym typeface="+mn-lt"/>
              </a:endParaRPr>
            </a:p>
          </p:txBody>
        </p:sp>
        <p:sp>
          <p:nvSpPr>
            <p:cNvPr id="96" name="Freeform 49"/>
            <p:cNvSpPr/>
            <p:nvPr/>
          </p:nvSpPr>
          <p:spPr bwMode="auto">
            <a:xfrm rot="7202387">
              <a:off x="2534792" y="2086360"/>
              <a:ext cx="1852395" cy="1053972"/>
            </a:xfrm>
            <a:custGeom>
              <a:avLst/>
              <a:gdLst/>
              <a:ahLst/>
              <a:cxnLst>
                <a:cxn ang="0">
                  <a:pos x="1440" y="656"/>
                </a:cxn>
                <a:cxn ang="0">
                  <a:pos x="1416" y="558"/>
                </a:cxn>
                <a:cxn ang="0">
                  <a:pos x="1370" y="444"/>
                </a:cxn>
                <a:cxn ang="0">
                  <a:pos x="1326" y="374"/>
                </a:cxn>
                <a:cxn ang="0">
                  <a:pos x="1266" y="306"/>
                </a:cxn>
                <a:cxn ang="0">
                  <a:pos x="1192" y="246"/>
                </a:cxn>
                <a:cxn ang="0">
                  <a:pos x="1098" y="200"/>
                </a:cxn>
                <a:cxn ang="0">
                  <a:pos x="982" y="174"/>
                </a:cxn>
                <a:cxn ang="0">
                  <a:pos x="894" y="168"/>
                </a:cxn>
                <a:cxn ang="0">
                  <a:pos x="432" y="230"/>
                </a:cxn>
                <a:cxn ang="0">
                  <a:pos x="386" y="236"/>
                </a:cxn>
                <a:cxn ang="0">
                  <a:pos x="276" y="238"/>
                </a:cxn>
                <a:cxn ang="0">
                  <a:pos x="178" y="220"/>
                </a:cxn>
                <a:cxn ang="0">
                  <a:pos x="82" y="174"/>
                </a:cxn>
                <a:cxn ang="0">
                  <a:pos x="42" y="136"/>
                </a:cxn>
                <a:cxn ang="0">
                  <a:pos x="24" y="116"/>
                </a:cxn>
                <a:cxn ang="0">
                  <a:pos x="10" y="80"/>
                </a:cxn>
                <a:cxn ang="0">
                  <a:pos x="0" y="0"/>
                </a:cxn>
                <a:cxn ang="0">
                  <a:pos x="2" y="42"/>
                </a:cxn>
                <a:cxn ang="0">
                  <a:pos x="22" y="152"/>
                </a:cxn>
                <a:cxn ang="0">
                  <a:pos x="74" y="284"/>
                </a:cxn>
                <a:cxn ang="0">
                  <a:pos x="126" y="378"/>
                </a:cxn>
                <a:cxn ang="0">
                  <a:pos x="198" y="478"/>
                </a:cxn>
                <a:cxn ang="0">
                  <a:pos x="294" y="586"/>
                </a:cxn>
                <a:cxn ang="0">
                  <a:pos x="418" y="696"/>
                </a:cxn>
                <a:cxn ang="0">
                  <a:pos x="570" y="806"/>
                </a:cxn>
                <a:cxn ang="0">
                  <a:pos x="614" y="834"/>
                </a:cxn>
                <a:cxn ang="0">
                  <a:pos x="732" y="892"/>
                </a:cxn>
                <a:cxn ang="0">
                  <a:pos x="854" y="934"/>
                </a:cxn>
                <a:cxn ang="0">
                  <a:pos x="990" y="958"/>
                </a:cxn>
                <a:cxn ang="0">
                  <a:pos x="1086" y="954"/>
                </a:cxn>
                <a:cxn ang="0">
                  <a:pos x="1152" y="936"/>
                </a:cxn>
                <a:cxn ang="0">
                  <a:pos x="1252" y="892"/>
                </a:cxn>
                <a:cxn ang="0">
                  <a:pos x="1340" y="836"/>
                </a:cxn>
                <a:cxn ang="0">
                  <a:pos x="1430" y="754"/>
                </a:cxn>
                <a:cxn ang="0">
                  <a:pos x="1444" y="744"/>
                </a:cxn>
                <a:cxn ang="0">
                  <a:pos x="1488" y="734"/>
                </a:cxn>
                <a:cxn ang="0">
                  <a:pos x="1562" y="734"/>
                </a:cxn>
                <a:cxn ang="0">
                  <a:pos x="1630" y="736"/>
                </a:cxn>
                <a:cxn ang="0">
                  <a:pos x="1664" y="742"/>
                </a:cxn>
                <a:cxn ang="0">
                  <a:pos x="1680" y="732"/>
                </a:cxn>
                <a:cxn ang="0">
                  <a:pos x="1684" y="700"/>
                </a:cxn>
                <a:cxn ang="0">
                  <a:pos x="1680" y="684"/>
                </a:cxn>
                <a:cxn ang="0">
                  <a:pos x="1668" y="670"/>
                </a:cxn>
                <a:cxn ang="0">
                  <a:pos x="1654" y="668"/>
                </a:cxn>
                <a:cxn ang="0">
                  <a:pos x="1624" y="688"/>
                </a:cxn>
                <a:cxn ang="0">
                  <a:pos x="1600" y="696"/>
                </a:cxn>
                <a:cxn ang="0">
                  <a:pos x="1544" y="696"/>
                </a:cxn>
                <a:cxn ang="0">
                  <a:pos x="1506" y="694"/>
                </a:cxn>
                <a:cxn ang="0">
                  <a:pos x="1458" y="688"/>
                </a:cxn>
                <a:cxn ang="0">
                  <a:pos x="1444" y="678"/>
                </a:cxn>
              </a:cxnLst>
              <a:rect l="0" t="0" r="r" b="b"/>
              <a:pathLst>
                <a:path w="1684" h="958">
                  <a:moveTo>
                    <a:pt x="1444" y="678"/>
                  </a:moveTo>
                  <a:lnTo>
                    <a:pt x="1444" y="678"/>
                  </a:lnTo>
                  <a:lnTo>
                    <a:pt x="1440" y="656"/>
                  </a:lnTo>
                  <a:lnTo>
                    <a:pt x="1436" y="630"/>
                  </a:lnTo>
                  <a:lnTo>
                    <a:pt x="1428" y="598"/>
                  </a:lnTo>
                  <a:lnTo>
                    <a:pt x="1416" y="558"/>
                  </a:lnTo>
                  <a:lnTo>
                    <a:pt x="1402" y="514"/>
                  </a:lnTo>
                  <a:lnTo>
                    <a:pt x="1382" y="468"/>
                  </a:lnTo>
                  <a:lnTo>
                    <a:pt x="1370" y="444"/>
                  </a:lnTo>
                  <a:lnTo>
                    <a:pt x="1356" y="420"/>
                  </a:lnTo>
                  <a:lnTo>
                    <a:pt x="1342" y="396"/>
                  </a:lnTo>
                  <a:lnTo>
                    <a:pt x="1326" y="374"/>
                  </a:lnTo>
                  <a:lnTo>
                    <a:pt x="1308" y="350"/>
                  </a:lnTo>
                  <a:lnTo>
                    <a:pt x="1288" y="328"/>
                  </a:lnTo>
                  <a:lnTo>
                    <a:pt x="1266" y="306"/>
                  </a:lnTo>
                  <a:lnTo>
                    <a:pt x="1244" y="284"/>
                  </a:lnTo>
                  <a:lnTo>
                    <a:pt x="1218" y="264"/>
                  </a:lnTo>
                  <a:lnTo>
                    <a:pt x="1192" y="246"/>
                  </a:lnTo>
                  <a:lnTo>
                    <a:pt x="1162" y="228"/>
                  </a:lnTo>
                  <a:lnTo>
                    <a:pt x="1130" y="214"/>
                  </a:lnTo>
                  <a:lnTo>
                    <a:pt x="1098" y="200"/>
                  </a:lnTo>
                  <a:lnTo>
                    <a:pt x="1062" y="190"/>
                  </a:lnTo>
                  <a:lnTo>
                    <a:pt x="1024" y="180"/>
                  </a:lnTo>
                  <a:lnTo>
                    <a:pt x="982" y="174"/>
                  </a:lnTo>
                  <a:lnTo>
                    <a:pt x="940" y="170"/>
                  </a:lnTo>
                  <a:lnTo>
                    <a:pt x="894" y="168"/>
                  </a:lnTo>
                  <a:lnTo>
                    <a:pt x="894" y="168"/>
                  </a:lnTo>
                  <a:lnTo>
                    <a:pt x="730" y="188"/>
                  </a:lnTo>
                  <a:lnTo>
                    <a:pt x="580" y="208"/>
                  </a:lnTo>
                  <a:lnTo>
                    <a:pt x="432" y="230"/>
                  </a:lnTo>
                  <a:lnTo>
                    <a:pt x="432" y="230"/>
                  </a:lnTo>
                  <a:lnTo>
                    <a:pt x="420" y="232"/>
                  </a:lnTo>
                  <a:lnTo>
                    <a:pt x="386" y="236"/>
                  </a:lnTo>
                  <a:lnTo>
                    <a:pt x="336" y="238"/>
                  </a:lnTo>
                  <a:lnTo>
                    <a:pt x="308" y="238"/>
                  </a:lnTo>
                  <a:lnTo>
                    <a:pt x="276" y="238"/>
                  </a:lnTo>
                  <a:lnTo>
                    <a:pt x="244" y="234"/>
                  </a:lnTo>
                  <a:lnTo>
                    <a:pt x="212" y="228"/>
                  </a:lnTo>
                  <a:lnTo>
                    <a:pt x="178" y="220"/>
                  </a:lnTo>
                  <a:lnTo>
                    <a:pt x="144" y="208"/>
                  </a:lnTo>
                  <a:lnTo>
                    <a:pt x="112" y="194"/>
                  </a:lnTo>
                  <a:lnTo>
                    <a:pt x="82" y="174"/>
                  </a:lnTo>
                  <a:lnTo>
                    <a:pt x="68" y="162"/>
                  </a:lnTo>
                  <a:lnTo>
                    <a:pt x="54" y="150"/>
                  </a:lnTo>
                  <a:lnTo>
                    <a:pt x="42" y="136"/>
                  </a:lnTo>
                  <a:lnTo>
                    <a:pt x="30" y="122"/>
                  </a:lnTo>
                  <a:lnTo>
                    <a:pt x="30" y="122"/>
                  </a:lnTo>
                  <a:lnTo>
                    <a:pt x="24" y="116"/>
                  </a:lnTo>
                  <a:lnTo>
                    <a:pt x="20" y="108"/>
                  </a:lnTo>
                  <a:lnTo>
                    <a:pt x="14" y="96"/>
                  </a:lnTo>
                  <a:lnTo>
                    <a:pt x="10" y="80"/>
                  </a:lnTo>
                  <a:lnTo>
                    <a:pt x="4" y="58"/>
                  </a:lnTo>
                  <a:lnTo>
                    <a:pt x="2" y="32"/>
                  </a:lnTo>
                  <a:lnTo>
                    <a:pt x="0" y="0"/>
                  </a:lnTo>
                  <a:lnTo>
                    <a:pt x="0" y="0"/>
                  </a:lnTo>
                  <a:lnTo>
                    <a:pt x="0" y="20"/>
                  </a:lnTo>
                  <a:lnTo>
                    <a:pt x="2" y="42"/>
                  </a:lnTo>
                  <a:lnTo>
                    <a:pt x="4" y="72"/>
                  </a:lnTo>
                  <a:lnTo>
                    <a:pt x="12" y="108"/>
                  </a:lnTo>
                  <a:lnTo>
                    <a:pt x="22" y="152"/>
                  </a:lnTo>
                  <a:lnTo>
                    <a:pt x="38" y="200"/>
                  </a:lnTo>
                  <a:lnTo>
                    <a:pt x="60" y="256"/>
                  </a:lnTo>
                  <a:lnTo>
                    <a:pt x="74" y="284"/>
                  </a:lnTo>
                  <a:lnTo>
                    <a:pt x="90" y="314"/>
                  </a:lnTo>
                  <a:lnTo>
                    <a:pt x="106" y="346"/>
                  </a:lnTo>
                  <a:lnTo>
                    <a:pt x="126" y="378"/>
                  </a:lnTo>
                  <a:lnTo>
                    <a:pt x="148" y="410"/>
                  </a:lnTo>
                  <a:lnTo>
                    <a:pt x="172" y="444"/>
                  </a:lnTo>
                  <a:lnTo>
                    <a:pt x="198" y="478"/>
                  </a:lnTo>
                  <a:lnTo>
                    <a:pt x="228" y="514"/>
                  </a:lnTo>
                  <a:lnTo>
                    <a:pt x="260" y="550"/>
                  </a:lnTo>
                  <a:lnTo>
                    <a:pt x="294" y="586"/>
                  </a:lnTo>
                  <a:lnTo>
                    <a:pt x="332" y="622"/>
                  </a:lnTo>
                  <a:lnTo>
                    <a:pt x="374" y="658"/>
                  </a:lnTo>
                  <a:lnTo>
                    <a:pt x="418" y="696"/>
                  </a:lnTo>
                  <a:lnTo>
                    <a:pt x="464" y="732"/>
                  </a:lnTo>
                  <a:lnTo>
                    <a:pt x="516" y="770"/>
                  </a:lnTo>
                  <a:lnTo>
                    <a:pt x="570" y="806"/>
                  </a:lnTo>
                  <a:lnTo>
                    <a:pt x="570" y="806"/>
                  </a:lnTo>
                  <a:lnTo>
                    <a:pt x="582" y="814"/>
                  </a:lnTo>
                  <a:lnTo>
                    <a:pt x="614" y="834"/>
                  </a:lnTo>
                  <a:lnTo>
                    <a:pt x="666" y="862"/>
                  </a:lnTo>
                  <a:lnTo>
                    <a:pt x="698" y="876"/>
                  </a:lnTo>
                  <a:lnTo>
                    <a:pt x="732" y="892"/>
                  </a:lnTo>
                  <a:lnTo>
                    <a:pt x="770" y="908"/>
                  </a:lnTo>
                  <a:lnTo>
                    <a:pt x="810" y="922"/>
                  </a:lnTo>
                  <a:lnTo>
                    <a:pt x="854" y="934"/>
                  </a:lnTo>
                  <a:lnTo>
                    <a:pt x="898" y="944"/>
                  </a:lnTo>
                  <a:lnTo>
                    <a:pt x="944" y="952"/>
                  </a:lnTo>
                  <a:lnTo>
                    <a:pt x="990" y="958"/>
                  </a:lnTo>
                  <a:lnTo>
                    <a:pt x="1038" y="958"/>
                  </a:lnTo>
                  <a:lnTo>
                    <a:pt x="1086" y="954"/>
                  </a:lnTo>
                  <a:lnTo>
                    <a:pt x="1086" y="954"/>
                  </a:lnTo>
                  <a:lnTo>
                    <a:pt x="1094" y="952"/>
                  </a:lnTo>
                  <a:lnTo>
                    <a:pt x="1116" y="948"/>
                  </a:lnTo>
                  <a:lnTo>
                    <a:pt x="1152" y="936"/>
                  </a:lnTo>
                  <a:lnTo>
                    <a:pt x="1198" y="918"/>
                  </a:lnTo>
                  <a:lnTo>
                    <a:pt x="1224" y="906"/>
                  </a:lnTo>
                  <a:lnTo>
                    <a:pt x="1252" y="892"/>
                  </a:lnTo>
                  <a:lnTo>
                    <a:pt x="1280" y="876"/>
                  </a:lnTo>
                  <a:lnTo>
                    <a:pt x="1310" y="856"/>
                  </a:lnTo>
                  <a:lnTo>
                    <a:pt x="1340" y="836"/>
                  </a:lnTo>
                  <a:lnTo>
                    <a:pt x="1370" y="810"/>
                  </a:lnTo>
                  <a:lnTo>
                    <a:pt x="1400" y="784"/>
                  </a:lnTo>
                  <a:lnTo>
                    <a:pt x="1430" y="754"/>
                  </a:lnTo>
                  <a:lnTo>
                    <a:pt x="1430" y="754"/>
                  </a:lnTo>
                  <a:lnTo>
                    <a:pt x="1434" y="750"/>
                  </a:lnTo>
                  <a:lnTo>
                    <a:pt x="1444" y="744"/>
                  </a:lnTo>
                  <a:lnTo>
                    <a:pt x="1462" y="738"/>
                  </a:lnTo>
                  <a:lnTo>
                    <a:pt x="1474" y="736"/>
                  </a:lnTo>
                  <a:lnTo>
                    <a:pt x="1488" y="734"/>
                  </a:lnTo>
                  <a:lnTo>
                    <a:pt x="1488" y="734"/>
                  </a:lnTo>
                  <a:lnTo>
                    <a:pt x="1518" y="734"/>
                  </a:lnTo>
                  <a:lnTo>
                    <a:pt x="1562" y="734"/>
                  </a:lnTo>
                  <a:lnTo>
                    <a:pt x="1604" y="734"/>
                  </a:lnTo>
                  <a:lnTo>
                    <a:pt x="1630" y="736"/>
                  </a:lnTo>
                  <a:lnTo>
                    <a:pt x="1630" y="736"/>
                  </a:lnTo>
                  <a:lnTo>
                    <a:pt x="1646" y="742"/>
                  </a:lnTo>
                  <a:lnTo>
                    <a:pt x="1658" y="744"/>
                  </a:lnTo>
                  <a:lnTo>
                    <a:pt x="1664" y="742"/>
                  </a:lnTo>
                  <a:lnTo>
                    <a:pt x="1668" y="740"/>
                  </a:lnTo>
                  <a:lnTo>
                    <a:pt x="1680" y="732"/>
                  </a:lnTo>
                  <a:lnTo>
                    <a:pt x="1680" y="732"/>
                  </a:lnTo>
                  <a:lnTo>
                    <a:pt x="1684" y="728"/>
                  </a:lnTo>
                  <a:lnTo>
                    <a:pt x="1684" y="722"/>
                  </a:lnTo>
                  <a:lnTo>
                    <a:pt x="1684" y="700"/>
                  </a:lnTo>
                  <a:lnTo>
                    <a:pt x="1684" y="700"/>
                  </a:lnTo>
                  <a:lnTo>
                    <a:pt x="1684" y="690"/>
                  </a:lnTo>
                  <a:lnTo>
                    <a:pt x="1680" y="684"/>
                  </a:lnTo>
                  <a:lnTo>
                    <a:pt x="1676" y="678"/>
                  </a:lnTo>
                  <a:lnTo>
                    <a:pt x="1672" y="672"/>
                  </a:lnTo>
                  <a:lnTo>
                    <a:pt x="1668" y="670"/>
                  </a:lnTo>
                  <a:lnTo>
                    <a:pt x="1662" y="668"/>
                  </a:lnTo>
                  <a:lnTo>
                    <a:pt x="1658" y="666"/>
                  </a:lnTo>
                  <a:lnTo>
                    <a:pt x="1654" y="668"/>
                  </a:lnTo>
                  <a:lnTo>
                    <a:pt x="1654" y="668"/>
                  </a:lnTo>
                  <a:lnTo>
                    <a:pt x="1636" y="680"/>
                  </a:lnTo>
                  <a:lnTo>
                    <a:pt x="1624" y="688"/>
                  </a:lnTo>
                  <a:lnTo>
                    <a:pt x="1624" y="688"/>
                  </a:lnTo>
                  <a:lnTo>
                    <a:pt x="1618" y="690"/>
                  </a:lnTo>
                  <a:lnTo>
                    <a:pt x="1600" y="696"/>
                  </a:lnTo>
                  <a:lnTo>
                    <a:pt x="1586" y="696"/>
                  </a:lnTo>
                  <a:lnTo>
                    <a:pt x="1568" y="698"/>
                  </a:lnTo>
                  <a:lnTo>
                    <a:pt x="1544" y="696"/>
                  </a:lnTo>
                  <a:lnTo>
                    <a:pt x="1516" y="694"/>
                  </a:lnTo>
                  <a:lnTo>
                    <a:pt x="1516" y="694"/>
                  </a:lnTo>
                  <a:lnTo>
                    <a:pt x="1506" y="694"/>
                  </a:lnTo>
                  <a:lnTo>
                    <a:pt x="1484" y="692"/>
                  </a:lnTo>
                  <a:lnTo>
                    <a:pt x="1470" y="690"/>
                  </a:lnTo>
                  <a:lnTo>
                    <a:pt x="1458" y="688"/>
                  </a:lnTo>
                  <a:lnTo>
                    <a:pt x="1448" y="684"/>
                  </a:lnTo>
                  <a:lnTo>
                    <a:pt x="1444" y="678"/>
                  </a:lnTo>
                  <a:lnTo>
                    <a:pt x="1444" y="678"/>
                  </a:lnTo>
                  <a:close/>
                </a:path>
              </a:pathLst>
            </a:custGeom>
            <a:solidFill>
              <a:srgbClr val="E04548"/>
            </a:solidFill>
            <a:ln w="19050">
              <a:noFill/>
              <a:headEnd type="oval"/>
              <a:tailEnd type="oval"/>
            </a:ln>
            <a:effectLst/>
          </p:spPr>
          <p:style>
            <a:lnRef idx="1">
              <a:schemeClr val="accent1"/>
            </a:lnRef>
            <a:fillRef idx="0">
              <a:schemeClr val="accent1"/>
            </a:fillRef>
            <a:effectRef idx="0">
              <a:schemeClr val="accent1"/>
            </a:effectRef>
            <a:fontRef idx="minor">
              <a:schemeClr val="tx1"/>
            </a:fontRef>
          </p:style>
          <p:txBody>
            <a:bodyPr anchor="ctr"/>
            <a:lstStyle>
              <a:lvl1pPr>
                <a:defRPr>
                  <a:solidFill>
                    <a:schemeClr val="tx1"/>
                  </a:solidFill>
                  <a:latin typeface="Malgun Gothic" panose="020B0503020000020004" charset="-127"/>
                  <a:ea typeface="Malgun Gothic" panose="020B0503020000020004" charset="-127"/>
                </a:defRPr>
              </a:lvl1pPr>
              <a:lvl2pPr marL="742950" indent="-285750">
                <a:defRPr>
                  <a:solidFill>
                    <a:schemeClr val="tx1"/>
                  </a:solidFill>
                  <a:latin typeface="Malgun Gothic" panose="020B0503020000020004" charset="-127"/>
                  <a:ea typeface="Malgun Gothic" panose="020B0503020000020004" charset="-127"/>
                </a:defRPr>
              </a:lvl2pPr>
              <a:lvl3pPr marL="1143000" indent="-228600">
                <a:defRPr>
                  <a:solidFill>
                    <a:schemeClr val="tx1"/>
                  </a:solidFill>
                  <a:latin typeface="Malgun Gothic" panose="020B0503020000020004" charset="-127"/>
                  <a:ea typeface="Malgun Gothic" panose="020B0503020000020004" charset="-127"/>
                </a:defRPr>
              </a:lvl3pPr>
              <a:lvl4pPr marL="1600200" indent="-228600">
                <a:defRPr>
                  <a:solidFill>
                    <a:schemeClr val="tx1"/>
                  </a:solidFill>
                  <a:latin typeface="Malgun Gothic" panose="020B0503020000020004" charset="-127"/>
                  <a:ea typeface="Malgun Gothic" panose="020B0503020000020004" charset="-127"/>
                </a:defRPr>
              </a:lvl4pPr>
              <a:lvl5pPr marL="2057400" indent="-228600">
                <a:defRPr>
                  <a:solidFill>
                    <a:schemeClr val="tx1"/>
                  </a:solidFill>
                  <a:latin typeface="Malgun Gothic" panose="020B0503020000020004" charset="-127"/>
                  <a:ea typeface="Malgun Gothic" panose="020B0503020000020004" charset="-127"/>
                </a:defRPr>
              </a:lvl5pPr>
              <a:lvl6pPr marL="25146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6pPr>
              <a:lvl7pPr marL="29718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7pPr>
              <a:lvl8pPr marL="34290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8pPr>
              <a:lvl9pPr marL="3886200" indent="-228600" fontAlgn="base" latinLnBrk="1">
                <a:spcBef>
                  <a:spcPct val="0"/>
                </a:spcBef>
                <a:spcAft>
                  <a:spcPct val="0"/>
                </a:spcAft>
                <a:defRPr>
                  <a:solidFill>
                    <a:schemeClr val="tx1"/>
                  </a:solidFill>
                  <a:latin typeface="Malgun Gothic" panose="020B0503020000020004" charset="-127"/>
                  <a:ea typeface="Malgun Gothic" panose="020B0503020000020004" charset="-127"/>
                </a:defRPr>
              </a:lvl9pPr>
            </a:lstStyle>
            <a:p>
              <a:pPr algn="ctr"/>
              <a:endParaRPr lang="ko-KR" altLang="en-US">
                <a:solidFill>
                  <a:prstClr val="black"/>
                </a:solidFill>
                <a:latin typeface="+mn-lt"/>
                <a:ea typeface="+mn-ea"/>
                <a:cs typeface="+mn-ea"/>
                <a:sym typeface="+mn-lt"/>
              </a:endParaRPr>
            </a:p>
          </p:txBody>
        </p:sp>
        <p:sp>
          <p:nvSpPr>
            <p:cNvPr id="97" name="Freeform 49"/>
            <p:cNvSpPr/>
            <p:nvPr/>
          </p:nvSpPr>
          <p:spPr bwMode="auto">
            <a:xfrm rot="14549685">
              <a:off x="4435285" y="3880280"/>
              <a:ext cx="1852613" cy="1054100"/>
            </a:xfrm>
            <a:custGeom>
              <a:avLst/>
              <a:gdLst/>
              <a:ahLst/>
              <a:cxnLst>
                <a:cxn ang="0">
                  <a:pos x="1440" y="656"/>
                </a:cxn>
                <a:cxn ang="0">
                  <a:pos x="1416" y="558"/>
                </a:cxn>
                <a:cxn ang="0">
                  <a:pos x="1370" y="444"/>
                </a:cxn>
                <a:cxn ang="0">
                  <a:pos x="1326" y="374"/>
                </a:cxn>
                <a:cxn ang="0">
                  <a:pos x="1266" y="306"/>
                </a:cxn>
                <a:cxn ang="0">
                  <a:pos x="1192" y="246"/>
                </a:cxn>
                <a:cxn ang="0">
                  <a:pos x="1098" y="200"/>
                </a:cxn>
                <a:cxn ang="0">
                  <a:pos x="982" y="174"/>
                </a:cxn>
                <a:cxn ang="0">
                  <a:pos x="894" y="168"/>
                </a:cxn>
                <a:cxn ang="0">
                  <a:pos x="432" y="230"/>
                </a:cxn>
                <a:cxn ang="0">
                  <a:pos x="386" y="236"/>
                </a:cxn>
                <a:cxn ang="0">
                  <a:pos x="276" y="238"/>
                </a:cxn>
                <a:cxn ang="0">
                  <a:pos x="178" y="220"/>
                </a:cxn>
                <a:cxn ang="0">
                  <a:pos x="82" y="174"/>
                </a:cxn>
                <a:cxn ang="0">
                  <a:pos x="42" y="136"/>
                </a:cxn>
                <a:cxn ang="0">
                  <a:pos x="24" y="116"/>
                </a:cxn>
                <a:cxn ang="0">
                  <a:pos x="10" y="80"/>
                </a:cxn>
                <a:cxn ang="0">
                  <a:pos x="0" y="0"/>
                </a:cxn>
                <a:cxn ang="0">
                  <a:pos x="2" y="42"/>
                </a:cxn>
                <a:cxn ang="0">
                  <a:pos x="22" y="152"/>
                </a:cxn>
                <a:cxn ang="0">
                  <a:pos x="74" y="284"/>
                </a:cxn>
                <a:cxn ang="0">
                  <a:pos x="126" y="378"/>
                </a:cxn>
                <a:cxn ang="0">
                  <a:pos x="198" y="478"/>
                </a:cxn>
                <a:cxn ang="0">
                  <a:pos x="294" y="586"/>
                </a:cxn>
                <a:cxn ang="0">
                  <a:pos x="418" y="696"/>
                </a:cxn>
                <a:cxn ang="0">
                  <a:pos x="570" y="806"/>
                </a:cxn>
                <a:cxn ang="0">
                  <a:pos x="614" y="834"/>
                </a:cxn>
                <a:cxn ang="0">
                  <a:pos x="732" y="892"/>
                </a:cxn>
                <a:cxn ang="0">
                  <a:pos x="854" y="934"/>
                </a:cxn>
                <a:cxn ang="0">
                  <a:pos x="990" y="958"/>
                </a:cxn>
                <a:cxn ang="0">
                  <a:pos x="1086" y="954"/>
                </a:cxn>
                <a:cxn ang="0">
                  <a:pos x="1152" y="936"/>
                </a:cxn>
                <a:cxn ang="0">
                  <a:pos x="1252" y="892"/>
                </a:cxn>
                <a:cxn ang="0">
                  <a:pos x="1340" y="836"/>
                </a:cxn>
                <a:cxn ang="0">
                  <a:pos x="1430" y="754"/>
                </a:cxn>
                <a:cxn ang="0">
                  <a:pos x="1444" y="744"/>
                </a:cxn>
                <a:cxn ang="0">
                  <a:pos x="1488" y="734"/>
                </a:cxn>
                <a:cxn ang="0">
                  <a:pos x="1562" y="734"/>
                </a:cxn>
                <a:cxn ang="0">
                  <a:pos x="1630" y="736"/>
                </a:cxn>
                <a:cxn ang="0">
                  <a:pos x="1664" y="742"/>
                </a:cxn>
                <a:cxn ang="0">
                  <a:pos x="1680" y="732"/>
                </a:cxn>
                <a:cxn ang="0">
                  <a:pos x="1684" y="700"/>
                </a:cxn>
                <a:cxn ang="0">
                  <a:pos x="1680" y="684"/>
                </a:cxn>
                <a:cxn ang="0">
                  <a:pos x="1668" y="670"/>
                </a:cxn>
                <a:cxn ang="0">
                  <a:pos x="1654" y="668"/>
                </a:cxn>
                <a:cxn ang="0">
                  <a:pos x="1624" y="688"/>
                </a:cxn>
                <a:cxn ang="0">
                  <a:pos x="1600" y="696"/>
                </a:cxn>
                <a:cxn ang="0">
                  <a:pos x="1544" y="696"/>
                </a:cxn>
                <a:cxn ang="0">
                  <a:pos x="1506" y="694"/>
                </a:cxn>
                <a:cxn ang="0">
                  <a:pos x="1458" y="688"/>
                </a:cxn>
                <a:cxn ang="0">
                  <a:pos x="1444" y="678"/>
                </a:cxn>
              </a:cxnLst>
              <a:rect l="0" t="0" r="r" b="b"/>
              <a:pathLst>
                <a:path w="1684" h="958">
                  <a:moveTo>
                    <a:pt x="1444" y="678"/>
                  </a:moveTo>
                  <a:lnTo>
                    <a:pt x="1444" y="678"/>
                  </a:lnTo>
                  <a:lnTo>
                    <a:pt x="1440" y="656"/>
                  </a:lnTo>
                  <a:lnTo>
                    <a:pt x="1436" y="630"/>
                  </a:lnTo>
                  <a:lnTo>
                    <a:pt x="1428" y="598"/>
                  </a:lnTo>
                  <a:lnTo>
                    <a:pt x="1416" y="558"/>
                  </a:lnTo>
                  <a:lnTo>
                    <a:pt x="1402" y="514"/>
                  </a:lnTo>
                  <a:lnTo>
                    <a:pt x="1382" y="468"/>
                  </a:lnTo>
                  <a:lnTo>
                    <a:pt x="1370" y="444"/>
                  </a:lnTo>
                  <a:lnTo>
                    <a:pt x="1356" y="420"/>
                  </a:lnTo>
                  <a:lnTo>
                    <a:pt x="1342" y="396"/>
                  </a:lnTo>
                  <a:lnTo>
                    <a:pt x="1326" y="374"/>
                  </a:lnTo>
                  <a:lnTo>
                    <a:pt x="1308" y="350"/>
                  </a:lnTo>
                  <a:lnTo>
                    <a:pt x="1288" y="328"/>
                  </a:lnTo>
                  <a:lnTo>
                    <a:pt x="1266" y="306"/>
                  </a:lnTo>
                  <a:lnTo>
                    <a:pt x="1244" y="284"/>
                  </a:lnTo>
                  <a:lnTo>
                    <a:pt x="1218" y="264"/>
                  </a:lnTo>
                  <a:lnTo>
                    <a:pt x="1192" y="246"/>
                  </a:lnTo>
                  <a:lnTo>
                    <a:pt x="1162" y="228"/>
                  </a:lnTo>
                  <a:lnTo>
                    <a:pt x="1130" y="214"/>
                  </a:lnTo>
                  <a:lnTo>
                    <a:pt x="1098" y="200"/>
                  </a:lnTo>
                  <a:lnTo>
                    <a:pt x="1062" y="190"/>
                  </a:lnTo>
                  <a:lnTo>
                    <a:pt x="1024" y="180"/>
                  </a:lnTo>
                  <a:lnTo>
                    <a:pt x="982" y="174"/>
                  </a:lnTo>
                  <a:lnTo>
                    <a:pt x="940" y="170"/>
                  </a:lnTo>
                  <a:lnTo>
                    <a:pt x="894" y="168"/>
                  </a:lnTo>
                  <a:lnTo>
                    <a:pt x="894" y="168"/>
                  </a:lnTo>
                  <a:lnTo>
                    <a:pt x="730" y="188"/>
                  </a:lnTo>
                  <a:lnTo>
                    <a:pt x="580" y="208"/>
                  </a:lnTo>
                  <a:lnTo>
                    <a:pt x="432" y="230"/>
                  </a:lnTo>
                  <a:lnTo>
                    <a:pt x="432" y="230"/>
                  </a:lnTo>
                  <a:lnTo>
                    <a:pt x="420" y="232"/>
                  </a:lnTo>
                  <a:lnTo>
                    <a:pt x="386" y="236"/>
                  </a:lnTo>
                  <a:lnTo>
                    <a:pt x="336" y="238"/>
                  </a:lnTo>
                  <a:lnTo>
                    <a:pt x="308" y="238"/>
                  </a:lnTo>
                  <a:lnTo>
                    <a:pt x="276" y="238"/>
                  </a:lnTo>
                  <a:lnTo>
                    <a:pt x="244" y="234"/>
                  </a:lnTo>
                  <a:lnTo>
                    <a:pt x="212" y="228"/>
                  </a:lnTo>
                  <a:lnTo>
                    <a:pt x="178" y="220"/>
                  </a:lnTo>
                  <a:lnTo>
                    <a:pt x="144" y="208"/>
                  </a:lnTo>
                  <a:lnTo>
                    <a:pt x="112" y="194"/>
                  </a:lnTo>
                  <a:lnTo>
                    <a:pt x="82" y="174"/>
                  </a:lnTo>
                  <a:lnTo>
                    <a:pt x="68" y="162"/>
                  </a:lnTo>
                  <a:lnTo>
                    <a:pt x="54" y="150"/>
                  </a:lnTo>
                  <a:lnTo>
                    <a:pt x="42" y="136"/>
                  </a:lnTo>
                  <a:lnTo>
                    <a:pt x="30" y="122"/>
                  </a:lnTo>
                  <a:lnTo>
                    <a:pt x="30" y="122"/>
                  </a:lnTo>
                  <a:lnTo>
                    <a:pt x="24" y="116"/>
                  </a:lnTo>
                  <a:lnTo>
                    <a:pt x="20" y="108"/>
                  </a:lnTo>
                  <a:lnTo>
                    <a:pt x="14" y="96"/>
                  </a:lnTo>
                  <a:lnTo>
                    <a:pt x="10" y="80"/>
                  </a:lnTo>
                  <a:lnTo>
                    <a:pt x="4" y="58"/>
                  </a:lnTo>
                  <a:lnTo>
                    <a:pt x="2" y="32"/>
                  </a:lnTo>
                  <a:lnTo>
                    <a:pt x="0" y="0"/>
                  </a:lnTo>
                  <a:lnTo>
                    <a:pt x="0" y="0"/>
                  </a:lnTo>
                  <a:lnTo>
                    <a:pt x="0" y="20"/>
                  </a:lnTo>
                  <a:lnTo>
                    <a:pt x="2" y="42"/>
                  </a:lnTo>
                  <a:lnTo>
                    <a:pt x="4" y="72"/>
                  </a:lnTo>
                  <a:lnTo>
                    <a:pt x="12" y="108"/>
                  </a:lnTo>
                  <a:lnTo>
                    <a:pt x="22" y="152"/>
                  </a:lnTo>
                  <a:lnTo>
                    <a:pt x="38" y="200"/>
                  </a:lnTo>
                  <a:lnTo>
                    <a:pt x="60" y="256"/>
                  </a:lnTo>
                  <a:lnTo>
                    <a:pt x="74" y="284"/>
                  </a:lnTo>
                  <a:lnTo>
                    <a:pt x="90" y="314"/>
                  </a:lnTo>
                  <a:lnTo>
                    <a:pt x="106" y="346"/>
                  </a:lnTo>
                  <a:lnTo>
                    <a:pt x="126" y="378"/>
                  </a:lnTo>
                  <a:lnTo>
                    <a:pt x="148" y="410"/>
                  </a:lnTo>
                  <a:lnTo>
                    <a:pt x="172" y="444"/>
                  </a:lnTo>
                  <a:lnTo>
                    <a:pt x="198" y="478"/>
                  </a:lnTo>
                  <a:lnTo>
                    <a:pt x="228" y="514"/>
                  </a:lnTo>
                  <a:lnTo>
                    <a:pt x="260" y="550"/>
                  </a:lnTo>
                  <a:lnTo>
                    <a:pt x="294" y="586"/>
                  </a:lnTo>
                  <a:lnTo>
                    <a:pt x="332" y="622"/>
                  </a:lnTo>
                  <a:lnTo>
                    <a:pt x="374" y="658"/>
                  </a:lnTo>
                  <a:lnTo>
                    <a:pt x="418" y="696"/>
                  </a:lnTo>
                  <a:lnTo>
                    <a:pt x="464" y="732"/>
                  </a:lnTo>
                  <a:lnTo>
                    <a:pt x="516" y="770"/>
                  </a:lnTo>
                  <a:lnTo>
                    <a:pt x="570" y="806"/>
                  </a:lnTo>
                  <a:lnTo>
                    <a:pt x="570" y="806"/>
                  </a:lnTo>
                  <a:lnTo>
                    <a:pt x="582" y="814"/>
                  </a:lnTo>
                  <a:lnTo>
                    <a:pt x="614" y="834"/>
                  </a:lnTo>
                  <a:lnTo>
                    <a:pt x="666" y="862"/>
                  </a:lnTo>
                  <a:lnTo>
                    <a:pt x="698" y="876"/>
                  </a:lnTo>
                  <a:lnTo>
                    <a:pt x="732" y="892"/>
                  </a:lnTo>
                  <a:lnTo>
                    <a:pt x="770" y="908"/>
                  </a:lnTo>
                  <a:lnTo>
                    <a:pt x="810" y="922"/>
                  </a:lnTo>
                  <a:lnTo>
                    <a:pt x="854" y="934"/>
                  </a:lnTo>
                  <a:lnTo>
                    <a:pt x="898" y="944"/>
                  </a:lnTo>
                  <a:lnTo>
                    <a:pt x="944" y="952"/>
                  </a:lnTo>
                  <a:lnTo>
                    <a:pt x="990" y="958"/>
                  </a:lnTo>
                  <a:lnTo>
                    <a:pt x="1038" y="958"/>
                  </a:lnTo>
                  <a:lnTo>
                    <a:pt x="1086" y="954"/>
                  </a:lnTo>
                  <a:lnTo>
                    <a:pt x="1086" y="954"/>
                  </a:lnTo>
                  <a:lnTo>
                    <a:pt x="1094" y="952"/>
                  </a:lnTo>
                  <a:lnTo>
                    <a:pt x="1116" y="948"/>
                  </a:lnTo>
                  <a:lnTo>
                    <a:pt x="1152" y="936"/>
                  </a:lnTo>
                  <a:lnTo>
                    <a:pt x="1198" y="918"/>
                  </a:lnTo>
                  <a:lnTo>
                    <a:pt x="1224" y="906"/>
                  </a:lnTo>
                  <a:lnTo>
                    <a:pt x="1252" y="892"/>
                  </a:lnTo>
                  <a:lnTo>
                    <a:pt x="1280" y="876"/>
                  </a:lnTo>
                  <a:lnTo>
                    <a:pt x="1310" y="856"/>
                  </a:lnTo>
                  <a:lnTo>
                    <a:pt x="1340" y="836"/>
                  </a:lnTo>
                  <a:lnTo>
                    <a:pt x="1370" y="810"/>
                  </a:lnTo>
                  <a:lnTo>
                    <a:pt x="1400" y="784"/>
                  </a:lnTo>
                  <a:lnTo>
                    <a:pt x="1430" y="754"/>
                  </a:lnTo>
                  <a:lnTo>
                    <a:pt x="1430" y="754"/>
                  </a:lnTo>
                  <a:lnTo>
                    <a:pt x="1434" y="750"/>
                  </a:lnTo>
                  <a:lnTo>
                    <a:pt x="1444" y="744"/>
                  </a:lnTo>
                  <a:lnTo>
                    <a:pt x="1462" y="738"/>
                  </a:lnTo>
                  <a:lnTo>
                    <a:pt x="1474" y="736"/>
                  </a:lnTo>
                  <a:lnTo>
                    <a:pt x="1488" y="734"/>
                  </a:lnTo>
                  <a:lnTo>
                    <a:pt x="1488" y="734"/>
                  </a:lnTo>
                  <a:lnTo>
                    <a:pt x="1518" y="734"/>
                  </a:lnTo>
                  <a:lnTo>
                    <a:pt x="1562" y="734"/>
                  </a:lnTo>
                  <a:lnTo>
                    <a:pt x="1604" y="734"/>
                  </a:lnTo>
                  <a:lnTo>
                    <a:pt x="1630" y="736"/>
                  </a:lnTo>
                  <a:lnTo>
                    <a:pt x="1630" y="736"/>
                  </a:lnTo>
                  <a:lnTo>
                    <a:pt x="1646" y="742"/>
                  </a:lnTo>
                  <a:lnTo>
                    <a:pt x="1658" y="744"/>
                  </a:lnTo>
                  <a:lnTo>
                    <a:pt x="1664" y="742"/>
                  </a:lnTo>
                  <a:lnTo>
                    <a:pt x="1668" y="740"/>
                  </a:lnTo>
                  <a:lnTo>
                    <a:pt x="1680" y="732"/>
                  </a:lnTo>
                  <a:lnTo>
                    <a:pt x="1680" y="732"/>
                  </a:lnTo>
                  <a:lnTo>
                    <a:pt x="1684" y="728"/>
                  </a:lnTo>
                  <a:lnTo>
                    <a:pt x="1684" y="722"/>
                  </a:lnTo>
                  <a:lnTo>
                    <a:pt x="1684" y="700"/>
                  </a:lnTo>
                  <a:lnTo>
                    <a:pt x="1684" y="700"/>
                  </a:lnTo>
                  <a:lnTo>
                    <a:pt x="1684" y="690"/>
                  </a:lnTo>
                  <a:lnTo>
                    <a:pt x="1680" y="684"/>
                  </a:lnTo>
                  <a:lnTo>
                    <a:pt x="1676" y="678"/>
                  </a:lnTo>
                  <a:lnTo>
                    <a:pt x="1672" y="672"/>
                  </a:lnTo>
                  <a:lnTo>
                    <a:pt x="1668" y="670"/>
                  </a:lnTo>
                  <a:lnTo>
                    <a:pt x="1662" y="668"/>
                  </a:lnTo>
                  <a:lnTo>
                    <a:pt x="1658" y="666"/>
                  </a:lnTo>
                  <a:lnTo>
                    <a:pt x="1654" y="668"/>
                  </a:lnTo>
                  <a:lnTo>
                    <a:pt x="1654" y="668"/>
                  </a:lnTo>
                  <a:lnTo>
                    <a:pt x="1636" y="680"/>
                  </a:lnTo>
                  <a:lnTo>
                    <a:pt x="1624" y="688"/>
                  </a:lnTo>
                  <a:lnTo>
                    <a:pt x="1624" y="688"/>
                  </a:lnTo>
                  <a:lnTo>
                    <a:pt x="1618" y="690"/>
                  </a:lnTo>
                  <a:lnTo>
                    <a:pt x="1600" y="696"/>
                  </a:lnTo>
                  <a:lnTo>
                    <a:pt x="1586" y="696"/>
                  </a:lnTo>
                  <a:lnTo>
                    <a:pt x="1568" y="698"/>
                  </a:lnTo>
                  <a:lnTo>
                    <a:pt x="1544" y="696"/>
                  </a:lnTo>
                  <a:lnTo>
                    <a:pt x="1516" y="694"/>
                  </a:lnTo>
                  <a:lnTo>
                    <a:pt x="1516" y="694"/>
                  </a:lnTo>
                  <a:lnTo>
                    <a:pt x="1506" y="694"/>
                  </a:lnTo>
                  <a:lnTo>
                    <a:pt x="1484" y="692"/>
                  </a:lnTo>
                  <a:lnTo>
                    <a:pt x="1470" y="690"/>
                  </a:lnTo>
                  <a:lnTo>
                    <a:pt x="1458" y="688"/>
                  </a:lnTo>
                  <a:lnTo>
                    <a:pt x="1448" y="684"/>
                  </a:lnTo>
                  <a:lnTo>
                    <a:pt x="1444" y="678"/>
                  </a:lnTo>
                  <a:lnTo>
                    <a:pt x="1444" y="678"/>
                  </a:lnTo>
                  <a:close/>
                </a:path>
              </a:pathLst>
            </a:custGeom>
            <a:solidFill>
              <a:srgbClr val="FDB52D"/>
            </a:solidFill>
            <a:ln w="19050">
              <a:noFill/>
              <a:headEnd type="oval"/>
              <a:tailEnd type="oval"/>
            </a:ln>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ko-KR" altLang="en-US">
                <a:solidFill>
                  <a:prstClr val="black"/>
                </a:solidFill>
                <a:cs typeface="+mn-ea"/>
                <a:sym typeface="+mn-lt"/>
              </a:endParaRPr>
            </a:p>
          </p:txBody>
        </p:sp>
        <p:sp>
          <p:nvSpPr>
            <p:cNvPr id="98" name="Freeform 49"/>
            <p:cNvSpPr/>
            <p:nvPr/>
          </p:nvSpPr>
          <p:spPr bwMode="auto">
            <a:xfrm>
              <a:off x="1973866" y="4650482"/>
              <a:ext cx="1852613" cy="1054100"/>
            </a:xfrm>
            <a:custGeom>
              <a:avLst/>
              <a:gdLst/>
              <a:ahLst/>
              <a:cxnLst>
                <a:cxn ang="0">
                  <a:pos x="1440" y="656"/>
                </a:cxn>
                <a:cxn ang="0">
                  <a:pos x="1416" y="558"/>
                </a:cxn>
                <a:cxn ang="0">
                  <a:pos x="1370" y="444"/>
                </a:cxn>
                <a:cxn ang="0">
                  <a:pos x="1326" y="374"/>
                </a:cxn>
                <a:cxn ang="0">
                  <a:pos x="1266" y="306"/>
                </a:cxn>
                <a:cxn ang="0">
                  <a:pos x="1192" y="246"/>
                </a:cxn>
                <a:cxn ang="0">
                  <a:pos x="1098" y="200"/>
                </a:cxn>
                <a:cxn ang="0">
                  <a:pos x="982" y="174"/>
                </a:cxn>
                <a:cxn ang="0">
                  <a:pos x="894" y="168"/>
                </a:cxn>
                <a:cxn ang="0">
                  <a:pos x="432" y="230"/>
                </a:cxn>
                <a:cxn ang="0">
                  <a:pos x="386" y="236"/>
                </a:cxn>
                <a:cxn ang="0">
                  <a:pos x="276" y="238"/>
                </a:cxn>
                <a:cxn ang="0">
                  <a:pos x="178" y="220"/>
                </a:cxn>
                <a:cxn ang="0">
                  <a:pos x="82" y="174"/>
                </a:cxn>
                <a:cxn ang="0">
                  <a:pos x="42" y="136"/>
                </a:cxn>
                <a:cxn ang="0">
                  <a:pos x="24" y="116"/>
                </a:cxn>
                <a:cxn ang="0">
                  <a:pos x="10" y="80"/>
                </a:cxn>
                <a:cxn ang="0">
                  <a:pos x="0" y="0"/>
                </a:cxn>
                <a:cxn ang="0">
                  <a:pos x="2" y="42"/>
                </a:cxn>
                <a:cxn ang="0">
                  <a:pos x="22" y="152"/>
                </a:cxn>
                <a:cxn ang="0">
                  <a:pos x="74" y="284"/>
                </a:cxn>
                <a:cxn ang="0">
                  <a:pos x="126" y="378"/>
                </a:cxn>
                <a:cxn ang="0">
                  <a:pos x="198" y="478"/>
                </a:cxn>
                <a:cxn ang="0">
                  <a:pos x="294" y="586"/>
                </a:cxn>
                <a:cxn ang="0">
                  <a:pos x="418" y="696"/>
                </a:cxn>
                <a:cxn ang="0">
                  <a:pos x="570" y="806"/>
                </a:cxn>
                <a:cxn ang="0">
                  <a:pos x="614" y="834"/>
                </a:cxn>
                <a:cxn ang="0">
                  <a:pos x="732" y="892"/>
                </a:cxn>
                <a:cxn ang="0">
                  <a:pos x="854" y="934"/>
                </a:cxn>
                <a:cxn ang="0">
                  <a:pos x="990" y="958"/>
                </a:cxn>
                <a:cxn ang="0">
                  <a:pos x="1086" y="954"/>
                </a:cxn>
                <a:cxn ang="0">
                  <a:pos x="1152" y="936"/>
                </a:cxn>
                <a:cxn ang="0">
                  <a:pos x="1252" y="892"/>
                </a:cxn>
                <a:cxn ang="0">
                  <a:pos x="1340" y="836"/>
                </a:cxn>
                <a:cxn ang="0">
                  <a:pos x="1430" y="754"/>
                </a:cxn>
                <a:cxn ang="0">
                  <a:pos x="1444" y="744"/>
                </a:cxn>
                <a:cxn ang="0">
                  <a:pos x="1488" y="734"/>
                </a:cxn>
                <a:cxn ang="0">
                  <a:pos x="1562" y="734"/>
                </a:cxn>
                <a:cxn ang="0">
                  <a:pos x="1630" y="736"/>
                </a:cxn>
                <a:cxn ang="0">
                  <a:pos x="1664" y="742"/>
                </a:cxn>
                <a:cxn ang="0">
                  <a:pos x="1680" y="732"/>
                </a:cxn>
                <a:cxn ang="0">
                  <a:pos x="1684" y="700"/>
                </a:cxn>
                <a:cxn ang="0">
                  <a:pos x="1680" y="684"/>
                </a:cxn>
                <a:cxn ang="0">
                  <a:pos x="1668" y="670"/>
                </a:cxn>
                <a:cxn ang="0">
                  <a:pos x="1654" y="668"/>
                </a:cxn>
                <a:cxn ang="0">
                  <a:pos x="1624" y="688"/>
                </a:cxn>
                <a:cxn ang="0">
                  <a:pos x="1600" y="696"/>
                </a:cxn>
                <a:cxn ang="0">
                  <a:pos x="1544" y="696"/>
                </a:cxn>
                <a:cxn ang="0">
                  <a:pos x="1506" y="694"/>
                </a:cxn>
                <a:cxn ang="0">
                  <a:pos x="1458" y="688"/>
                </a:cxn>
                <a:cxn ang="0">
                  <a:pos x="1444" y="678"/>
                </a:cxn>
              </a:cxnLst>
              <a:rect l="0" t="0" r="r" b="b"/>
              <a:pathLst>
                <a:path w="1684" h="958">
                  <a:moveTo>
                    <a:pt x="1444" y="678"/>
                  </a:moveTo>
                  <a:lnTo>
                    <a:pt x="1444" y="678"/>
                  </a:lnTo>
                  <a:lnTo>
                    <a:pt x="1440" y="656"/>
                  </a:lnTo>
                  <a:lnTo>
                    <a:pt x="1436" y="630"/>
                  </a:lnTo>
                  <a:lnTo>
                    <a:pt x="1428" y="598"/>
                  </a:lnTo>
                  <a:lnTo>
                    <a:pt x="1416" y="558"/>
                  </a:lnTo>
                  <a:lnTo>
                    <a:pt x="1402" y="514"/>
                  </a:lnTo>
                  <a:lnTo>
                    <a:pt x="1382" y="468"/>
                  </a:lnTo>
                  <a:lnTo>
                    <a:pt x="1370" y="444"/>
                  </a:lnTo>
                  <a:lnTo>
                    <a:pt x="1356" y="420"/>
                  </a:lnTo>
                  <a:lnTo>
                    <a:pt x="1342" y="396"/>
                  </a:lnTo>
                  <a:lnTo>
                    <a:pt x="1326" y="374"/>
                  </a:lnTo>
                  <a:lnTo>
                    <a:pt x="1308" y="350"/>
                  </a:lnTo>
                  <a:lnTo>
                    <a:pt x="1288" y="328"/>
                  </a:lnTo>
                  <a:lnTo>
                    <a:pt x="1266" y="306"/>
                  </a:lnTo>
                  <a:lnTo>
                    <a:pt x="1244" y="284"/>
                  </a:lnTo>
                  <a:lnTo>
                    <a:pt x="1218" y="264"/>
                  </a:lnTo>
                  <a:lnTo>
                    <a:pt x="1192" y="246"/>
                  </a:lnTo>
                  <a:lnTo>
                    <a:pt x="1162" y="228"/>
                  </a:lnTo>
                  <a:lnTo>
                    <a:pt x="1130" y="214"/>
                  </a:lnTo>
                  <a:lnTo>
                    <a:pt x="1098" y="200"/>
                  </a:lnTo>
                  <a:lnTo>
                    <a:pt x="1062" y="190"/>
                  </a:lnTo>
                  <a:lnTo>
                    <a:pt x="1024" y="180"/>
                  </a:lnTo>
                  <a:lnTo>
                    <a:pt x="982" y="174"/>
                  </a:lnTo>
                  <a:lnTo>
                    <a:pt x="940" y="170"/>
                  </a:lnTo>
                  <a:lnTo>
                    <a:pt x="894" y="168"/>
                  </a:lnTo>
                  <a:lnTo>
                    <a:pt x="894" y="168"/>
                  </a:lnTo>
                  <a:lnTo>
                    <a:pt x="730" y="188"/>
                  </a:lnTo>
                  <a:lnTo>
                    <a:pt x="580" y="208"/>
                  </a:lnTo>
                  <a:lnTo>
                    <a:pt x="432" y="230"/>
                  </a:lnTo>
                  <a:lnTo>
                    <a:pt x="432" y="230"/>
                  </a:lnTo>
                  <a:lnTo>
                    <a:pt x="420" y="232"/>
                  </a:lnTo>
                  <a:lnTo>
                    <a:pt x="386" y="236"/>
                  </a:lnTo>
                  <a:lnTo>
                    <a:pt x="336" y="238"/>
                  </a:lnTo>
                  <a:lnTo>
                    <a:pt x="308" y="238"/>
                  </a:lnTo>
                  <a:lnTo>
                    <a:pt x="276" y="238"/>
                  </a:lnTo>
                  <a:lnTo>
                    <a:pt x="244" y="234"/>
                  </a:lnTo>
                  <a:lnTo>
                    <a:pt x="212" y="228"/>
                  </a:lnTo>
                  <a:lnTo>
                    <a:pt x="178" y="220"/>
                  </a:lnTo>
                  <a:lnTo>
                    <a:pt x="144" y="208"/>
                  </a:lnTo>
                  <a:lnTo>
                    <a:pt x="112" y="194"/>
                  </a:lnTo>
                  <a:lnTo>
                    <a:pt x="82" y="174"/>
                  </a:lnTo>
                  <a:lnTo>
                    <a:pt x="68" y="162"/>
                  </a:lnTo>
                  <a:lnTo>
                    <a:pt x="54" y="150"/>
                  </a:lnTo>
                  <a:lnTo>
                    <a:pt x="42" y="136"/>
                  </a:lnTo>
                  <a:lnTo>
                    <a:pt x="30" y="122"/>
                  </a:lnTo>
                  <a:lnTo>
                    <a:pt x="30" y="122"/>
                  </a:lnTo>
                  <a:lnTo>
                    <a:pt x="24" y="116"/>
                  </a:lnTo>
                  <a:lnTo>
                    <a:pt x="20" y="108"/>
                  </a:lnTo>
                  <a:lnTo>
                    <a:pt x="14" y="96"/>
                  </a:lnTo>
                  <a:lnTo>
                    <a:pt x="10" y="80"/>
                  </a:lnTo>
                  <a:lnTo>
                    <a:pt x="4" y="58"/>
                  </a:lnTo>
                  <a:lnTo>
                    <a:pt x="2" y="32"/>
                  </a:lnTo>
                  <a:lnTo>
                    <a:pt x="0" y="0"/>
                  </a:lnTo>
                  <a:lnTo>
                    <a:pt x="0" y="0"/>
                  </a:lnTo>
                  <a:lnTo>
                    <a:pt x="0" y="20"/>
                  </a:lnTo>
                  <a:lnTo>
                    <a:pt x="2" y="42"/>
                  </a:lnTo>
                  <a:lnTo>
                    <a:pt x="4" y="72"/>
                  </a:lnTo>
                  <a:lnTo>
                    <a:pt x="12" y="108"/>
                  </a:lnTo>
                  <a:lnTo>
                    <a:pt x="22" y="152"/>
                  </a:lnTo>
                  <a:lnTo>
                    <a:pt x="38" y="200"/>
                  </a:lnTo>
                  <a:lnTo>
                    <a:pt x="60" y="256"/>
                  </a:lnTo>
                  <a:lnTo>
                    <a:pt x="74" y="284"/>
                  </a:lnTo>
                  <a:lnTo>
                    <a:pt x="90" y="314"/>
                  </a:lnTo>
                  <a:lnTo>
                    <a:pt x="106" y="346"/>
                  </a:lnTo>
                  <a:lnTo>
                    <a:pt x="126" y="378"/>
                  </a:lnTo>
                  <a:lnTo>
                    <a:pt x="148" y="410"/>
                  </a:lnTo>
                  <a:lnTo>
                    <a:pt x="172" y="444"/>
                  </a:lnTo>
                  <a:lnTo>
                    <a:pt x="198" y="478"/>
                  </a:lnTo>
                  <a:lnTo>
                    <a:pt x="228" y="514"/>
                  </a:lnTo>
                  <a:lnTo>
                    <a:pt x="260" y="550"/>
                  </a:lnTo>
                  <a:lnTo>
                    <a:pt x="294" y="586"/>
                  </a:lnTo>
                  <a:lnTo>
                    <a:pt x="332" y="622"/>
                  </a:lnTo>
                  <a:lnTo>
                    <a:pt x="374" y="658"/>
                  </a:lnTo>
                  <a:lnTo>
                    <a:pt x="418" y="696"/>
                  </a:lnTo>
                  <a:lnTo>
                    <a:pt x="464" y="732"/>
                  </a:lnTo>
                  <a:lnTo>
                    <a:pt x="516" y="770"/>
                  </a:lnTo>
                  <a:lnTo>
                    <a:pt x="570" y="806"/>
                  </a:lnTo>
                  <a:lnTo>
                    <a:pt x="570" y="806"/>
                  </a:lnTo>
                  <a:lnTo>
                    <a:pt x="582" y="814"/>
                  </a:lnTo>
                  <a:lnTo>
                    <a:pt x="614" y="834"/>
                  </a:lnTo>
                  <a:lnTo>
                    <a:pt x="666" y="862"/>
                  </a:lnTo>
                  <a:lnTo>
                    <a:pt x="698" y="876"/>
                  </a:lnTo>
                  <a:lnTo>
                    <a:pt x="732" y="892"/>
                  </a:lnTo>
                  <a:lnTo>
                    <a:pt x="770" y="908"/>
                  </a:lnTo>
                  <a:lnTo>
                    <a:pt x="810" y="922"/>
                  </a:lnTo>
                  <a:lnTo>
                    <a:pt x="854" y="934"/>
                  </a:lnTo>
                  <a:lnTo>
                    <a:pt x="898" y="944"/>
                  </a:lnTo>
                  <a:lnTo>
                    <a:pt x="944" y="952"/>
                  </a:lnTo>
                  <a:lnTo>
                    <a:pt x="990" y="958"/>
                  </a:lnTo>
                  <a:lnTo>
                    <a:pt x="1038" y="958"/>
                  </a:lnTo>
                  <a:lnTo>
                    <a:pt x="1086" y="954"/>
                  </a:lnTo>
                  <a:lnTo>
                    <a:pt x="1086" y="954"/>
                  </a:lnTo>
                  <a:lnTo>
                    <a:pt x="1094" y="952"/>
                  </a:lnTo>
                  <a:lnTo>
                    <a:pt x="1116" y="948"/>
                  </a:lnTo>
                  <a:lnTo>
                    <a:pt x="1152" y="936"/>
                  </a:lnTo>
                  <a:lnTo>
                    <a:pt x="1198" y="918"/>
                  </a:lnTo>
                  <a:lnTo>
                    <a:pt x="1224" y="906"/>
                  </a:lnTo>
                  <a:lnTo>
                    <a:pt x="1252" y="892"/>
                  </a:lnTo>
                  <a:lnTo>
                    <a:pt x="1280" y="876"/>
                  </a:lnTo>
                  <a:lnTo>
                    <a:pt x="1310" y="856"/>
                  </a:lnTo>
                  <a:lnTo>
                    <a:pt x="1340" y="836"/>
                  </a:lnTo>
                  <a:lnTo>
                    <a:pt x="1370" y="810"/>
                  </a:lnTo>
                  <a:lnTo>
                    <a:pt x="1400" y="784"/>
                  </a:lnTo>
                  <a:lnTo>
                    <a:pt x="1430" y="754"/>
                  </a:lnTo>
                  <a:lnTo>
                    <a:pt x="1430" y="754"/>
                  </a:lnTo>
                  <a:lnTo>
                    <a:pt x="1434" y="750"/>
                  </a:lnTo>
                  <a:lnTo>
                    <a:pt x="1444" y="744"/>
                  </a:lnTo>
                  <a:lnTo>
                    <a:pt x="1462" y="738"/>
                  </a:lnTo>
                  <a:lnTo>
                    <a:pt x="1474" y="736"/>
                  </a:lnTo>
                  <a:lnTo>
                    <a:pt x="1488" y="734"/>
                  </a:lnTo>
                  <a:lnTo>
                    <a:pt x="1488" y="734"/>
                  </a:lnTo>
                  <a:lnTo>
                    <a:pt x="1518" y="734"/>
                  </a:lnTo>
                  <a:lnTo>
                    <a:pt x="1562" y="734"/>
                  </a:lnTo>
                  <a:lnTo>
                    <a:pt x="1604" y="734"/>
                  </a:lnTo>
                  <a:lnTo>
                    <a:pt x="1630" y="736"/>
                  </a:lnTo>
                  <a:lnTo>
                    <a:pt x="1630" y="736"/>
                  </a:lnTo>
                  <a:lnTo>
                    <a:pt x="1646" y="742"/>
                  </a:lnTo>
                  <a:lnTo>
                    <a:pt x="1658" y="744"/>
                  </a:lnTo>
                  <a:lnTo>
                    <a:pt x="1664" y="742"/>
                  </a:lnTo>
                  <a:lnTo>
                    <a:pt x="1668" y="740"/>
                  </a:lnTo>
                  <a:lnTo>
                    <a:pt x="1680" y="732"/>
                  </a:lnTo>
                  <a:lnTo>
                    <a:pt x="1680" y="732"/>
                  </a:lnTo>
                  <a:lnTo>
                    <a:pt x="1684" y="728"/>
                  </a:lnTo>
                  <a:lnTo>
                    <a:pt x="1684" y="722"/>
                  </a:lnTo>
                  <a:lnTo>
                    <a:pt x="1684" y="700"/>
                  </a:lnTo>
                  <a:lnTo>
                    <a:pt x="1684" y="700"/>
                  </a:lnTo>
                  <a:lnTo>
                    <a:pt x="1684" y="690"/>
                  </a:lnTo>
                  <a:lnTo>
                    <a:pt x="1680" y="684"/>
                  </a:lnTo>
                  <a:lnTo>
                    <a:pt x="1676" y="678"/>
                  </a:lnTo>
                  <a:lnTo>
                    <a:pt x="1672" y="672"/>
                  </a:lnTo>
                  <a:lnTo>
                    <a:pt x="1668" y="670"/>
                  </a:lnTo>
                  <a:lnTo>
                    <a:pt x="1662" y="668"/>
                  </a:lnTo>
                  <a:lnTo>
                    <a:pt x="1658" y="666"/>
                  </a:lnTo>
                  <a:lnTo>
                    <a:pt x="1654" y="668"/>
                  </a:lnTo>
                  <a:lnTo>
                    <a:pt x="1654" y="668"/>
                  </a:lnTo>
                  <a:lnTo>
                    <a:pt x="1636" y="680"/>
                  </a:lnTo>
                  <a:lnTo>
                    <a:pt x="1624" y="688"/>
                  </a:lnTo>
                  <a:lnTo>
                    <a:pt x="1624" y="688"/>
                  </a:lnTo>
                  <a:lnTo>
                    <a:pt x="1618" y="690"/>
                  </a:lnTo>
                  <a:lnTo>
                    <a:pt x="1600" y="696"/>
                  </a:lnTo>
                  <a:lnTo>
                    <a:pt x="1586" y="696"/>
                  </a:lnTo>
                  <a:lnTo>
                    <a:pt x="1568" y="698"/>
                  </a:lnTo>
                  <a:lnTo>
                    <a:pt x="1544" y="696"/>
                  </a:lnTo>
                  <a:lnTo>
                    <a:pt x="1516" y="694"/>
                  </a:lnTo>
                  <a:lnTo>
                    <a:pt x="1516" y="694"/>
                  </a:lnTo>
                  <a:lnTo>
                    <a:pt x="1506" y="694"/>
                  </a:lnTo>
                  <a:lnTo>
                    <a:pt x="1484" y="692"/>
                  </a:lnTo>
                  <a:lnTo>
                    <a:pt x="1470" y="690"/>
                  </a:lnTo>
                  <a:lnTo>
                    <a:pt x="1458" y="688"/>
                  </a:lnTo>
                  <a:lnTo>
                    <a:pt x="1448" y="684"/>
                  </a:lnTo>
                  <a:lnTo>
                    <a:pt x="1444" y="678"/>
                  </a:lnTo>
                  <a:lnTo>
                    <a:pt x="1444" y="678"/>
                  </a:lnTo>
                  <a:close/>
                </a:path>
              </a:pathLst>
            </a:custGeom>
            <a:solidFill>
              <a:srgbClr val="288DBB"/>
            </a:solidFill>
            <a:ln w="19050">
              <a:noFill/>
              <a:headEnd type="oval"/>
              <a:tailEnd type="oval"/>
            </a:ln>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ko-KR" altLang="en-US">
                <a:solidFill>
                  <a:prstClr val="black"/>
                </a:solidFill>
                <a:cs typeface="+mn-ea"/>
                <a:sym typeface="+mn-lt"/>
              </a:endParaRPr>
            </a:p>
          </p:txBody>
        </p:sp>
      </p:grpSp>
      <p:sp>
        <p:nvSpPr>
          <p:cNvPr id="5" name="TextBox 19"/>
          <p:cNvSpPr txBox="1"/>
          <p:nvPr/>
        </p:nvSpPr>
        <p:spPr>
          <a:xfrm>
            <a:off x="3693160" y="2603500"/>
            <a:ext cx="5314315" cy="2585085"/>
          </a:xfrm>
          <a:prstGeom prst="rect">
            <a:avLst/>
          </a:prstGeom>
          <a:noFill/>
        </p:spPr>
        <p:txBody>
          <a:bodyPr wrap="square" lIns="0" tIns="0" rIns="0" bIns="0" rtlCol="0">
            <a:spAutoFit/>
          </a:bodyPr>
          <a:lstStyle/>
          <a:p>
            <a:pPr>
              <a:lnSpc>
                <a:spcPct val="100000"/>
              </a:lnSpc>
            </a:pPr>
            <a:r>
              <a:rPr lang="en-US" altLang="zh-CN" sz="1800" b="1" dirty="0">
                <a:latin typeface="仿宋_GB2312" panose="02010609030101010101" charset="-122"/>
                <a:ea typeface="仿宋_GB2312" panose="02010609030101010101" charset="-122"/>
                <a:sym typeface="+mn-ea"/>
              </a:rPr>
              <a:t>  </a:t>
            </a:r>
            <a:r>
              <a:rPr lang="en-US" altLang="zh-CN" sz="2400" b="1" dirty="0">
                <a:latin typeface="仿宋_GB2312" panose="02010609030101010101" charset="-122"/>
                <a:ea typeface="仿宋_GB2312" panose="02010609030101010101" charset="-122"/>
                <a:sym typeface="+mn-ea"/>
              </a:rPr>
              <a:t>  </a:t>
            </a:r>
            <a:r>
              <a:rPr lang="zh-CN" altLang="en-US" sz="2400" b="1" dirty="0">
                <a:latin typeface="仿宋_GB2312" panose="02010609030101010101" charset="-122"/>
                <a:ea typeface="仿宋_GB2312" panose="02010609030101010101" charset="-122"/>
                <a:sym typeface="+mn-ea"/>
              </a:rPr>
              <a:t>李克强总理</a:t>
            </a:r>
            <a:r>
              <a:rPr lang="en-US" altLang="zh-CN" sz="2400" b="1" dirty="0">
                <a:latin typeface="仿宋_GB2312" panose="02010609030101010101" charset="-122"/>
                <a:ea typeface="仿宋_GB2312" panose="02010609030101010101" charset="-122"/>
                <a:sym typeface="+mn-ea"/>
              </a:rPr>
              <a:t>2</a:t>
            </a:r>
            <a:r>
              <a:rPr lang="zh-CN" altLang="en-US" sz="2400" b="1" dirty="0">
                <a:latin typeface="仿宋_GB2312" panose="02010609030101010101" charset="-122"/>
                <a:ea typeface="仿宋_GB2312" panose="02010609030101010101" charset="-122"/>
                <a:sym typeface="+mn-ea"/>
              </a:rPr>
              <a:t>月</a:t>
            </a:r>
            <a:r>
              <a:rPr lang="en-US" altLang="zh-CN" sz="2400" b="1" dirty="0">
                <a:latin typeface="仿宋_GB2312" panose="02010609030101010101" charset="-122"/>
                <a:ea typeface="仿宋_GB2312" panose="02010609030101010101" charset="-122"/>
                <a:sym typeface="+mn-ea"/>
              </a:rPr>
              <a:t>25</a:t>
            </a:r>
            <a:r>
              <a:rPr lang="zh-CN" altLang="en-US" sz="2400" b="1" dirty="0">
                <a:latin typeface="仿宋_GB2312" panose="02010609030101010101" charset="-122"/>
                <a:ea typeface="仿宋_GB2312" panose="02010609030101010101" charset="-122"/>
                <a:sym typeface="+mn-ea"/>
              </a:rPr>
              <a:t>日召开国务院常务会议，部署对个体工商户加大扶持，帮助缓解疫情影响纾困解难。</a:t>
            </a:r>
            <a:endParaRPr lang="zh-CN" altLang="en-US" sz="2400" b="1" dirty="0">
              <a:latin typeface="仿宋_GB2312" panose="02010609030101010101" charset="-122"/>
              <a:ea typeface="仿宋_GB2312" panose="02010609030101010101" charset="-122"/>
              <a:sym typeface="+mn-ea"/>
            </a:endParaRPr>
          </a:p>
          <a:p>
            <a:pPr>
              <a:lnSpc>
                <a:spcPct val="100000"/>
              </a:lnSpc>
            </a:pPr>
            <a:r>
              <a:rPr lang="zh-CN" altLang="en-US" sz="2400" b="1" dirty="0">
                <a:latin typeface="仿宋_GB2312" panose="02010609030101010101" charset="-122"/>
                <a:ea typeface="仿宋_GB2312" panose="02010609030101010101" charset="-122"/>
                <a:sym typeface="+mn-ea"/>
              </a:rPr>
              <a:t>    为统筹推进新冠肺炎疫情防控和经济社会发展工作，支持个体工商户复工复业，贯彻落实相关税收政策，国家出台了相应的税收优惠新政。</a:t>
            </a:r>
            <a:endParaRPr lang="zh-CN" altLang="en-US" sz="2400" b="1" dirty="0">
              <a:latin typeface="仿宋_GB2312" panose="02010609030101010101" charset="-122"/>
              <a:ea typeface="仿宋_GB2312" panose="02010609030101010101" charset="-122"/>
              <a:sym typeface="+mn-ea"/>
            </a:endParaRPr>
          </a:p>
        </p:txBody>
      </p:sp>
    </p:spTree>
  </p:cSld>
  <p:clrMapOvr>
    <a:masterClrMapping/>
  </p:clrMapOvr>
  <p:transition spd="slow">
    <p:push dir="u"/>
  </p:transition>
  <p:timing>
    <p:tnLst>
      <p:par>
        <p:cTn id="1" dur="indefinite" restart="never" nodeType="tmRoot"/>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发票开具</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纳税义务发生时间判断</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2072005"/>
            <a:ext cx="10716895" cy="4092575"/>
          </a:xfrm>
          <a:prstGeom prst="rect">
            <a:avLst/>
          </a:prstGeom>
          <a:noFill/>
          <a:ln w="9525">
            <a:noFill/>
          </a:ln>
        </p:spPr>
        <p:txBody>
          <a:bodyPr wrap="square">
            <a:spAutoFit/>
          </a:bodyPr>
          <a:lstStyle/>
          <a:p>
            <a:pPr>
              <a:lnSpc>
                <a:spcPct val="100000"/>
              </a:lnSpc>
            </a:pPr>
            <a:r>
              <a:rPr lang="en-US" altLang="zh-CN" sz="2000" b="1" dirty="0">
                <a:latin typeface="仿宋_GB2312" panose="02010609030101010101" charset="-122"/>
                <a:ea typeface="仿宋_GB2312" panose="02010609030101010101" charset="-122"/>
              </a:rPr>
              <a:t>      </a:t>
            </a:r>
            <a:r>
              <a:rPr lang="zh-CN" altLang="en-US" sz="2800" b="1" dirty="0">
                <a:latin typeface="仿宋_GB2312" panose="02010609030101010101" charset="-122"/>
                <a:ea typeface="仿宋_GB2312" panose="02010609030101010101" charset="-122"/>
              </a:rPr>
              <a:t>基本原则：</a:t>
            </a:r>
            <a:endParaRPr lang="zh-CN" altLang="en-US" sz="2800" b="1" dirty="0">
              <a:latin typeface="仿宋_GB2312" panose="02010609030101010101" charset="-122"/>
              <a:ea typeface="仿宋_GB2312" panose="02010609030101010101" charset="-122"/>
            </a:endParaRPr>
          </a:p>
          <a:p>
            <a:pPr>
              <a:lnSpc>
                <a:spcPct val="100000"/>
              </a:lnSpc>
            </a:pPr>
            <a:r>
              <a:rPr lang="zh-CN" altLang="en-US" sz="2800" b="1" dirty="0">
                <a:latin typeface="仿宋_GB2312" panose="02010609030101010101" charset="-122"/>
                <a:ea typeface="仿宋_GB2312" panose="02010609030101010101" charset="-122"/>
              </a:rPr>
              <a:t>　　</a:t>
            </a:r>
            <a:r>
              <a:rPr lang="zh-CN" altLang="en-US" sz="2800" dirty="0">
                <a:latin typeface="仿宋_GB2312" panose="02010609030101010101" charset="-122"/>
                <a:ea typeface="仿宋_GB2312" panose="02010609030101010101" charset="-122"/>
              </a:rPr>
              <a:t>发</a:t>
            </a:r>
            <a:r>
              <a:rPr lang="zh-CN" altLang="en-US" sz="2800" dirty="0">
                <a:latin typeface="仿宋_GB2312" panose="02010609030101010101" charset="-122"/>
                <a:ea typeface="仿宋_GB2312" panose="02010609030101010101" charset="-122"/>
                <a:sym typeface="+mn-ea"/>
              </a:rPr>
              <a:t>税</a:t>
            </a:r>
            <a:r>
              <a:rPr lang="zh-CN" altLang="en-US" sz="2800" dirty="0">
                <a:latin typeface="仿宋_GB2312" panose="02010609030101010101" charset="-122"/>
                <a:ea typeface="仿宋_GB2312" panose="02010609030101010101" charset="-122"/>
              </a:rPr>
              <a:t>生应销售行为，纳税义务发生时间是收讫销售款项或者取得索取销售款项的凭据的当天。</a:t>
            </a:r>
            <a:endParaRPr lang="zh-CN" altLang="en-US" sz="2800" dirty="0">
              <a:latin typeface="仿宋_GB2312" panose="02010609030101010101" charset="-122"/>
              <a:ea typeface="仿宋_GB2312" panose="02010609030101010101" charset="-122"/>
            </a:endParaRPr>
          </a:p>
          <a:p>
            <a:pPr>
              <a:lnSpc>
                <a:spcPct val="100000"/>
              </a:lnSpc>
            </a:pPr>
            <a:r>
              <a:rPr lang="zh-CN" altLang="en-US" sz="2800" dirty="0">
                <a:latin typeface="仿宋_GB2312" panose="02010609030101010101" charset="-122"/>
                <a:ea typeface="仿宋_GB2312" panose="02010609030101010101" charset="-122"/>
              </a:rPr>
              <a:t>　　如果先开具发票的，为开具发票的当天。</a:t>
            </a:r>
            <a:r>
              <a:rPr lang="zh-CN" altLang="en-US" sz="2800" b="1" dirty="0">
                <a:latin typeface="仿宋_GB2312" panose="02010609030101010101" charset="-122"/>
                <a:ea typeface="仿宋_GB2312" panose="02010609030101010101" charset="-122"/>
              </a:rPr>
              <a:t> </a:t>
            </a:r>
            <a:endParaRPr lang="zh-CN" altLang="en-US" sz="2800" b="1" dirty="0">
              <a:latin typeface="仿宋_GB2312" panose="02010609030101010101" charset="-122"/>
              <a:ea typeface="仿宋_GB2312" panose="02010609030101010101" charset="-122"/>
            </a:endParaRPr>
          </a:p>
          <a:p>
            <a:pPr>
              <a:lnSpc>
                <a:spcPct val="100000"/>
              </a:lnSpc>
            </a:pPr>
            <a:endParaRPr lang="zh-CN" altLang="en-US" sz="2800" b="1" dirty="0">
              <a:latin typeface="仿宋_GB2312" panose="02010609030101010101" charset="-122"/>
              <a:ea typeface="仿宋_GB2312" panose="02010609030101010101" charset="-122"/>
            </a:endParaRPr>
          </a:p>
          <a:p>
            <a:pPr>
              <a:lnSpc>
                <a:spcPct val="100000"/>
              </a:lnSpc>
            </a:pPr>
            <a:r>
              <a:rPr lang="zh-CN" altLang="en-US" sz="2400" b="1" dirty="0">
                <a:latin typeface="仿宋_GB2312" panose="02010609030101010101" charset="-122"/>
                <a:ea typeface="仿宋_GB2312" panose="02010609030101010101" charset="-122"/>
              </a:rPr>
              <a:t>    知识点</a:t>
            </a:r>
            <a:r>
              <a:rPr lang="en-US" altLang="zh-CN" sz="2400" b="1" dirty="0">
                <a:latin typeface="仿宋_GB2312" panose="02010609030101010101" charset="-122"/>
                <a:ea typeface="仿宋_GB2312" panose="02010609030101010101" charset="-122"/>
              </a:rPr>
              <a:t>:</a:t>
            </a:r>
            <a:r>
              <a:rPr lang="zh-CN" altLang="en-US" sz="2400" dirty="0">
                <a:latin typeface="仿宋_GB2312" panose="02010609030101010101" charset="-122"/>
                <a:ea typeface="仿宋_GB2312" panose="02010609030101010101" charset="-122"/>
              </a:rPr>
              <a:t>1、收讫销售款项，是指纳税人销售服务、无形资产、不动产过程中或者完成后收到款项。</a:t>
            </a:r>
            <a:endParaRPr lang="zh-CN" altLang="en-US" sz="2400" dirty="0">
              <a:latin typeface="仿宋_GB2312" panose="02010609030101010101" charset="-122"/>
              <a:ea typeface="仿宋_GB2312" panose="02010609030101010101" charset="-122"/>
            </a:endParaRPr>
          </a:p>
          <a:p>
            <a:pPr>
              <a:lnSpc>
                <a:spcPct val="100000"/>
              </a:lnSpc>
            </a:pPr>
            <a:r>
              <a:rPr lang="zh-CN" altLang="en-US" sz="2400" dirty="0">
                <a:latin typeface="仿宋_GB2312" panose="02010609030101010101" charset="-122"/>
                <a:ea typeface="仿宋_GB2312" panose="02010609030101010101" charset="-122"/>
              </a:rPr>
              <a:t>　　2、取得索取销售款项凭据的当天，是指书面合同确定的付款日期；未签订书面合同或者书面合同未确定付款日期的，为服务、无形资产转让完成的当天或者不动产权属变更的当天。</a:t>
            </a:r>
            <a:endParaRPr lang="zh-CN" altLang="en-US" sz="2400" dirty="0">
              <a:latin typeface="仿宋_GB2312" panose="02010609030101010101" charset="-122"/>
              <a:ea typeface="仿宋_GB2312" panose="02010609030101010101" charset="-122"/>
            </a:endParaRPr>
          </a:p>
        </p:txBody>
      </p:sp>
    </p:spTree>
    <p:custDataLst>
      <p:tags r:id="rId1"/>
    </p:custData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圆角矩形 4"/>
          <p:cNvSpPr/>
          <p:nvPr/>
        </p:nvSpPr>
        <p:spPr>
          <a:xfrm>
            <a:off x="1317625" y="1160145"/>
            <a:ext cx="1908810" cy="4868545"/>
          </a:xfrm>
          <a:prstGeom prst="roundRect">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50000"/>
              </a:lnSpc>
            </a:pPr>
            <a:r>
              <a:rPr lang="zh-CN" altLang="en-US" sz="2800" b="1">
                <a:solidFill>
                  <a:schemeClr val="tx1"/>
                </a:solidFill>
                <a:effectLst>
                  <a:outerShdw blurRad="38100" dist="19050" dir="2700000" algn="tl" rotWithShape="0">
                    <a:schemeClr val="dk1">
                      <a:alpha val="40000"/>
                    </a:schemeClr>
                  </a:outerShdw>
                </a:effectLst>
                <a:sym typeface="+mn-ea"/>
              </a:rPr>
              <a:t>按销售结算方式的不同，具体为:</a:t>
            </a:r>
            <a:endParaRPr lang="zh-CN" altLang="en-US" sz="2800" b="1" strike="noStrike" noProof="1">
              <a:solidFill>
                <a:schemeClr val="tx1"/>
              </a:solidFill>
              <a:effectLst>
                <a:outerShdw blurRad="38100" dist="19050" dir="2700000" algn="tl" rotWithShape="0">
                  <a:schemeClr val="dk1">
                    <a:alpha val="40000"/>
                  </a:schemeClr>
                </a:outerShdw>
              </a:effectLst>
              <a:sym typeface="+mn-ea"/>
            </a:endParaRPr>
          </a:p>
        </p:txBody>
      </p:sp>
      <p:sp>
        <p:nvSpPr>
          <p:cNvPr id="8" name="流程图: 可选过程 7"/>
          <p:cNvSpPr/>
          <p:nvPr/>
        </p:nvSpPr>
        <p:spPr>
          <a:xfrm>
            <a:off x="4498975" y="795020"/>
            <a:ext cx="7602855" cy="1955165"/>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en-US" altLang="zh-CN" strike="noStrike" noProof="1">
                <a:effectLst>
                  <a:outerShdw blurRad="38100" dist="38100" dir="2700000" algn="tl">
                    <a:srgbClr val="000000">
                      <a:alpha val="43137"/>
                    </a:srgbClr>
                  </a:outerShdw>
                </a:effectLst>
              </a:rPr>
              <a:t>1</a:t>
            </a:r>
            <a:r>
              <a:rPr lang="zh-CN" altLang="en-US" strike="noStrike" noProof="1">
                <a:effectLst>
                  <a:outerShdw blurRad="38100" dist="38100" dir="2700000" algn="tl">
                    <a:srgbClr val="000000">
                      <a:alpha val="43137"/>
                    </a:srgbClr>
                  </a:outerShdw>
                </a:effectLst>
              </a:rPr>
              <a:t>、直接收款方式销售货物时：</a:t>
            </a:r>
            <a:endParaRPr lang="zh-CN" altLang="en-US" strike="noStrike" noProof="1">
              <a:effectLst>
                <a:outerShdw blurRad="38100" dist="38100" dir="2700000" algn="tl">
                  <a:srgbClr val="000000">
                    <a:alpha val="43137"/>
                  </a:srgbClr>
                </a:outerShdw>
              </a:effectLst>
            </a:endParaRPr>
          </a:p>
          <a:p>
            <a:pPr algn="l" fontAlgn="auto"/>
            <a:r>
              <a:rPr lang="zh-CN" altLang="en-US" strike="noStrike" noProof="1">
                <a:effectLst>
                  <a:outerShdw blurRad="38100" dist="38100" dir="2700000" algn="tl">
                    <a:srgbClr val="000000">
                      <a:alpha val="43137"/>
                    </a:srgbClr>
                  </a:outerShdw>
                </a:effectLst>
              </a:rPr>
              <a:t>　　①货物已发出，收到款项，纳税义务发生；</a:t>
            </a:r>
            <a:endParaRPr lang="zh-CN" altLang="en-US" strike="noStrike" noProof="1">
              <a:effectLst>
                <a:outerShdw blurRad="38100" dist="38100" dir="2700000" algn="tl">
                  <a:srgbClr val="000000">
                    <a:alpha val="43137"/>
                  </a:srgbClr>
                </a:outerShdw>
              </a:effectLst>
            </a:endParaRPr>
          </a:p>
          <a:p>
            <a:pPr algn="l" fontAlgn="auto"/>
            <a:r>
              <a:rPr lang="zh-CN" altLang="en-US" strike="noStrike" noProof="1">
                <a:effectLst>
                  <a:outerShdw blurRad="38100" dist="38100" dir="2700000" algn="tl">
                    <a:srgbClr val="000000">
                      <a:alpha val="43137"/>
                    </a:srgbClr>
                  </a:outerShdw>
                </a:effectLst>
              </a:rPr>
              <a:t>　　②货物已发出，没有收到款项，但已到合同约定的收款日，纳税义务发生；</a:t>
            </a:r>
            <a:endParaRPr lang="zh-CN" altLang="en-US" strike="noStrike" noProof="1">
              <a:effectLst>
                <a:outerShdw blurRad="38100" dist="38100" dir="2700000" algn="tl">
                  <a:srgbClr val="000000">
                    <a:alpha val="43137"/>
                  </a:srgbClr>
                </a:outerShdw>
              </a:effectLst>
            </a:endParaRPr>
          </a:p>
          <a:p>
            <a:pPr algn="l" fontAlgn="auto"/>
            <a:r>
              <a:rPr lang="zh-CN" altLang="en-US" strike="noStrike" noProof="1">
                <a:effectLst>
                  <a:outerShdw blurRad="38100" dist="38100" dir="2700000" algn="tl">
                    <a:srgbClr val="000000">
                      <a:alpha val="43137"/>
                    </a:srgbClr>
                  </a:outerShdw>
                </a:effectLst>
              </a:rPr>
              <a:t>　　③货物未发出，收到款项，纳税义务发生；</a:t>
            </a:r>
            <a:endParaRPr lang="zh-CN" altLang="en-US" strike="noStrike" noProof="1">
              <a:effectLst>
                <a:outerShdw blurRad="38100" dist="38100" dir="2700000" algn="tl">
                  <a:srgbClr val="000000">
                    <a:alpha val="43137"/>
                  </a:srgbClr>
                </a:outerShdw>
              </a:effectLst>
            </a:endParaRPr>
          </a:p>
          <a:p>
            <a:pPr algn="l" fontAlgn="auto"/>
            <a:r>
              <a:rPr lang="zh-CN" altLang="en-US" strike="noStrike" noProof="1">
                <a:effectLst>
                  <a:outerShdw blurRad="38100" dist="38100" dir="2700000" algn="tl">
                    <a:srgbClr val="000000">
                      <a:alpha val="43137"/>
                    </a:srgbClr>
                  </a:outerShdw>
                </a:effectLst>
              </a:rPr>
              <a:t>　　④货物未发出，没有收到款项，但已到合同约定的收款日，纳税义务发生。</a:t>
            </a:r>
            <a:endParaRPr lang="zh-CN" altLang="en-US" strike="noStrike" noProof="1">
              <a:effectLst>
                <a:outerShdw blurRad="38100" dist="38100" dir="2700000" algn="tl">
                  <a:srgbClr val="000000">
                    <a:alpha val="43137"/>
                  </a:srgbClr>
                </a:outerShdw>
              </a:effectLst>
            </a:endParaRPr>
          </a:p>
        </p:txBody>
      </p:sp>
      <p:sp>
        <p:nvSpPr>
          <p:cNvPr id="9" name="流程图: 可选过程 8"/>
          <p:cNvSpPr/>
          <p:nvPr/>
        </p:nvSpPr>
        <p:spPr>
          <a:xfrm>
            <a:off x="4498975" y="3110230"/>
            <a:ext cx="7602855" cy="1115060"/>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zh-CN" altLang="en-US" strike="noStrike" noProof="1">
                <a:effectLst>
                  <a:outerShdw blurRad="38100" dist="38100" dir="2700000" algn="tl">
                    <a:srgbClr val="000000">
                      <a:alpha val="43137"/>
                    </a:srgbClr>
                  </a:outerShdw>
                </a:effectLst>
              </a:rPr>
              <a:t>2、赊销和分期收款方式销售货物时：</a:t>
            </a:r>
            <a:endParaRPr lang="zh-CN" altLang="en-US" strike="noStrike" noProof="1">
              <a:effectLst>
                <a:outerShdw blurRad="38100" dist="38100" dir="2700000" algn="tl">
                  <a:srgbClr val="000000">
                    <a:alpha val="43137"/>
                  </a:srgbClr>
                </a:outerShdw>
              </a:effectLst>
            </a:endParaRPr>
          </a:p>
          <a:p>
            <a:pPr algn="l" fontAlgn="auto"/>
            <a:r>
              <a:rPr lang="zh-CN" altLang="en-US" strike="noStrike" noProof="1">
                <a:effectLst>
                  <a:outerShdw blurRad="38100" dist="38100" dir="2700000" algn="tl">
                    <a:srgbClr val="000000">
                      <a:alpha val="43137"/>
                    </a:srgbClr>
                  </a:outerShdw>
                </a:effectLst>
              </a:rPr>
              <a:t>　　①货物已发出，收到款项，纳税义务发生；</a:t>
            </a:r>
            <a:endParaRPr lang="zh-CN" altLang="en-US" strike="noStrike" noProof="1">
              <a:effectLst>
                <a:outerShdw blurRad="38100" dist="38100" dir="2700000" algn="tl">
                  <a:srgbClr val="000000">
                    <a:alpha val="43137"/>
                  </a:srgbClr>
                </a:outerShdw>
              </a:effectLst>
            </a:endParaRPr>
          </a:p>
          <a:p>
            <a:pPr algn="l" fontAlgn="auto"/>
            <a:r>
              <a:rPr lang="zh-CN" altLang="en-US" strike="noStrike" noProof="1">
                <a:effectLst>
                  <a:outerShdw blurRad="38100" dist="38100" dir="2700000" algn="tl">
                    <a:srgbClr val="000000">
                      <a:alpha val="43137"/>
                    </a:srgbClr>
                  </a:outerShdw>
                </a:effectLst>
              </a:rPr>
              <a:t>　　②货物已发出，合同约定收款日，纳税义务发生；</a:t>
            </a:r>
            <a:endParaRPr lang="zh-CN" altLang="en-US" strike="noStrike" noProof="1">
              <a:effectLst>
                <a:outerShdw blurRad="38100" dist="38100" dir="2700000" algn="tl">
                  <a:srgbClr val="000000">
                    <a:alpha val="43137"/>
                  </a:srgbClr>
                </a:outerShdw>
              </a:effectLst>
            </a:endParaRPr>
          </a:p>
          <a:p>
            <a:pPr algn="l" fontAlgn="auto"/>
            <a:r>
              <a:rPr lang="zh-CN" altLang="en-US" strike="noStrike" noProof="1">
                <a:effectLst>
                  <a:outerShdw blurRad="38100" dist="38100" dir="2700000" algn="tl">
                    <a:srgbClr val="000000">
                      <a:alpha val="43137"/>
                    </a:srgbClr>
                  </a:outerShdw>
                </a:effectLst>
              </a:rPr>
              <a:t>　　③货物已发出，合同未约定收款日，发出货物时，纳税义务发生。</a:t>
            </a:r>
            <a:endParaRPr lang="zh-CN" altLang="en-US" strike="noStrike" noProof="1">
              <a:effectLst>
                <a:outerShdw blurRad="38100" dist="38100" dir="2700000" algn="tl">
                  <a:srgbClr val="000000">
                    <a:alpha val="43137"/>
                  </a:srgbClr>
                </a:outerShdw>
              </a:effectLst>
            </a:endParaRPr>
          </a:p>
        </p:txBody>
      </p:sp>
      <p:sp>
        <p:nvSpPr>
          <p:cNvPr id="10" name="流程图: 可选过程 9"/>
          <p:cNvSpPr/>
          <p:nvPr/>
        </p:nvSpPr>
        <p:spPr>
          <a:xfrm>
            <a:off x="4580255" y="4474210"/>
            <a:ext cx="7521575" cy="1743710"/>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zh-CN" altLang="en-US" strike="noStrike" noProof="1">
                <a:effectLst>
                  <a:outerShdw blurRad="38100" dist="38100" dir="2700000" algn="tl">
                    <a:srgbClr val="000000">
                      <a:alpha val="43137"/>
                    </a:srgbClr>
                  </a:outerShdw>
                </a:effectLst>
              </a:rPr>
              <a:t>3、预收货款方式销售货物时：</a:t>
            </a:r>
            <a:endParaRPr lang="zh-CN" altLang="en-US" strike="noStrike" noProof="1">
              <a:effectLst>
                <a:outerShdw blurRad="38100" dist="38100" dir="2700000" algn="tl">
                  <a:srgbClr val="000000">
                    <a:alpha val="43137"/>
                  </a:srgbClr>
                </a:outerShdw>
              </a:effectLst>
            </a:endParaRPr>
          </a:p>
          <a:p>
            <a:pPr algn="l" fontAlgn="auto"/>
            <a:r>
              <a:rPr lang="zh-CN" altLang="en-US" strike="noStrike" noProof="1">
                <a:effectLst>
                  <a:outerShdw blurRad="38100" dist="38100" dir="2700000" algn="tl">
                    <a:srgbClr val="000000">
                      <a:alpha val="43137"/>
                    </a:srgbClr>
                  </a:outerShdw>
                </a:effectLst>
              </a:rPr>
              <a:t>　　①款项已收到，货物发出，纳税义务发生；</a:t>
            </a:r>
            <a:endParaRPr lang="zh-CN" altLang="en-US" strike="noStrike" noProof="1">
              <a:effectLst>
                <a:outerShdw blurRad="38100" dist="38100" dir="2700000" algn="tl">
                  <a:srgbClr val="000000">
                    <a:alpha val="43137"/>
                  </a:srgbClr>
                </a:outerShdw>
              </a:effectLst>
            </a:endParaRPr>
          </a:p>
          <a:p>
            <a:pPr algn="l" fontAlgn="auto"/>
            <a:r>
              <a:rPr lang="zh-CN" altLang="en-US" strike="noStrike" noProof="1">
                <a:effectLst>
                  <a:outerShdw blurRad="38100" dist="38100" dir="2700000" algn="tl">
                    <a:srgbClr val="000000">
                      <a:alpha val="43137"/>
                    </a:srgbClr>
                  </a:outerShdw>
                </a:effectLst>
              </a:rPr>
              <a:t>　　②款项已收到，但货物生产周期超过12个月，收到款项时，纳税义务发生；</a:t>
            </a:r>
            <a:endParaRPr lang="zh-CN" altLang="en-US" strike="noStrike" noProof="1">
              <a:effectLst>
                <a:outerShdw blurRad="38100" dist="38100" dir="2700000" algn="tl">
                  <a:srgbClr val="000000">
                    <a:alpha val="43137"/>
                  </a:srgbClr>
                </a:outerShdw>
              </a:effectLst>
            </a:endParaRPr>
          </a:p>
          <a:p>
            <a:pPr algn="l" fontAlgn="auto"/>
            <a:r>
              <a:rPr lang="zh-CN" altLang="en-US" strike="noStrike" noProof="1">
                <a:effectLst>
                  <a:outerShdw blurRad="38100" dist="38100" dir="2700000" algn="tl">
                    <a:srgbClr val="000000">
                      <a:alpha val="43137"/>
                    </a:srgbClr>
                  </a:outerShdw>
                </a:effectLst>
              </a:rPr>
              <a:t>　　③款项未收到，但货物生产周期超过12个月，合同约定收款日期，纳税义务发生。</a:t>
            </a:r>
            <a:endParaRPr lang="zh-CN" altLang="en-US" strike="noStrike" noProof="1">
              <a:effectLst>
                <a:outerShdw blurRad="38100" dist="38100" dir="2700000" algn="tl">
                  <a:srgbClr val="000000">
                    <a:alpha val="43137"/>
                  </a:srgbClr>
                </a:outerShdw>
              </a:effectLst>
            </a:endParaRPr>
          </a:p>
        </p:txBody>
      </p:sp>
      <p:sp>
        <p:nvSpPr>
          <p:cNvPr id="12" name="左大括号 11"/>
          <p:cNvSpPr/>
          <p:nvPr/>
        </p:nvSpPr>
        <p:spPr>
          <a:xfrm>
            <a:off x="4017328" y="1709738"/>
            <a:ext cx="412750" cy="3438525"/>
          </a:xfrm>
          <a:prstGeom prst="leftBrace">
            <a:avLst/>
          </a:prstGeom>
          <a:ln w="28575" cmpd="sng">
            <a:solidFill>
              <a:srgbClr val="FF0000"/>
            </a:solidFill>
            <a:prstDash val="soli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fontAlgn="auto"/>
            <a:endParaRPr lang="zh-CN" altLang="en-US" strike="noStrike" noProof="1"/>
          </a:p>
        </p:txBody>
      </p:sp>
      <p:sp>
        <p:nvSpPr>
          <p:cNvPr id="3" name="灯片编号占位符 2"/>
          <p:cNvSpPr>
            <a:spLocks noGrp="1"/>
          </p:cNvSpPr>
          <p:nvPr>
            <p:ph type="sldNum" sz="quarter" idx="12"/>
          </p:nvPr>
        </p:nvSpPr>
        <p:spPr/>
        <p:txBody>
          <a:bodyPr/>
          <a:lstStyle/>
          <a:p>
            <a:pPr fontAlgn="auto"/>
            <a:fld id="{4C9E6384-6F0B-4F0C-8B96-C988069E2E03}" type="slidenum">
              <a:rPr lang="zh-CN" altLang="en-US" strike="noStrike" noProof="1" smtClean="0">
                <a:latin typeface="+mn-lt"/>
                <a:ea typeface="+mn-ea"/>
                <a:cs typeface="+mn-cs"/>
              </a:rPr>
            </a:fld>
            <a:endParaRPr lang="zh-CN" altLang="en-US" strike="noStrike" noProof="1"/>
          </a:p>
        </p:txBody>
      </p:sp>
      <p:sp>
        <p:nvSpPr>
          <p:cNvPr id="16386" name="矩形 24"/>
          <p:cNvSpPr/>
          <p:nvPr/>
        </p:nvSpPr>
        <p:spPr>
          <a:xfrm>
            <a:off x="1317625" y="14097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发票开具</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纳税义务发生时间判断（销售货物）</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圆角矩形 4"/>
          <p:cNvSpPr/>
          <p:nvPr/>
        </p:nvSpPr>
        <p:spPr>
          <a:xfrm>
            <a:off x="1317625" y="1160145"/>
            <a:ext cx="1908810" cy="4868545"/>
          </a:xfrm>
          <a:prstGeom prst="roundRect">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50000"/>
              </a:lnSpc>
            </a:pPr>
            <a:r>
              <a:rPr lang="zh-CN" altLang="en-US" sz="2800" b="1">
                <a:solidFill>
                  <a:schemeClr val="tx1"/>
                </a:solidFill>
                <a:effectLst>
                  <a:outerShdw blurRad="38100" dist="19050" dir="2700000" algn="tl" rotWithShape="0">
                    <a:schemeClr val="dk1">
                      <a:alpha val="40000"/>
                    </a:schemeClr>
                  </a:outerShdw>
                </a:effectLst>
                <a:sym typeface="+mn-ea"/>
              </a:rPr>
              <a:t>区分不同应税行为，具体为:</a:t>
            </a:r>
            <a:endParaRPr lang="zh-CN" altLang="en-US" sz="2800" b="1" strike="noStrike" noProof="1">
              <a:solidFill>
                <a:schemeClr val="tx1"/>
              </a:solidFill>
              <a:effectLst>
                <a:outerShdw blurRad="38100" dist="19050" dir="2700000" algn="tl" rotWithShape="0">
                  <a:schemeClr val="dk1">
                    <a:alpha val="40000"/>
                  </a:schemeClr>
                </a:outerShdw>
              </a:effectLst>
              <a:sym typeface="+mn-ea"/>
            </a:endParaRPr>
          </a:p>
        </p:txBody>
      </p:sp>
      <p:sp>
        <p:nvSpPr>
          <p:cNvPr id="8" name="流程图: 可选过程 7"/>
          <p:cNvSpPr/>
          <p:nvPr/>
        </p:nvSpPr>
        <p:spPr>
          <a:xfrm>
            <a:off x="4178300" y="795020"/>
            <a:ext cx="7856855" cy="1658620"/>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en-US" altLang="zh-CN" b="1">
                <a:sym typeface="+mn-ea"/>
              </a:rPr>
              <a:t>1</a:t>
            </a:r>
            <a:r>
              <a:rPr lang="zh-CN" altLang="en-US" b="1">
                <a:sym typeface="+mn-ea"/>
              </a:rPr>
              <a:t>、销售应税劳务或服务时：</a:t>
            </a:r>
            <a:endParaRPr lang="zh-CN" altLang="en-US" b="1"/>
          </a:p>
          <a:p>
            <a:pPr algn="l" fontAlgn="auto"/>
            <a:r>
              <a:rPr lang="zh-CN" altLang="en-US">
                <a:sym typeface="+mn-ea"/>
              </a:rPr>
              <a:t>①劳务或服务已经提供或正在提供，收到款项，纳税义务发生；</a:t>
            </a:r>
            <a:endParaRPr lang="zh-CN" altLang="en-US"/>
          </a:p>
          <a:p>
            <a:pPr algn="l" fontAlgn="auto"/>
            <a:r>
              <a:rPr lang="zh-CN" altLang="en-US">
                <a:sym typeface="+mn-ea"/>
              </a:rPr>
              <a:t>②劳务或服务已经提供或正在提供，未收到款项，合同约定收款日，纳税义务发生；</a:t>
            </a:r>
            <a:endParaRPr lang="zh-CN" altLang="en-US"/>
          </a:p>
          <a:p>
            <a:pPr algn="l" fontAlgn="auto"/>
            <a:r>
              <a:rPr lang="zh-CN" altLang="en-US">
                <a:sym typeface="+mn-ea"/>
              </a:rPr>
              <a:t>③款项未收到，合同也未约定收款日期，劳务或服务完成时，纳税义务发生。</a:t>
            </a:r>
            <a:endParaRPr lang="zh-CN" altLang="en-US" strike="noStrike" noProof="1">
              <a:effectLst>
                <a:outerShdw blurRad="38100" dist="38100" dir="2700000" algn="tl">
                  <a:srgbClr val="000000">
                    <a:alpha val="43137"/>
                  </a:srgbClr>
                </a:outerShdw>
              </a:effectLst>
            </a:endParaRPr>
          </a:p>
        </p:txBody>
      </p:sp>
      <p:sp>
        <p:nvSpPr>
          <p:cNvPr id="9" name="流程图: 可选过程 8"/>
          <p:cNvSpPr/>
          <p:nvPr/>
        </p:nvSpPr>
        <p:spPr>
          <a:xfrm>
            <a:off x="4178300" y="2573655"/>
            <a:ext cx="7923530" cy="515620"/>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en-US" altLang="zh-CN" b="1">
                <a:sym typeface="+mn-ea"/>
              </a:rPr>
              <a:t>2</a:t>
            </a:r>
            <a:r>
              <a:rPr lang="zh-CN" altLang="en-US" b="1">
                <a:sym typeface="+mn-ea"/>
              </a:rPr>
              <a:t>、提供租赁服务时：不论服务是否提供，款项收到时，纳税义务发生。</a:t>
            </a:r>
            <a:endParaRPr lang="zh-CN" altLang="en-US" strike="noStrike" noProof="1">
              <a:effectLst>
                <a:outerShdw blurRad="38100" dist="38100" dir="2700000" algn="tl">
                  <a:srgbClr val="000000">
                    <a:alpha val="43137"/>
                  </a:srgbClr>
                </a:outerShdw>
              </a:effectLst>
            </a:endParaRPr>
          </a:p>
        </p:txBody>
      </p:sp>
      <p:sp>
        <p:nvSpPr>
          <p:cNvPr id="10" name="流程图: 可选过程 9"/>
          <p:cNvSpPr/>
          <p:nvPr/>
        </p:nvSpPr>
        <p:spPr>
          <a:xfrm>
            <a:off x="4178300" y="4154170"/>
            <a:ext cx="7923530" cy="2320925"/>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en-US" altLang="zh-CN" b="1">
                <a:sym typeface="+mn-ea"/>
              </a:rPr>
              <a:t>4</a:t>
            </a:r>
            <a:r>
              <a:rPr lang="zh-CN" altLang="en-US" b="1">
                <a:sym typeface="+mn-ea"/>
              </a:rPr>
              <a:t>、转让无形资产、销售不动产时：</a:t>
            </a:r>
            <a:endParaRPr lang="zh-CN" altLang="en-US" b="1"/>
          </a:p>
          <a:p>
            <a:pPr algn="l" fontAlgn="auto"/>
            <a:r>
              <a:rPr lang="zh-CN" altLang="en-US">
                <a:sym typeface="+mn-ea"/>
              </a:rPr>
              <a:t>①无形资产或不动产已经转让，收到款项，纳税义务发生；</a:t>
            </a:r>
            <a:endParaRPr lang="zh-CN" altLang="en-US"/>
          </a:p>
          <a:p>
            <a:pPr algn="l" fontAlgn="auto"/>
            <a:r>
              <a:rPr lang="zh-CN" altLang="en-US">
                <a:sym typeface="+mn-ea"/>
              </a:rPr>
              <a:t>②无形资产或不动产已经转让，未收到款项，合同约定收款日，纳税义务发生；</a:t>
            </a:r>
            <a:endParaRPr lang="zh-CN" altLang="en-US"/>
          </a:p>
          <a:p>
            <a:pPr algn="l" fontAlgn="auto"/>
            <a:r>
              <a:rPr lang="zh-CN" altLang="en-US">
                <a:sym typeface="+mn-ea"/>
              </a:rPr>
              <a:t>③款项未收到，合同也未约定收款日期，无形资产或不动产转让完成，纳税义务发生。</a:t>
            </a:r>
            <a:endParaRPr lang="zh-CN" altLang="en-US"/>
          </a:p>
          <a:p>
            <a:pPr algn="l" fontAlgn="auto"/>
            <a:r>
              <a:rPr lang="zh-CN" altLang="en-US">
                <a:sym typeface="+mn-ea"/>
              </a:rPr>
              <a:t>④视同销售无形资产和转让不动产，无形资产或不动产转让完成，纳税义务发生。</a:t>
            </a:r>
            <a:endParaRPr lang="zh-CN" altLang="en-US" strike="noStrike" noProof="1">
              <a:effectLst>
                <a:outerShdw blurRad="38100" dist="38100" dir="2700000" algn="tl">
                  <a:srgbClr val="000000">
                    <a:alpha val="43137"/>
                  </a:srgbClr>
                </a:outerShdw>
              </a:effectLst>
            </a:endParaRPr>
          </a:p>
        </p:txBody>
      </p:sp>
      <p:sp>
        <p:nvSpPr>
          <p:cNvPr id="12" name="左大括号 11"/>
          <p:cNvSpPr/>
          <p:nvPr/>
        </p:nvSpPr>
        <p:spPr>
          <a:xfrm>
            <a:off x="3577908" y="1709103"/>
            <a:ext cx="412750" cy="3438525"/>
          </a:xfrm>
          <a:prstGeom prst="leftBrace">
            <a:avLst/>
          </a:prstGeom>
          <a:ln w="28575" cmpd="sng">
            <a:solidFill>
              <a:srgbClr val="FF0000"/>
            </a:solidFill>
            <a:prstDash val="solid"/>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fontAlgn="auto"/>
            <a:endParaRPr lang="zh-CN" altLang="en-US" strike="noStrike" noProof="1"/>
          </a:p>
        </p:txBody>
      </p:sp>
      <p:sp>
        <p:nvSpPr>
          <p:cNvPr id="3" name="灯片编号占位符 2"/>
          <p:cNvSpPr>
            <a:spLocks noGrp="1"/>
          </p:cNvSpPr>
          <p:nvPr>
            <p:ph type="sldNum" sz="quarter" idx="12"/>
          </p:nvPr>
        </p:nvSpPr>
        <p:spPr/>
        <p:txBody>
          <a:bodyPr/>
          <a:lstStyle/>
          <a:p>
            <a:pPr fontAlgn="auto"/>
            <a:fld id="{4C9E6384-6F0B-4F0C-8B96-C988069E2E03}" type="slidenum">
              <a:rPr lang="zh-CN" altLang="en-US" strike="noStrike" noProof="1" smtClean="0">
                <a:latin typeface="+mn-lt"/>
                <a:ea typeface="+mn-ea"/>
                <a:cs typeface="+mn-cs"/>
              </a:rPr>
            </a:fld>
            <a:endParaRPr lang="zh-CN" altLang="en-US" strike="noStrike" noProof="1"/>
          </a:p>
        </p:txBody>
      </p:sp>
      <p:sp>
        <p:nvSpPr>
          <p:cNvPr id="16386" name="矩形 24"/>
          <p:cNvSpPr/>
          <p:nvPr/>
        </p:nvSpPr>
        <p:spPr>
          <a:xfrm>
            <a:off x="1317625" y="14097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发票开具</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纳税义务发生时间判断（销售货物</a:t>
            </a:r>
            <a:r>
              <a:rPr lang="zh-CN" altLang="en-US" sz="3000" b="1" dirty="0">
                <a:solidFill>
                  <a:schemeClr val="bg1"/>
                </a:solidFill>
                <a:latin typeface="微软雅黑" panose="020B0503020204020204" pitchFamily="34" charset="-122"/>
                <a:ea typeface="微软雅黑" panose="020B0503020204020204" pitchFamily="34" charset="-122"/>
                <a:sym typeface="+mn-ea"/>
              </a:rPr>
              <a:t>售行为）</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
        <p:nvSpPr>
          <p:cNvPr id="2" name="流程图: 可选过程 1"/>
          <p:cNvSpPr/>
          <p:nvPr/>
        </p:nvSpPr>
        <p:spPr>
          <a:xfrm>
            <a:off x="4145915" y="3284220"/>
            <a:ext cx="7922260" cy="620395"/>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en-US" altLang="zh-CN" b="1">
                <a:sym typeface="+mn-ea"/>
              </a:rPr>
              <a:t>3</a:t>
            </a:r>
            <a:r>
              <a:rPr lang="zh-CN" altLang="en-US" b="1">
                <a:sym typeface="+mn-ea"/>
              </a:rPr>
              <a:t>、转让金融商品时：不论款项是否收到，金融商品所有权转移，纳税义务发生。</a:t>
            </a:r>
            <a:endParaRPr lang="zh-CN" altLang="en-US" strike="noStrike" noProof="1">
              <a:effectLst>
                <a:outerShdw blurRad="38100" dist="38100" dir="2700000" algn="tl">
                  <a:srgbClr val="000000">
                    <a:alpha val="43137"/>
                  </a:srgbClr>
                </a:outerShdw>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圆角矩形 4"/>
          <p:cNvSpPr/>
          <p:nvPr/>
        </p:nvSpPr>
        <p:spPr>
          <a:xfrm>
            <a:off x="1636395" y="1038860"/>
            <a:ext cx="3194050" cy="4973955"/>
          </a:xfrm>
          <a:prstGeom prst="roundRect">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50000"/>
              </a:lnSpc>
            </a:pPr>
            <a:r>
              <a:rPr lang="zh-CN" altLang="en-US" sz="2800" b="1" strike="noStrike" noProof="1">
                <a:solidFill>
                  <a:schemeClr val="tx1"/>
                </a:solidFill>
                <a:latin typeface="华文中宋" panose="02010600040101010101" charset="-122"/>
                <a:ea typeface="华文中宋" panose="02010600040101010101" charset="-122"/>
                <a:cs typeface="华文中宋" panose="02010600040101010101" charset="-122"/>
                <a:sym typeface="+mn-ea"/>
              </a:rPr>
              <a:t>增值税小规模纳税人取得应税销售收入，</a:t>
            </a:r>
            <a:r>
              <a:rPr lang="zh-CN" altLang="en-US" sz="2800" b="1" dirty="0">
                <a:solidFill>
                  <a:schemeClr val="tx1"/>
                </a:solidFill>
                <a:latin typeface="华文中宋" panose="02010600040101010101" charset="-122"/>
                <a:ea typeface="华文中宋" panose="02010600040101010101" charset="-122"/>
                <a:cs typeface="华文中宋" panose="02010600040101010101" charset="-122"/>
                <a:sym typeface="+mn-ea"/>
              </a:rPr>
              <a:t>纳税义务发生时间在2020年2月底以前，</a:t>
            </a:r>
            <a:endParaRPr lang="zh-CN" altLang="en-US" sz="2800" b="1" dirty="0">
              <a:solidFill>
                <a:schemeClr val="tx1"/>
              </a:solidFill>
              <a:latin typeface="华文中宋" panose="02010600040101010101" charset="-122"/>
              <a:ea typeface="华文中宋" panose="02010600040101010101" charset="-122"/>
              <a:cs typeface="华文中宋" panose="02010600040101010101" charset="-122"/>
              <a:sym typeface="+mn-ea"/>
            </a:endParaRPr>
          </a:p>
          <a:p>
            <a:pPr algn="l" fontAlgn="auto">
              <a:lnSpc>
                <a:spcPct val="150000"/>
              </a:lnSpc>
            </a:pPr>
            <a:r>
              <a:rPr lang="zh-CN" altLang="en-US" sz="2800" b="1" strike="noStrike" noProof="1">
                <a:solidFill>
                  <a:schemeClr val="tx1"/>
                </a:solidFill>
                <a:latin typeface="华文中宋" panose="02010600040101010101" charset="-122"/>
                <a:ea typeface="华文中宋" panose="02010600040101010101" charset="-122"/>
                <a:cs typeface="华文中宋" panose="02010600040101010101" charset="-122"/>
                <a:sym typeface="+mn-ea"/>
              </a:rPr>
              <a:t>发票这样处理</a:t>
            </a:r>
            <a:r>
              <a:rPr lang="en-US" altLang="zh-CN" sz="2800" b="1" strike="noStrike" noProof="1">
                <a:solidFill>
                  <a:schemeClr val="tx1"/>
                </a:solidFill>
                <a:latin typeface="华文中宋" panose="02010600040101010101" charset="-122"/>
                <a:ea typeface="华文中宋" panose="02010600040101010101" charset="-122"/>
                <a:cs typeface="华文中宋" panose="02010600040101010101" charset="-122"/>
                <a:sym typeface="+mn-ea"/>
              </a:rPr>
              <a:t>:</a:t>
            </a:r>
            <a:endParaRPr lang="en-US" altLang="zh-CN" sz="2800" b="1" strike="noStrike" noProof="1">
              <a:solidFill>
                <a:schemeClr val="tx1"/>
              </a:solidFill>
              <a:latin typeface="华文中宋" panose="02010600040101010101" charset="-122"/>
              <a:ea typeface="华文中宋" panose="02010600040101010101" charset="-122"/>
              <a:cs typeface="华文中宋" panose="02010600040101010101" charset="-122"/>
              <a:sym typeface="+mn-ea"/>
            </a:endParaRPr>
          </a:p>
        </p:txBody>
      </p:sp>
      <p:sp>
        <p:nvSpPr>
          <p:cNvPr id="8" name="流程图: 可选过程 7"/>
          <p:cNvSpPr/>
          <p:nvPr/>
        </p:nvSpPr>
        <p:spPr>
          <a:xfrm>
            <a:off x="5668010" y="1141730"/>
            <a:ext cx="6155055" cy="1809750"/>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r>
              <a:rPr lang="zh-CN" altLang="en-US" sz="2800" dirty="0" smtClean="0">
                <a:solidFill>
                  <a:schemeClr val="bg1"/>
                </a:solidFill>
                <a:effectLst>
                  <a:outerShdw blurRad="38100" dist="38100" dir="2700000" algn="tl">
                    <a:srgbClr val="000000">
                      <a:alpha val="43137"/>
                    </a:srgbClr>
                  </a:outerShdw>
                </a:effectLst>
                <a:latin typeface="华文中宋" panose="02010600040101010101" charset="-122"/>
                <a:ea typeface="华文中宋" panose="02010600040101010101" charset="-122"/>
                <a:cs typeface="华文中宋" panose="02010600040101010101" charset="-122"/>
                <a:sym typeface="+mn-ea"/>
              </a:rPr>
              <a:t>已按3%征收率开具增值税发票，发生销售折让、中止或者退回等情形需要开具红字发票的，按照3%征收率开具红字发票。</a:t>
            </a:r>
            <a:endParaRPr lang="zh-CN" altLang="en-US" sz="2800" strike="noStrike" noProof="1" smtClean="0">
              <a:solidFill>
                <a:schemeClr val="bg1"/>
              </a:solidFill>
              <a:effectLst>
                <a:outerShdw blurRad="38100" dist="38100" dir="2700000" algn="tl">
                  <a:srgbClr val="000000">
                    <a:alpha val="43137"/>
                  </a:srgbClr>
                </a:outerShdw>
              </a:effectLst>
              <a:latin typeface="华文中宋" panose="02010600040101010101" charset="-122"/>
              <a:ea typeface="华文中宋" panose="02010600040101010101" charset="-122"/>
              <a:cs typeface="华文中宋" panose="02010600040101010101" charset="-122"/>
              <a:sym typeface="+mn-ea"/>
            </a:endParaRPr>
          </a:p>
        </p:txBody>
      </p:sp>
      <p:sp>
        <p:nvSpPr>
          <p:cNvPr id="10" name="流程图: 可选过程 9"/>
          <p:cNvSpPr/>
          <p:nvPr/>
        </p:nvSpPr>
        <p:spPr>
          <a:xfrm>
            <a:off x="5668010" y="4358005"/>
            <a:ext cx="6261735" cy="1413510"/>
          </a:xfrm>
          <a:prstGeom prst="flowChartAlternateProcess">
            <a:avLst/>
          </a:prstGeom>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ts val="3060"/>
              </a:lnSpc>
            </a:pPr>
            <a:r>
              <a:rPr lang="zh-CN" altLang="en-US" sz="2800" dirty="0" smtClean="0">
                <a:solidFill>
                  <a:schemeClr val="bg1"/>
                </a:solidFill>
                <a:effectLst>
                  <a:outerShdw blurRad="38100" dist="38100" dir="2700000" algn="tl">
                    <a:srgbClr val="000000">
                      <a:alpha val="43137"/>
                    </a:srgbClr>
                  </a:outerShdw>
                </a:effectLst>
                <a:latin typeface="华文中宋" panose="02010600040101010101" charset="-122"/>
                <a:ea typeface="华文中宋" panose="02010600040101010101" charset="-122"/>
                <a:cs typeface="华文中宋" panose="02010600040101010101" charset="-122"/>
                <a:sym typeface="+mn-ea"/>
              </a:rPr>
              <a:t>开票有误需要重新开具的，应按照3%征收率开具红字发票，再重新开具正确的蓝字发票。</a:t>
            </a:r>
            <a:endParaRPr lang="zh-CN" altLang="en-US" sz="2800" dirty="0" smtClean="0">
              <a:solidFill>
                <a:schemeClr val="bg1"/>
              </a:solidFill>
              <a:effectLst>
                <a:outerShdw blurRad="38100" dist="38100" dir="2700000" algn="tl">
                  <a:srgbClr val="000000">
                    <a:alpha val="43137"/>
                  </a:srgbClr>
                </a:outerShdw>
              </a:effectLst>
              <a:latin typeface="华文中宋" panose="02010600040101010101" charset="-122"/>
              <a:ea typeface="华文中宋" panose="02010600040101010101" charset="-122"/>
              <a:cs typeface="华文中宋" panose="02010600040101010101" charset="-122"/>
              <a:sym typeface="+mn-ea"/>
            </a:endParaRPr>
          </a:p>
        </p:txBody>
      </p:sp>
      <p:sp>
        <p:nvSpPr>
          <p:cNvPr id="12" name="左大括号 11"/>
          <p:cNvSpPr/>
          <p:nvPr/>
        </p:nvSpPr>
        <p:spPr>
          <a:xfrm>
            <a:off x="5148263" y="1622425"/>
            <a:ext cx="412750" cy="3438525"/>
          </a:xfrm>
          <a:prstGeom prst="leftBrace">
            <a:avLst/>
          </a:prstGeom>
          <a:ln w="28575" cmpd="sng">
            <a:solidFill>
              <a:srgbClr val="FF0000"/>
            </a:solidFill>
            <a:prstDash val="solid"/>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fontAlgn="auto"/>
            <a:endParaRPr lang="zh-CN" altLang="en-US" strike="noStrike" noProof="1"/>
          </a:p>
        </p:txBody>
      </p:sp>
      <p:sp>
        <p:nvSpPr>
          <p:cNvPr id="3" name="灯片编号占位符 2"/>
          <p:cNvSpPr>
            <a:spLocks noGrp="1"/>
          </p:cNvSpPr>
          <p:nvPr>
            <p:ph type="sldNum" sz="quarter" idx="12"/>
          </p:nvPr>
        </p:nvSpPr>
        <p:spPr/>
        <p:txBody>
          <a:bodyPr/>
          <a:lstStyle/>
          <a:p>
            <a:pPr fontAlgn="auto"/>
            <a:fld id="{4C9E6384-6F0B-4F0C-8B96-C988069E2E03}" type="slidenum">
              <a:rPr lang="zh-CN" altLang="en-US" strike="noStrike" noProof="1" smtClean="0">
                <a:latin typeface="+mn-lt"/>
                <a:ea typeface="+mn-ea"/>
                <a:cs typeface="+mn-cs"/>
              </a:rPr>
            </a:fld>
            <a:endParaRPr lang="zh-CN" altLang="en-US" strike="noStrike" noProof="1"/>
          </a:p>
        </p:txBody>
      </p:sp>
      <p:sp>
        <p:nvSpPr>
          <p:cNvPr id="16386" name="矩形 24"/>
          <p:cNvSpPr/>
          <p:nvPr/>
        </p:nvSpPr>
        <p:spPr>
          <a:xfrm>
            <a:off x="1302385" y="263525"/>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发票开具</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相关规定</a:t>
            </a:r>
            <a:r>
              <a:rPr lang="en-US" altLang="zh-CN" sz="3000" b="1" dirty="0">
                <a:solidFill>
                  <a:schemeClr val="bg1"/>
                </a:solidFill>
                <a:latin typeface="微软雅黑" panose="020B0503020204020204" pitchFamily="34" charset="-122"/>
                <a:ea typeface="微软雅黑" panose="020B0503020204020204" pitchFamily="34" charset="-122"/>
              </a:rPr>
              <a:t>2</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发票开具</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举例</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821815"/>
            <a:ext cx="10716895" cy="4215765"/>
          </a:xfrm>
          <a:prstGeom prst="rect">
            <a:avLst/>
          </a:prstGeom>
          <a:noFill/>
          <a:ln w="9525">
            <a:noFill/>
          </a:ln>
        </p:spPr>
        <p:txBody>
          <a:bodyPr wrap="square">
            <a:spAutoFit/>
          </a:bodyPr>
          <a:lstStyle/>
          <a:p>
            <a:pPr>
              <a:lnSpc>
                <a:spcPct val="100000"/>
              </a:lnSpc>
            </a:pPr>
            <a:r>
              <a:rPr lang="en-US" altLang="zh-CN" sz="2800" b="1" dirty="0">
                <a:latin typeface="仿宋_GB2312" panose="02010609030101010101" charset="-122"/>
                <a:ea typeface="仿宋_GB2312" panose="02010609030101010101" charset="-122"/>
              </a:rPr>
              <a:t>   </a:t>
            </a:r>
            <a:r>
              <a:rPr lang="zh-CN" altLang="en-US" sz="2400" b="1" dirty="0">
                <a:latin typeface="仿宋_GB2312" panose="02010609030101010101" charset="-122"/>
                <a:ea typeface="仿宋_GB2312" panose="02010609030101010101" charset="-122"/>
              </a:rPr>
              <a:t>广西区内按月申报的小规模纳税人</a:t>
            </a:r>
            <a:r>
              <a:rPr lang="en-US" altLang="zh-CN" sz="2400" b="1" dirty="0">
                <a:latin typeface="仿宋_GB2312" panose="02010609030101010101" charset="-122"/>
                <a:ea typeface="仿宋_GB2312" panose="02010609030101010101" charset="-122"/>
              </a:rPr>
              <a:t>H</a:t>
            </a:r>
            <a:r>
              <a:rPr lang="zh-CN" altLang="en-US" sz="2400" b="1" dirty="0">
                <a:latin typeface="仿宋_GB2312" panose="02010609030101010101" charset="-122"/>
                <a:ea typeface="仿宋_GB2312" panose="02010609030101010101" charset="-122"/>
              </a:rPr>
              <a:t>公司销售建材，</a:t>
            </a:r>
            <a:r>
              <a:rPr lang="en-US" altLang="zh-CN" sz="2400" b="1" dirty="0">
                <a:latin typeface="仿宋_GB2312" panose="02010609030101010101" charset="-122"/>
                <a:ea typeface="仿宋_GB2312" panose="02010609030101010101" charset="-122"/>
              </a:rPr>
              <a:t>3</a:t>
            </a:r>
            <a:r>
              <a:rPr lang="zh-CN" altLang="en-US" sz="2400" b="1" dirty="0">
                <a:latin typeface="仿宋_GB2312" panose="02010609030101010101" charset="-122"/>
                <a:ea typeface="仿宋_GB2312" panose="02010609030101010101" charset="-122"/>
              </a:rPr>
              <a:t>月取得含税销售额</a:t>
            </a:r>
            <a:r>
              <a:rPr lang="en-US" altLang="zh-CN" sz="2400" b="1" dirty="0">
                <a:latin typeface="仿宋_GB2312" panose="02010609030101010101" charset="-122"/>
                <a:ea typeface="仿宋_GB2312" panose="02010609030101010101" charset="-122"/>
              </a:rPr>
              <a:t>15</a:t>
            </a:r>
            <a:r>
              <a:rPr lang="zh-CN" altLang="en-US" sz="2400" b="1" dirty="0">
                <a:latin typeface="仿宋_GB2312" panose="02010609030101010101" charset="-122"/>
                <a:ea typeface="仿宋_GB2312" panose="02010609030101010101" charset="-122"/>
              </a:rPr>
              <a:t>万，</a:t>
            </a:r>
            <a:r>
              <a:rPr lang="en-US" altLang="zh-CN" sz="2400" b="1" dirty="0">
                <a:latin typeface="仿宋_GB2312" panose="02010609030101010101" charset="-122"/>
                <a:ea typeface="仿宋_GB2312" panose="02010609030101010101" charset="-122"/>
                <a:sym typeface="+mn-ea"/>
              </a:rPr>
              <a:t>2</a:t>
            </a:r>
            <a:r>
              <a:rPr lang="zh-CN" altLang="en-US" sz="2400" b="1" dirty="0">
                <a:latin typeface="仿宋_GB2312" panose="02010609030101010101" charset="-122"/>
                <a:ea typeface="仿宋_GB2312" panose="02010609030101010101" charset="-122"/>
                <a:sym typeface="+mn-ea"/>
              </a:rPr>
              <a:t>月开具的增值税普通发票</a:t>
            </a:r>
            <a:r>
              <a:rPr lang="en-US" altLang="zh-CN" sz="2400" b="1" dirty="0">
                <a:latin typeface="仿宋_GB2312" panose="02010609030101010101" charset="-122"/>
                <a:ea typeface="仿宋_GB2312" panose="02010609030101010101" charset="-122"/>
                <a:sym typeface="+mn-ea"/>
              </a:rPr>
              <a:t>3</a:t>
            </a:r>
            <a:r>
              <a:rPr lang="zh-CN" altLang="en-US" sz="2400" b="1" dirty="0">
                <a:latin typeface="仿宋_GB2312" panose="02010609030101010101" charset="-122"/>
                <a:ea typeface="仿宋_GB2312" panose="02010609030101010101" charset="-122"/>
                <a:sym typeface="+mn-ea"/>
              </a:rPr>
              <a:t>万元（含税价）对应的业务发生销货退回，因此</a:t>
            </a:r>
            <a:r>
              <a:rPr lang="en-US" altLang="zh-CN" sz="2400" b="1" dirty="0">
                <a:latin typeface="仿宋_GB2312" panose="02010609030101010101" charset="-122"/>
                <a:ea typeface="仿宋_GB2312" panose="02010609030101010101" charset="-122"/>
                <a:sym typeface="+mn-ea"/>
              </a:rPr>
              <a:t>3</a:t>
            </a:r>
            <a:r>
              <a:rPr lang="zh-CN" altLang="en-US" sz="2400" b="1" dirty="0">
                <a:latin typeface="仿宋_GB2312" panose="02010609030101010101" charset="-122"/>
                <a:ea typeface="仿宋_GB2312" panose="02010609030101010101" charset="-122"/>
                <a:sym typeface="+mn-ea"/>
              </a:rPr>
              <a:t>月对该发票做了冲红处理</a:t>
            </a:r>
            <a:r>
              <a:rPr lang="zh-CN" sz="2400" b="1" dirty="0">
                <a:latin typeface="仿宋_GB2312" panose="02010609030101010101" charset="-122"/>
                <a:ea typeface="仿宋_GB2312" panose="02010609030101010101" charset="-122"/>
                <a:sym typeface="+mn-ea"/>
              </a:rPr>
              <a:t>，发票应当如何开具？</a:t>
            </a:r>
            <a:r>
              <a:rPr lang="en-US" altLang="zh-CN" sz="2400" b="1" dirty="0">
                <a:latin typeface="仿宋_GB2312" panose="02010609030101010101" charset="-122"/>
                <a:ea typeface="仿宋_GB2312" panose="02010609030101010101" charset="-122"/>
                <a:sym typeface="+mn-ea"/>
              </a:rPr>
              <a:t>3</a:t>
            </a:r>
            <a:r>
              <a:rPr lang="zh-CN" altLang="en-US" sz="2400" b="1" dirty="0">
                <a:latin typeface="仿宋_GB2312" panose="02010609030101010101" charset="-122"/>
                <a:ea typeface="仿宋_GB2312" panose="02010609030101010101" charset="-122"/>
                <a:sym typeface="+mn-ea"/>
              </a:rPr>
              <a:t>月应纳税额是多少？</a:t>
            </a:r>
            <a:endParaRPr lang="zh-CN" altLang="en-US" sz="2400" b="1" dirty="0">
              <a:latin typeface="仿宋_GB2312" panose="02010609030101010101" charset="-122"/>
              <a:ea typeface="仿宋_GB2312" panose="02010609030101010101" charset="-122"/>
              <a:sym typeface="+mn-ea"/>
            </a:endParaRPr>
          </a:p>
          <a:p>
            <a:pPr>
              <a:lnSpc>
                <a:spcPct val="100000"/>
              </a:lnSpc>
            </a:pPr>
            <a:r>
              <a:rPr lang="en-US" altLang="zh-CN" sz="2400" b="1" dirty="0">
                <a:latin typeface="仿宋_GB2312" panose="02010609030101010101" charset="-122"/>
                <a:ea typeface="仿宋_GB2312" panose="02010609030101010101" charset="-122"/>
                <a:sym typeface="+mn-ea"/>
              </a:rPr>
              <a:t>y</a:t>
            </a:r>
            <a:endParaRPr lang="zh-CN" altLang="en-US" sz="2400" b="1" dirty="0">
              <a:latin typeface="仿宋_GB2312" panose="02010609030101010101" charset="-122"/>
              <a:ea typeface="仿宋_GB2312" panose="02010609030101010101" charset="-122"/>
              <a:sym typeface="+mn-ea"/>
            </a:endParaRPr>
          </a:p>
          <a:p>
            <a:pPr>
              <a:lnSpc>
                <a:spcPct val="100000"/>
              </a:lnSpc>
            </a:pPr>
            <a:r>
              <a:rPr lang="zh-CN" altLang="en-US" sz="2400" b="1" dirty="0">
                <a:solidFill>
                  <a:srgbClr val="FF0000"/>
                </a:solidFill>
                <a:latin typeface="仿宋_GB2312" panose="02010609030101010101" charset="-122"/>
                <a:ea typeface="仿宋_GB2312" panose="02010609030101010101" charset="-122"/>
              </a:rPr>
              <a:t>分析：增值税小规模纳税人取得应税销售收入，纳税义务发生时间在2020年2月底以前，已按3%征收率开具增值税发票，发生销售折让、中止或者退回等情形需要开具红字发票的，按照3%征收率开具红字发票。</a:t>
            </a:r>
            <a:endParaRPr lang="zh-CN" altLang="en-US" sz="2400" b="1" dirty="0">
              <a:solidFill>
                <a:srgbClr val="FF0000"/>
              </a:solidFill>
              <a:latin typeface="仿宋_GB2312" panose="02010609030101010101" charset="-122"/>
              <a:ea typeface="仿宋_GB2312" panose="02010609030101010101" charset="-122"/>
            </a:endParaRPr>
          </a:p>
          <a:p>
            <a:pPr>
              <a:lnSpc>
                <a:spcPct val="100000"/>
              </a:lnSpc>
            </a:pPr>
            <a:r>
              <a:rPr lang="zh-CN" altLang="en-US" sz="2400" b="1" dirty="0">
                <a:solidFill>
                  <a:srgbClr val="FF0000"/>
                </a:solidFill>
                <a:latin typeface="仿宋_GB2312" panose="02010609030101010101" charset="-122"/>
                <a:ea typeface="仿宋_GB2312" panose="02010609030101010101" charset="-122"/>
              </a:rPr>
              <a:t>因此，</a:t>
            </a:r>
            <a:r>
              <a:rPr lang="en-US" altLang="zh-CN" sz="2400" b="1" dirty="0">
                <a:solidFill>
                  <a:srgbClr val="FF0000"/>
                </a:solidFill>
                <a:latin typeface="仿宋_GB2312" panose="02010609030101010101" charset="-122"/>
                <a:ea typeface="仿宋_GB2312" panose="02010609030101010101" charset="-122"/>
              </a:rPr>
              <a:t>3</a:t>
            </a:r>
            <a:r>
              <a:rPr lang="zh-CN" altLang="en-US" sz="2400" b="1" dirty="0">
                <a:solidFill>
                  <a:srgbClr val="FF0000"/>
                </a:solidFill>
                <a:latin typeface="仿宋_GB2312" panose="02010609030101010101" charset="-122"/>
                <a:ea typeface="仿宋_GB2312" panose="02010609030101010101" charset="-122"/>
              </a:rPr>
              <a:t>月取得</a:t>
            </a:r>
            <a:r>
              <a:rPr lang="en-US" altLang="zh-CN" sz="2400" b="1" dirty="0">
                <a:solidFill>
                  <a:srgbClr val="FF0000"/>
                </a:solidFill>
                <a:latin typeface="仿宋_GB2312" panose="02010609030101010101" charset="-122"/>
                <a:ea typeface="仿宋_GB2312" panose="02010609030101010101" charset="-122"/>
              </a:rPr>
              <a:t>15</a:t>
            </a:r>
            <a:r>
              <a:rPr lang="zh-CN" altLang="en-US" sz="2400" b="1" dirty="0">
                <a:solidFill>
                  <a:srgbClr val="FF0000"/>
                </a:solidFill>
                <a:latin typeface="仿宋_GB2312" panose="02010609030101010101" charset="-122"/>
                <a:ea typeface="仿宋_GB2312" panose="02010609030101010101" charset="-122"/>
              </a:rPr>
              <a:t>万含税销售额按</a:t>
            </a:r>
            <a:r>
              <a:rPr lang="en-US" altLang="zh-CN" sz="2400" b="1" dirty="0">
                <a:solidFill>
                  <a:srgbClr val="FF0000"/>
                </a:solidFill>
                <a:latin typeface="仿宋_GB2312" panose="02010609030101010101" charset="-122"/>
                <a:ea typeface="仿宋_GB2312" panose="02010609030101010101" charset="-122"/>
              </a:rPr>
              <a:t>1%</a:t>
            </a:r>
            <a:r>
              <a:rPr lang="zh-CN" altLang="en-US" sz="2400" b="1" dirty="0">
                <a:solidFill>
                  <a:srgbClr val="FF0000"/>
                </a:solidFill>
                <a:latin typeface="仿宋_GB2312" panose="02010609030101010101" charset="-122"/>
                <a:ea typeface="仿宋_GB2312" panose="02010609030101010101" charset="-122"/>
              </a:rPr>
              <a:t>开票，冲红</a:t>
            </a:r>
            <a:r>
              <a:rPr lang="en-US" altLang="zh-CN" sz="2400" b="1" dirty="0">
                <a:solidFill>
                  <a:srgbClr val="FF0000"/>
                </a:solidFill>
                <a:latin typeface="仿宋_GB2312" panose="02010609030101010101" charset="-122"/>
                <a:ea typeface="仿宋_GB2312" panose="02010609030101010101" charset="-122"/>
              </a:rPr>
              <a:t>2</a:t>
            </a:r>
            <a:r>
              <a:rPr lang="zh-CN" altLang="en-US" sz="2400" b="1" dirty="0">
                <a:solidFill>
                  <a:srgbClr val="FF0000"/>
                </a:solidFill>
                <a:latin typeface="仿宋_GB2312" panose="02010609030101010101" charset="-122"/>
                <a:ea typeface="仿宋_GB2312" panose="02010609030101010101" charset="-122"/>
              </a:rPr>
              <a:t>月的发票按</a:t>
            </a:r>
            <a:r>
              <a:rPr lang="en-US" altLang="zh-CN" sz="2400" b="1" dirty="0">
                <a:solidFill>
                  <a:srgbClr val="FF0000"/>
                </a:solidFill>
                <a:latin typeface="仿宋_GB2312" panose="02010609030101010101" charset="-122"/>
                <a:ea typeface="仿宋_GB2312" panose="02010609030101010101" charset="-122"/>
              </a:rPr>
              <a:t>3%</a:t>
            </a:r>
            <a:r>
              <a:rPr lang="zh-CN" altLang="en-US" sz="2400" b="1" dirty="0">
                <a:solidFill>
                  <a:srgbClr val="FF0000"/>
                </a:solidFill>
                <a:latin typeface="仿宋_GB2312" panose="02010609030101010101" charset="-122"/>
                <a:ea typeface="仿宋_GB2312" panose="02010609030101010101" charset="-122"/>
              </a:rPr>
              <a:t>开票。</a:t>
            </a:r>
            <a:endParaRPr lang="zh-CN" altLang="en-US" sz="2400" b="1" dirty="0">
              <a:solidFill>
                <a:srgbClr val="FF0000"/>
              </a:solidFill>
              <a:latin typeface="仿宋_GB2312" panose="02010609030101010101" charset="-122"/>
              <a:ea typeface="仿宋_GB2312" panose="02010609030101010101" charset="-122"/>
            </a:endParaRPr>
          </a:p>
          <a:p>
            <a:pPr algn="ctr">
              <a:lnSpc>
                <a:spcPct val="100000"/>
              </a:lnSpc>
            </a:pPr>
            <a:r>
              <a:rPr lang="en-US" altLang="zh-CN" sz="2400" b="1" dirty="0">
                <a:latin typeface="仿宋_GB2312" panose="02010609030101010101" charset="-122"/>
                <a:ea typeface="仿宋_GB2312" panose="02010609030101010101" charset="-122"/>
              </a:rPr>
              <a:t>   </a:t>
            </a:r>
            <a:endParaRPr lang="en-US" altLang="zh-CN" sz="2400" b="1" dirty="0">
              <a:latin typeface="仿宋_GB2312" panose="02010609030101010101" charset="-122"/>
              <a:ea typeface="仿宋_GB2312" panose="02010609030101010101" charset="-122"/>
              <a:sym typeface="+mn-ea"/>
            </a:endParaRPr>
          </a:p>
          <a:p>
            <a:pPr algn="ctr">
              <a:lnSpc>
                <a:spcPct val="100000"/>
              </a:lnSpc>
            </a:pPr>
            <a:r>
              <a:rPr lang="en-US" altLang="zh-CN" sz="2400" b="1" dirty="0">
                <a:latin typeface="仿宋_GB2312" panose="02010609030101010101" charset="-122"/>
                <a:ea typeface="仿宋_GB2312" panose="02010609030101010101" charset="-122"/>
              </a:rPr>
              <a:t>3</a:t>
            </a:r>
            <a:r>
              <a:rPr lang="zh-CN" altLang="en-US" sz="2400" b="1" dirty="0">
                <a:latin typeface="仿宋_GB2312" panose="02010609030101010101" charset="-122"/>
                <a:ea typeface="仿宋_GB2312" panose="02010609030101010101" charset="-122"/>
              </a:rPr>
              <a:t>月应纳税额</a:t>
            </a:r>
            <a:r>
              <a:rPr lang="en-US" altLang="zh-CN" sz="2400" b="1" dirty="0">
                <a:latin typeface="仿宋_GB2312" panose="02010609030101010101" charset="-122"/>
                <a:ea typeface="仿宋_GB2312" panose="02010609030101010101" charset="-122"/>
              </a:rPr>
              <a:t>=150000/</a:t>
            </a:r>
            <a:r>
              <a:rPr lang="zh-CN" altLang="en-US" sz="2400" b="1" dirty="0">
                <a:latin typeface="仿宋_GB2312" panose="02010609030101010101" charset="-122"/>
                <a:ea typeface="仿宋_GB2312" panose="02010609030101010101" charset="-122"/>
              </a:rPr>
              <a:t>（</a:t>
            </a:r>
            <a:r>
              <a:rPr lang="en-US" altLang="zh-CN" sz="2400" b="1" dirty="0">
                <a:latin typeface="仿宋_GB2312" panose="02010609030101010101" charset="-122"/>
                <a:ea typeface="仿宋_GB2312" panose="02010609030101010101" charset="-122"/>
              </a:rPr>
              <a:t>1+1%</a:t>
            </a:r>
            <a:r>
              <a:rPr lang="zh-CN" altLang="en-US" sz="2400" b="1" dirty="0">
                <a:latin typeface="仿宋_GB2312" panose="02010609030101010101" charset="-122"/>
                <a:ea typeface="仿宋_GB2312" panose="02010609030101010101" charset="-122"/>
              </a:rPr>
              <a:t>）</a:t>
            </a:r>
            <a:r>
              <a:rPr lang="en-US" altLang="zh-CN" sz="2400" b="1" dirty="0">
                <a:latin typeface="仿宋_GB2312" panose="02010609030101010101" charset="-122"/>
                <a:ea typeface="仿宋_GB2312" panose="02010609030101010101" charset="-122"/>
              </a:rPr>
              <a:t>*1%-30000/</a:t>
            </a:r>
            <a:r>
              <a:rPr lang="zh-CN" altLang="en-US" sz="2400" b="1" dirty="0">
                <a:latin typeface="仿宋_GB2312" panose="02010609030101010101" charset="-122"/>
                <a:ea typeface="仿宋_GB2312" panose="02010609030101010101" charset="-122"/>
              </a:rPr>
              <a:t>（</a:t>
            </a:r>
            <a:r>
              <a:rPr lang="en-US" altLang="zh-CN" sz="2400" b="1" dirty="0">
                <a:latin typeface="仿宋_GB2312" panose="02010609030101010101" charset="-122"/>
                <a:ea typeface="仿宋_GB2312" panose="02010609030101010101" charset="-122"/>
              </a:rPr>
              <a:t>1+3%</a:t>
            </a:r>
            <a:r>
              <a:rPr lang="zh-CN" altLang="en-US" sz="2400" b="1" dirty="0">
                <a:latin typeface="仿宋_GB2312" panose="02010609030101010101" charset="-122"/>
                <a:ea typeface="仿宋_GB2312" panose="02010609030101010101" charset="-122"/>
              </a:rPr>
              <a:t>）</a:t>
            </a:r>
            <a:r>
              <a:rPr lang="en-US" altLang="zh-CN" sz="2400" b="1" dirty="0">
                <a:latin typeface="仿宋_GB2312" panose="02010609030101010101" charset="-122"/>
                <a:ea typeface="仿宋_GB2312" panose="02010609030101010101" charset="-122"/>
              </a:rPr>
              <a:t>*3%=611.36</a:t>
            </a:r>
            <a:r>
              <a:rPr lang="zh-CN" altLang="en-US" sz="2400" b="1" dirty="0">
                <a:latin typeface="仿宋_GB2312" panose="02010609030101010101" charset="-122"/>
                <a:ea typeface="仿宋_GB2312" panose="02010609030101010101" charset="-122"/>
              </a:rPr>
              <a:t>元</a:t>
            </a:r>
            <a:endParaRPr lang="zh-CN" altLang="en-US" sz="2400" b="1" dirty="0">
              <a:latin typeface="仿宋_GB2312" panose="02010609030101010101" charset="-122"/>
              <a:ea typeface="仿宋_GB2312" panose="02010609030101010101" charset="-122"/>
            </a:endParaRPr>
          </a:p>
          <a:p>
            <a:pPr>
              <a:lnSpc>
                <a:spcPct val="100000"/>
              </a:lnSpc>
            </a:pPr>
            <a:endParaRPr lang="zh-CN" altLang="en-US" sz="2400" b="1" dirty="0">
              <a:latin typeface="仿宋_GB2312" panose="02010609030101010101" charset="-122"/>
              <a:ea typeface="仿宋_GB2312" panose="02010609030101010101" charset="-122"/>
            </a:endParaRPr>
          </a:p>
        </p:txBody>
      </p:sp>
    </p:spTree>
    <p:custDataLst>
      <p:tags r:id="rId1"/>
    </p:custData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发票开具</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税控开票软件</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2072005"/>
            <a:ext cx="10716895" cy="4399915"/>
          </a:xfrm>
          <a:prstGeom prst="rect">
            <a:avLst/>
          </a:prstGeom>
          <a:noFill/>
          <a:ln w="9525">
            <a:noFill/>
          </a:ln>
        </p:spPr>
        <p:txBody>
          <a:bodyPr wrap="square">
            <a:spAutoFit/>
          </a:bodyPr>
          <a:lstStyle/>
          <a:p>
            <a:pPr>
              <a:lnSpc>
                <a:spcPct val="100000"/>
              </a:lnSpc>
            </a:pPr>
            <a:r>
              <a:rPr lang="en-US" altLang="zh-CN" sz="2800" b="1" dirty="0">
                <a:latin typeface="仿宋_GB2312" panose="02010609030101010101" charset="-122"/>
                <a:ea typeface="仿宋_GB2312" panose="02010609030101010101" charset="-122"/>
              </a:rPr>
              <a:t>    为实现小规模纳税人增值税的减免和下降，根据国家税务总局的要求，小规模纳税人使用的增值税发票税控开票软件</a:t>
            </a:r>
            <a:r>
              <a:rPr lang="zh-CN" altLang="en-US" sz="2800" b="1" dirty="0">
                <a:latin typeface="仿宋_GB2312" panose="02010609030101010101" charset="-122"/>
                <a:ea typeface="仿宋_GB2312" panose="02010609030101010101" charset="-122"/>
              </a:rPr>
              <a:t>（包括税务</a:t>
            </a:r>
            <a:r>
              <a:rPr lang="en-US" altLang="zh-CN" sz="2800" b="1" dirty="0">
                <a:latin typeface="仿宋_GB2312" panose="02010609030101010101" charset="-122"/>
                <a:ea typeface="仿宋_GB2312" panose="02010609030101010101" charset="-122"/>
              </a:rPr>
              <a:t>UKey</a:t>
            </a:r>
            <a:r>
              <a:rPr lang="zh-CN" altLang="en-US" sz="2800" b="1" dirty="0">
                <a:latin typeface="仿宋_GB2312" panose="02010609030101010101" charset="-122"/>
                <a:ea typeface="仿宋_GB2312" panose="02010609030101010101" charset="-122"/>
              </a:rPr>
              <a:t>版开票软件）</a:t>
            </a:r>
            <a:r>
              <a:rPr lang="en-US" altLang="zh-CN" sz="2800" b="1" dirty="0">
                <a:latin typeface="仿宋_GB2312" panose="02010609030101010101" charset="-122"/>
                <a:ea typeface="仿宋_GB2312" panose="02010609030101010101" charset="-122"/>
              </a:rPr>
              <a:t>需要在3月份开票前进行升级，</a:t>
            </a:r>
            <a:r>
              <a:rPr lang="zh-CN" altLang="en-US" sz="2800" b="1" dirty="0">
                <a:latin typeface="仿宋_GB2312" panose="02010609030101010101" charset="-122"/>
                <a:ea typeface="仿宋_GB2312" panose="02010609030101010101" charset="-122"/>
              </a:rPr>
              <a:t>如未升级到最新版本，将影响增值税的减免优惠，请相关纳税人务必高度重视本次升级，在3月开票前完成升级！</a:t>
            </a:r>
            <a:endParaRPr lang="zh-CN" altLang="en-US" sz="2800" b="1" dirty="0">
              <a:latin typeface="仿宋_GB2312" panose="02010609030101010101" charset="-122"/>
              <a:ea typeface="仿宋_GB2312" panose="02010609030101010101" charset="-122"/>
            </a:endParaRPr>
          </a:p>
          <a:p>
            <a:pPr>
              <a:lnSpc>
                <a:spcPct val="100000"/>
              </a:lnSpc>
            </a:pPr>
            <a:endParaRPr lang="zh-CN" altLang="en-US" sz="2800" b="1" dirty="0">
              <a:latin typeface="仿宋_GB2312" panose="02010609030101010101" charset="-122"/>
              <a:ea typeface="仿宋_GB2312" panose="02010609030101010101" charset="-122"/>
            </a:endParaRPr>
          </a:p>
          <a:p>
            <a:pPr>
              <a:lnSpc>
                <a:spcPct val="100000"/>
              </a:lnSpc>
            </a:pPr>
            <a:r>
              <a:rPr lang="zh-CN" altLang="en-US" sz="2800" b="1" dirty="0">
                <a:latin typeface="仿宋_GB2312" panose="02010609030101010101" charset="-122"/>
                <a:ea typeface="仿宋_GB2312" panose="02010609030101010101" charset="-122"/>
              </a:rPr>
              <a:t>    操作方法：保持网络畅通，并打开开票软件，</a:t>
            </a:r>
            <a:r>
              <a:rPr lang="zh-CN" altLang="en-US" sz="2800" b="1" dirty="0">
                <a:latin typeface="仿宋_GB2312" panose="02010609030101010101" charset="-122"/>
                <a:ea typeface="仿宋_GB2312" panose="02010609030101010101" charset="-122"/>
                <a:sym typeface="+mn-ea"/>
              </a:rPr>
              <a:t>系统</a:t>
            </a:r>
            <a:r>
              <a:rPr lang="zh-CN" altLang="en-US" sz="2800" b="1" dirty="0">
                <a:latin typeface="仿宋_GB2312" panose="02010609030101010101" charset="-122"/>
                <a:ea typeface="仿宋_GB2312" panose="02010609030101010101" charset="-122"/>
              </a:rPr>
              <a:t>程序会自动执行开票软件下载、更新并完成开票软件的升级。更新下载完成后，再次登录时，系统就会升级到最新版本。升级后，在开票软件税率中新增了1%征收率。</a:t>
            </a:r>
            <a:endParaRPr lang="zh-CN" altLang="en-US" sz="2800" b="1" dirty="0">
              <a:latin typeface="仿宋_GB2312" panose="02010609030101010101" charset="-122"/>
              <a:ea typeface="仿宋_GB2312" panose="02010609030101010101" charset="-122"/>
            </a:endParaRPr>
          </a:p>
        </p:txBody>
      </p:sp>
    </p:spTree>
    <p:custDataLst>
      <p:tags r:id="rId1"/>
    </p:custData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发票开具</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税控开票软件</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1"/>
          <a:stretch>
            <a:fillRect/>
          </a:stretch>
        </p:blipFill>
        <p:spPr>
          <a:xfrm>
            <a:off x="1110615" y="1874520"/>
            <a:ext cx="9519920" cy="4414520"/>
          </a:xfrm>
          <a:prstGeom prst="rect">
            <a:avLst/>
          </a:prstGeom>
        </p:spPr>
      </p:pic>
    </p:spTree>
    <p:custDataLst>
      <p:tags r:id="rId2"/>
    </p:custData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sym typeface="+mn-ea"/>
              </a:rPr>
              <a:t>代开货物运输服务发票</a:t>
            </a:r>
            <a:r>
              <a:rPr lang="en-US" altLang="zh-CN" sz="3000" b="1" dirty="0">
                <a:solidFill>
                  <a:schemeClr val="bg1"/>
                </a:solidFill>
                <a:latin typeface="微软雅黑" panose="020B0503020204020204" pitchFamily="34" charset="-122"/>
                <a:ea typeface="微软雅黑" panose="020B0503020204020204" pitchFamily="34" charset="-122"/>
                <a:sym typeface="+mn-ea"/>
              </a:rPr>
              <a:t>-</a:t>
            </a:r>
            <a:r>
              <a:rPr lang="zh-CN" altLang="en-US" sz="3000" b="1" dirty="0">
                <a:solidFill>
                  <a:schemeClr val="bg1"/>
                </a:solidFill>
                <a:latin typeface="微软雅黑" panose="020B0503020204020204" pitchFamily="34" charset="-122"/>
                <a:ea typeface="微软雅黑" panose="020B0503020204020204" pitchFamily="34" charset="-122"/>
                <a:sym typeface="+mn-ea"/>
              </a:rPr>
              <a:t>相关规定</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935" y="1848485"/>
            <a:ext cx="10716895" cy="4399915"/>
          </a:xfrm>
          <a:prstGeom prst="rect">
            <a:avLst/>
          </a:prstGeom>
          <a:noFill/>
          <a:ln w="9525">
            <a:noFill/>
          </a:ln>
        </p:spPr>
        <p:txBody>
          <a:bodyPr wrap="square">
            <a:spAutoFit/>
          </a:bodyPr>
          <a:lstStyle/>
          <a:p>
            <a:pPr eaLnBrk="1" latinLnBrk="0" hangingPunct="1">
              <a:lnSpc>
                <a:spcPct val="100000"/>
              </a:lnSpc>
            </a:pPr>
            <a:r>
              <a:rPr lang="en-US" altLang="zh-CN" sz="2800" b="1" dirty="0">
                <a:latin typeface="仿宋_GB2312" panose="02010609030101010101" charset="-122"/>
                <a:ea typeface="仿宋_GB2312" panose="02010609030101010101" charset="-122"/>
              </a:rPr>
              <a:t>   </a:t>
            </a: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a:p>
            <a:pPr eaLnBrk="1" latinLnBrk="0" hangingPunct="1">
              <a:lnSpc>
                <a:spcPct val="150000"/>
              </a:lnSpc>
            </a:pPr>
            <a:r>
              <a:rPr lang="en-US" altLang="zh-CN" sz="2400" b="1" dirty="0">
                <a:latin typeface="仿宋" panose="02010609060101010101" charset="-122"/>
                <a:ea typeface="仿宋" panose="02010609060101010101" charset="-122"/>
                <a:cs typeface="仿宋" panose="02010609060101010101" charset="-122"/>
              </a:rPr>
              <a:t>  </a:t>
            </a:r>
            <a:r>
              <a:rPr lang="zh-CN" altLang="en-US" sz="2400" b="1">
                <a:latin typeface="仿宋" panose="02010609060101010101" charset="-122"/>
                <a:ea typeface="仿宋" panose="02010609060101010101" charset="-122"/>
                <a:cs typeface="仿宋" panose="02010609060101010101" charset="-122"/>
                <a:sym typeface="+mn-ea"/>
              </a:rPr>
              <a:t>  自</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2020年3月1日至5月31日</a:t>
            </a:r>
            <a:r>
              <a:rPr lang="zh-CN" altLang="en-US" sz="2400" b="1">
                <a:latin typeface="仿宋" panose="02010609060101010101" charset="-122"/>
                <a:ea typeface="仿宋" panose="02010609060101010101" charset="-122"/>
                <a:cs typeface="仿宋" panose="02010609060101010101" charset="-122"/>
                <a:sym typeface="+mn-ea"/>
              </a:rPr>
              <a:t>，对湖北省境内的个体工商户、个人独资企业和合伙企业，</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代开货物运输服务增值税发票时</a:t>
            </a:r>
            <a:r>
              <a:rPr lang="zh-CN" altLang="en-US" sz="2400" b="1">
                <a:latin typeface="仿宋" panose="02010609060101010101" charset="-122"/>
                <a:ea typeface="仿宋" panose="02010609060101010101" charset="-122"/>
                <a:cs typeface="仿宋" panose="02010609060101010101" charset="-122"/>
                <a:sym typeface="+mn-ea"/>
              </a:rPr>
              <a:t>，暂不预征个人所得税；对</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其他地区</a:t>
            </a:r>
            <a:r>
              <a:rPr lang="zh-CN" altLang="en-US" sz="2400" b="1">
                <a:latin typeface="仿宋" panose="02010609060101010101" charset="-122"/>
                <a:ea typeface="仿宋" panose="02010609060101010101" charset="-122"/>
                <a:cs typeface="仿宋" panose="02010609060101010101" charset="-122"/>
                <a:sym typeface="+mn-ea"/>
              </a:rPr>
              <a:t>的上述纳税人统一按</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代开发票金额的0.5%预征个人所得税。</a:t>
            </a:r>
            <a:endParaRPr lang="zh-CN" altLang="en-US" sz="2400" b="1">
              <a:solidFill>
                <a:srgbClr val="FF0000"/>
              </a:solidFill>
              <a:latin typeface="仿宋" panose="02010609060101010101" charset="-122"/>
              <a:ea typeface="仿宋" panose="02010609060101010101" charset="-122"/>
              <a:cs typeface="仿宋" panose="02010609060101010101" charset="-122"/>
              <a:sym typeface="+mn-ea"/>
            </a:endParaRPr>
          </a:p>
          <a:p>
            <a:pPr eaLnBrk="1" latinLnBrk="0" hangingPunct="1">
              <a:lnSpc>
                <a:spcPct val="100000"/>
              </a:lnSpc>
            </a:pPr>
            <a:endParaRPr lang="zh-CN" altLang="en-US" sz="2400" b="1">
              <a:latin typeface="仿宋" panose="02010609060101010101" charset="-122"/>
              <a:ea typeface="仿宋" panose="02010609060101010101" charset="-122"/>
              <a:cs typeface="仿宋" panose="02010609060101010101" charset="-122"/>
              <a:sym typeface="+mn-ea"/>
            </a:endParaRPr>
          </a:p>
          <a:p>
            <a:pPr eaLnBrk="1" latinLnBrk="0" hangingPunct="1">
              <a:lnSpc>
                <a:spcPct val="100000"/>
              </a:lnSpc>
            </a:pPr>
            <a:endParaRPr lang="zh-CN" altLang="en-US" sz="2400" b="1">
              <a:solidFill>
                <a:srgbClr val="FF0000"/>
              </a:solidFill>
              <a:latin typeface="仿宋" panose="02010609060101010101" charset="-122"/>
              <a:ea typeface="仿宋" panose="02010609060101010101" charset="-122"/>
              <a:cs typeface="仿宋" panose="02010609060101010101" charset="-122"/>
              <a:sym typeface="+mn-ea"/>
            </a:endParaRPr>
          </a:p>
          <a:p>
            <a:pPr eaLnBrk="1" latinLnBrk="0" hangingPunct="1">
              <a:lnSpc>
                <a:spcPct val="100000"/>
              </a:lnSpc>
            </a:pPr>
            <a:endParaRPr lang="zh-CN" altLang="en-US" sz="2400" b="1">
              <a:solidFill>
                <a:srgbClr val="FF0000"/>
              </a:solidFill>
              <a:latin typeface="仿宋" panose="02010609060101010101" charset="-122"/>
              <a:ea typeface="仿宋" panose="02010609060101010101" charset="-122"/>
              <a:cs typeface="仿宋" panose="02010609060101010101" charset="-122"/>
              <a:sym typeface="+mn-ea"/>
            </a:endParaRPr>
          </a:p>
          <a:p>
            <a:pPr eaLnBrk="1" latinLnBrk="0" hangingPunct="1">
              <a:lnSpc>
                <a:spcPct val="100000"/>
              </a:lnSpc>
            </a:pPr>
            <a:endParaRPr lang="zh-CN" altLang="en-US" sz="2400" b="1">
              <a:solidFill>
                <a:srgbClr val="FF0000"/>
              </a:solidFill>
              <a:latin typeface="仿宋" panose="02010609060101010101" charset="-122"/>
              <a:ea typeface="仿宋" panose="02010609060101010101" charset="-122"/>
              <a:cs typeface="仿宋" panose="02010609060101010101" charset="-122"/>
              <a:sym typeface="+mn-ea"/>
            </a:endParaRPr>
          </a:p>
          <a:p>
            <a:pPr eaLnBrk="1" latinLnBrk="0" hangingPunct="1">
              <a:lnSpc>
                <a:spcPct val="100000"/>
              </a:lnSpc>
            </a:pPr>
            <a:r>
              <a:rPr lang="zh-CN" altLang="en-US" sz="2400" b="1">
                <a:latin typeface="仿宋" panose="02010609060101010101" charset="-122"/>
                <a:ea typeface="仿宋" panose="02010609060101010101" charset="-122"/>
                <a:cs typeface="仿宋" panose="02010609060101010101" charset="-122"/>
                <a:sym typeface="+mn-ea"/>
              </a:rPr>
              <a:t>    </a:t>
            </a:r>
            <a:endParaRPr lang="zh-CN" altLang="en-US" sz="2400" b="1">
              <a:latin typeface="仿宋" panose="02010609060101010101" charset="-122"/>
              <a:ea typeface="仿宋" panose="02010609060101010101" charset="-122"/>
              <a:cs typeface="仿宋" panose="02010609060101010101" charset="-122"/>
              <a:sym typeface="+mn-ea"/>
            </a:endParaRPr>
          </a:p>
          <a:p>
            <a:pPr algn="l" eaLnBrk="1" latinLnBrk="0" hangingPunct="1">
              <a:lnSpc>
                <a:spcPct val="100000"/>
              </a:lnSpc>
              <a:buNone/>
            </a:pPr>
            <a:endParaRPr lang="zh-CN" altLang="en-US" sz="2400" b="1" dirty="0">
              <a:latin typeface="仿宋" panose="02010609060101010101" charset="-122"/>
              <a:ea typeface="仿宋" panose="02010609060101010101" charset="-122"/>
              <a:cs typeface="仿宋" panose="02010609060101010101" charset="-122"/>
            </a:endParaRPr>
          </a:p>
        </p:txBody>
      </p:sp>
      <p:graphicFrame>
        <p:nvGraphicFramePr>
          <p:cNvPr id="6" name="表格 5"/>
          <p:cNvGraphicFramePr/>
          <p:nvPr>
            <p:custDataLst>
              <p:tags r:id="rId1"/>
            </p:custDataLst>
          </p:nvPr>
        </p:nvGraphicFramePr>
        <p:xfrm>
          <a:off x="1363980" y="4330065"/>
          <a:ext cx="8533130" cy="1143000"/>
        </p:xfrm>
        <a:graphic>
          <a:graphicData uri="http://schemas.openxmlformats.org/drawingml/2006/table">
            <a:tbl>
              <a:tblPr firstRow="1" bandRow="1">
                <a:tableStyleId>{5C22544A-7EE6-4342-B048-85BDC9FD1C3A}</a:tableStyleId>
              </a:tblPr>
              <a:tblGrid>
                <a:gridCol w="4266565"/>
                <a:gridCol w="4266565"/>
              </a:tblGrid>
              <a:tr h="381000">
                <a:tc>
                  <a:txBody>
                    <a:bodyPr/>
                    <a:lstStyle/>
                    <a:p>
                      <a:pPr algn="ctr">
                        <a:buNone/>
                      </a:pPr>
                      <a:r>
                        <a:rPr lang="zh-CN" altLang="en-US" sz="1800">
                          <a:latin typeface="仿宋" panose="02010609060101010101" charset="-122"/>
                          <a:ea typeface="仿宋" panose="02010609060101010101" charset="-122"/>
                        </a:rPr>
                        <a:t>享受主体</a:t>
                      </a:r>
                      <a:endParaRPr lang="zh-CN" altLang="en-US" sz="1800">
                        <a:latin typeface="仿宋" panose="02010609060101010101" charset="-122"/>
                        <a:ea typeface="仿宋" panose="02010609060101010101" charset="-122"/>
                      </a:endParaRPr>
                    </a:p>
                  </a:txBody>
                  <a:tcPr/>
                </a:tc>
                <a:tc>
                  <a:txBody>
                    <a:bodyPr/>
                    <a:lstStyle/>
                    <a:p>
                      <a:pPr algn="ctr">
                        <a:buNone/>
                      </a:pPr>
                      <a:r>
                        <a:rPr lang="zh-CN" altLang="en-US" sz="1800">
                          <a:latin typeface="仿宋" panose="02010609060101010101" charset="-122"/>
                          <a:ea typeface="仿宋" panose="02010609060101010101" charset="-122"/>
                          <a:cs typeface="仿宋" panose="02010609060101010101" charset="-122"/>
                          <a:sym typeface="+mn-ea"/>
                        </a:rPr>
                        <a:t>个体工商户、个人独资企业和合伙企业</a:t>
                      </a:r>
                      <a:endParaRPr lang="zh-CN" altLang="en-US" sz="1800">
                        <a:latin typeface="仿宋" panose="02010609060101010101" charset="-122"/>
                        <a:ea typeface="仿宋" panose="02010609060101010101" charset="-122"/>
                        <a:cs typeface="仿宋" panose="02010609060101010101" charset="-122"/>
                        <a:sym typeface="+mn-ea"/>
                      </a:endParaRPr>
                    </a:p>
                  </a:txBody>
                  <a:tcPr/>
                </a:tc>
              </a:tr>
              <a:tr h="381000">
                <a:tc>
                  <a:txBody>
                    <a:bodyPr/>
                    <a:lstStyle/>
                    <a:p>
                      <a:pPr algn="ctr">
                        <a:buNone/>
                      </a:pPr>
                      <a:r>
                        <a:rPr lang="zh-CN" altLang="en-US" sz="1800" b="1">
                          <a:latin typeface="仿宋" panose="02010609060101010101" charset="-122"/>
                          <a:ea typeface="仿宋" panose="02010609060101010101" charset="-122"/>
                          <a:cs typeface="仿宋" panose="02010609060101010101" charset="-122"/>
                          <a:sym typeface="+mn-ea"/>
                        </a:rPr>
                        <a:t>政策执行时间</a:t>
                      </a:r>
                      <a:endParaRPr lang="zh-CN" altLang="en-US" sz="1800" b="1">
                        <a:latin typeface="仿宋" panose="02010609060101010101" charset="-122"/>
                        <a:ea typeface="仿宋" panose="02010609060101010101" charset="-122"/>
                        <a:cs typeface="仿宋" panose="02010609060101010101" charset="-122"/>
                        <a:sym typeface="+mn-ea"/>
                      </a:endParaRPr>
                    </a:p>
                  </a:txBody>
                  <a:tcPr/>
                </a:tc>
                <a:tc>
                  <a:txBody>
                    <a:bodyPr/>
                    <a:lstStyle/>
                    <a:p>
                      <a:pPr algn="ctr" eaLnBrk="1" latinLnBrk="0" hangingPunct="1">
                        <a:lnSpc>
                          <a:spcPct val="100000"/>
                        </a:lnSpc>
                      </a:pPr>
                      <a:r>
                        <a:rPr lang="zh-CN" altLang="en-US" sz="1800">
                          <a:latin typeface="仿宋" panose="02010609060101010101" charset="-122"/>
                          <a:ea typeface="仿宋" panose="02010609060101010101" charset="-122"/>
                          <a:cs typeface="仿宋" panose="02010609060101010101" charset="-122"/>
                          <a:sym typeface="+mn-ea"/>
                        </a:rPr>
                        <a:t>2020年3月1日至5月31日</a:t>
                      </a:r>
                      <a:endParaRPr lang="zh-CN" altLang="en-US" sz="1800">
                        <a:latin typeface="仿宋" panose="02010609060101010101" charset="-122"/>
                        <a:ea typeface="仿宋" panose="02010609060101010101" charset="-122"/>
                        <a:cs typeface="仿宋" panose="02010609060101010101" charset="-122"/>
                        <a:sym typeface="+mn-ea"/>
                      </a:endParaRPr>
                    </a:p>
                  </a:txBody>
                  <a:tcPr/>
                </a:tc>
              </a:tr>
              <a:tr h="381000">
                <a:tc>
                  <a:txBody>
                    <a:bodyPr/>
                    <a:lstStyle/>
                    <a:p>
                      <a:pPr algn="ctr">
                        <a:buNone/>
                      </a:pPr>
                      <a:r>
                        <a:rPr lang="zh-CN" altLang="en-US" sz="1800">
                          <a:latin typeface="仿宋" panose="02010609060101010101" charset="-122"/>
                          <a:ea typeface="仿宋" panose="02010609060101010101" charset="-122"/>
                        </a:rPr>
                        <a:t>预征率</a:t>
                      </a:r>
                      <a:endParaRPr lang="zh-CN" altLang="en-US" sz="1800">
                        <a:latin typeface="仿宋" panose="02010609060101010101" charset="-122"/>
                        <a:ea typeface="仿宋" panose="02010609060101010101" charset="-122"/>
                      </a:endParaRPr>
                    </a:p>
                  </a:txBody>
                  <a:tcPr/>
                </a:tc>
                <a:tc>
                  <a:txBody>
                    <a:bodyPr/>
                    <a:lstStyle/>
                    <a:p>
                      <a:pPr algn="ctr">
                        <a:buNone/>
                      </a:pPr>
                      <a:r>
                        <a:rPr lang="zh-CN" altLang="en-US" sz="1800" b="1">
                          <a:solidFill>
                            <a:srgbClr val="FF0000"/>
                          </a:solidFill>
                          <a:latin typeface="仿宋" panose="02010609060101010101" charset="-122"/>
                          <a:ea typeface="仿宋" panose="02010609060101010101" charset="-122"/>
                          <a:cs typeface="仿宋" panose="02010609060101010101" charset="-122"/>
                          <a:sym typeface="+mn-ea"/>
                        </a:rPr>
                        <a:t>0.5%</a:t>
                      </a:r>
                      <a:endParaRPr lang="zh-CN" altLang="en-US" sz="1800" b="1">
                        <a:solidFill>
                          <a:srgbClr val="FF0000"/>
                        </a:solidFill>
                        <a:latin typeface="仿宋" panose="02010609060101010101" charset="-122"/>
                        <a:ea typeface="仿宋" panose="02010609060101010101" charset="-122"/>
                        <a:cs typeface="仿宋" panose="02010609060101010101" charset="-122"/>
                        <a:sym typeface="+mn-ea"/>
                      </a:endParaRPr>
                    </a:p>
                  </a:txBody>
                  <a:tcPr/>
                </a:tc>
              </a:tr>
            </a:tbl>
          </a:graphicData>
        </a:graphic>
      </p:graphicFrame>
    </p:spTree>
    <p:custDataLst>
      <p:tags r:id="rId2"/>
    </p:custData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758248" y="3601085"/>
            <a:ext cx="9242425" cy="922020"/>
          </a:xfrm>
          <a:prstGeom prst="rect">
            <a:avLst/>
          </a:prstGeom>
        </p:spPr>
        <p:txBody>
          <a:bodyPr wrap="square">
            <a:spAutoFit/>
          </a:bodyPr>
          <a:lstStyle/>
          <a:p>
            <a:pPr fontAlgn="auto"/>
            <a:r>
              <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增值税申报要点</a:t>
            </a:r>
            <a:endPar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grpSp>
        <p:nvGrpSpPr>
          <p:cNvPr id="15362" name="组合 34"/>
          <p:cNvGrpSpPr/>
          <p:nvPr/>
        </p:nvGrpSpPr>
        <p:grpSpPr>
          <a:xfrm>
            <a:off x="4876800" y="1057275"/>
            <a:ext cx="2190750" cy="2214880"/>
            <a:chOff x="2872740" y="1722120"/>
            <a:chExt cx="683201" cy="691147"/>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91147"/>
            </a:xfrm>
            <a:prstGeom prst="rect">
              <a:avLst/>
            </a:prstGeom>
            <a:noFill/>
            <a:ln w="9525">
              <a:noFill/>
            </a:ln>
          </p:spPr>
          <p:txBody>
            <a:bodyPr wrap="square" anchor="t">
              <a:spAutoFit/>
            </a:bodyPr>
            <a:lstStyle/>
            <a:p>
              <a:pPr algn="ctr"/>
              <a:r>
                <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rPr>
                <a:t>3</a:t>
              </a:r>
              <a:endPar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Tree>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增值税申报</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相关规定</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821815"/>
            <a:ext cx="10716895" cy="4154170"/>
          </a:xfrm>
          <a:prstGeom prst="rect">
            <a:avLst/>
          </a:prstGeom>
          <a:noFill/>
          <a:ln w="9525">
            <a:noFill/>
          </a:ln>
        </p:spPr>
        <p:txBody>
          <a:bodyPr wrap="square">
            <a:spAutoFit/>
          </a:bodyPr>
          <a:lstStyle/>
          <a:p>
            <a:pPr>
              <a:lnSpc>
                <a:spcPct val="100000"/>
              </a:lnSpc>
            </a:pPr>
            <a:r>
              <a:rPr lang="en-US" altLang="zh-CN" sz="2400" b="1" dirty="0">
                <a:latin typeface="仿宋_GB2312" panose="02010609030101010101" charset="-122"/>
                <a:ea typeface="仿宋_GB2312" panose="02010609030101010101" charset="-122"/>
              </a:rPr>
              <a:t>    增值税小规模纳税人在办理增值税纳税申报时，按照13号公告有关规定，</a:t>
            </a:r>
            <a:r>
              <a:rPr lang="en-US" altLang="zh-CN" sz="2400" b="1" dirty="0">
                <a:solidFill>
                  <a:schemeClr val="tx1"/>
                </a:solidFill>
                <a:latin typeface="仿宋_GB2312" panose="02010609030101010101" charset="-122"/>
                <a:ea typeface="仿宋_GB2312" panose="02010609030101010101" charset="-122"/>
              </a:rPr>
              <a:t>免征增值税的销售额等项目</a:t>
            </a:r>
            <a:r>
              <a:rPr lang="en-US" altLang="zh-CN" sz="2400" b="1" dirty="0">
                <a:latin typeface="仿宋_GB2312" panose="02010609030101010101" charset="-122"/>
                <a:ea typeface="仿宋_GB2312" panose="02010609030101010101" charset="-122"/>
              </a:rPr>
              <a:t>应当填写在《增值税纳税申报表（小规模纳税人适用）》及《增值税减免税申报明细表》免税项目相应栏次；</a:t>
            </a:r>
            <a:r>
              <a:rPr lang="en-US" altLang="zh-CN" sz="2400" b="1" dirty="0">
                <a:solidFill>
                  <a:srgbClr val="FF0000"/>
                </a:solidFill>
                <a:latin typeface="仿宋_GB2312" panose="02010609030101010101" charset="-122"/>
                <a:ea typeface="仿宋_GB2312" panose="02010609030101010101" charset="-122"/>
              </a:rPr>
              <a:t>减按1%征收率征收增值税的销售额</a:t>
            </a:r>
            <a:r>
              <a:rPr lang="en-US" altLang="zh-CN" sz="2400" b="1" dirty="0">
                <a:solidFill>
                  <a:schemeClr val="tx1"/>
                </a:solidFill>
                <a:latin typeface="仿宋_GB2312" panose="02010609030101010101" charset="-122"/>
                <a:ea typeface="仿宋_GB2312" panose="02010609030101010101" charset="-122"/>
              </a:rPr>
              <a:t>应当</a:t>
            </a:r>
            <a:r>
              <a:rPr lang="en-US" altLang="zh-CN" sz="2400" b="1" dirty="0">
                <a:latin typeface="仿宋_GB2312" panose="02010609030101010101" charset="-122"/>
                <a:ea typeface="仿宋_GB2312" panose="02010609030101010101" charset="-122"/>
              </a:rPr>
              <a:t>填写在《增值税纳税申报表（小规模纳税人适用）》“应征增值税不含税销售额（3%征收率）”相应栏次，</a:t>
            </a:r>
            <a:r>
              <a:rPr lang="en-US" altLang="zh-CN" sz="2400" b="1" dirty="0">
                <a:solidFill>
                  <a:srgbClr val="FF0000"/>
                </a:solidFill>
                <a:latin typeface="仿宋_GB2312" panose="02010609030101010101" charset="-122"/>
                <a:ea typeface="仿宋_GB2312" panose="02010609030101010101" charset="-122"/>
              </a:rPr>
              <a:t>对应减征的增值税应纳税额按销售额的2%计算</a:t>
            </a:r>
            <a:r>
              <a:rPr lang="en-US" altLang="zh-CN" sz="2400" b="1" dirty="0">
                <a:latin typeface="仿宋_GB2312" panose="02010609030101010101" charset="-122"/>
                <a:ea typeface="仿宋_GB2312" panose="02010609030101010101" charset="-122"/>
              </a:rPr>
              <a:t>填写在《增值税纳税申报表（小规模纳税人适用）》“本期应纳税额减征额”及《增值税减免税申报明细表》减税项目相应栏次。</a:t>
            </a:r>
            <a:endParaRPr lang="en-US" altLang="zh-CN" sz="2400" b="1" dirty="0">
              <a:latin typeface="仿宋_GB2312" panose="02010609030101010101" charset="-122"/>
              <a:ea typeface="仿宋_GB2312" panose="02010609030101010101" charset="-122"/>
            </a:endParaRPr>
          </a:p>
          <a:p>
            <a:pPr>
              <a:lnSpc>
                <a:spcPct val="100000"/>
              </a:lnSpc>
            </a:pPr>
            <a:endParaRPr lang="zh-CN" altLang="en-US" sz="2400" b="1" dirty="0">
              <a:latin typeface="仿宋_GB2312" panose="02010609030101010101" charset="-122"/>
              <a:ea typeface="仿宋_GB2312" panose="02010609030101010101" charset="-122"/>
            </a:endParaRPr>
          </a:p>
          <a:p>
            <a:pPr>
              <a:lnSpc>
                <a:spcPct val="100000"/>
              </a:lnSpc>
            </a:pPr>
            <a:r>
              <a:rPr lang="zh-CN" altLang="en-US" sz="2400" b="1" dirty="0">
                <a:latin typeface="仿宋_GB2312" panose="02010609030101010101" charset="-122"/>
                <a:ea typeface="仿宋_GB2312" panose="02010609030101010101" charset="-122"/>
              </a:rPr>
              <a:t>    根据新政策对纳税申报表也做出</a:t>
            </a:r>
            <a:r>
              <a:rPr lang="zh-CN" altLang="en-US" sz="2400" b="1" dirty="0">
                <a:solidFill>
                  <a:srgbClr val="FF0000"/>
                </a:solidFill>
                <a:latin typeface="仿宋_GB2312" panose="02010609030101010101" charset="-122"/>
                <a:ea typeface="仿宋_GB2312" panose="02010609030101010101" charset="-122"/>
              </a:rPr>
              <a:t>修改</a:t>
            </a:r>
            <a:r>
              <a:rPr lang="zh-CN" altLang="en-US" sz="2400" b="1" dirty="0">
                <a:latin typeface="仿宋_GB2312" panose="02010609030101010101" charset="-122"/>
                <a:ea typeface="仿宋_GB2312" panose="02010609030101010101" charset="-122"/>
              </a:rPr>
              <a:t>：《增值税纳税申报表（小规模纳税人适用）附列资料》第8栏“不含税销售额”计算公式调整为：</a:t>
            </a:r>
            <a:r>
              <a:rPr lang="zh-CN" altLang="en-US" sz="2400" b="1" dirty="0">
                <a:solidFill>
                  <a:srgbClr val="FF0000"/>
                </a:solidFill>
                <a:latin typeface="仿宋_GB2312" panose="02010609030101010101" charset="-122"/>
                <a:ea typeface="仿宋_GB2312" panose="02010609030101010101" charset="-122"/>
              </a:rPr>
              <a:t>第8栏=第7栏÷（1+征收率)。</a:t>
            </a:r>
            <a:endParaRPr lang="zh-CN" altLang="en-US" sz="2400" b="1" dirty="0">
              <a:solidFill>
                <a:srgbClr val="FF0000"/>
              </a:solidFill>
              <a:latin typeface="仿宋_GB2312" panose="02010609030101010101" charset="-122"/>
              <a:ea typeface="仿宋_GB2312" panose="02010609030101010101" charset="-122"/>
            </a:endParaRPr>
          </a:p>
        </p:txBody>
      </p:sp>
    </p:spTree>
    <p:custDataLst>
      <p:tags r:id="rId1"/>
    </p:custData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矩形 4"/>
          <p:cNvSpPr/>
          <p:nvPr/>
        </p:nvSpPr>
        <p:spPr>
          <a:xfrm>
            <a:off x="1220788" y="295275"/>
            <a:ext cx="6878637" cy="460375"/>
          </a:xfrm>
          <a:prstGeom prst="rect">
            <a:avLst/>
          </a:prstGeom>
          <a:noFill/>
          <a:ln w="9525">
            <a:noFill/>
          </a:ln>
        </p:spPr>
        <p:txBody>
          <a:bodyPr wrap="square" anchor="t">
            <a:spAutoFit/>
          </a:bodyPr>
          <a:lstStyle/>
          <a:p>
            <a:r>
              <a:rPr lang="zh-CN" altLang="en-US" sz="24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lt"/>
              </a:rPr>
              <a:t>支持复工复产</a:t>
            </a:r>
            <a:endPar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3" name="Freeform 5"/>
          <p:cNvSpPr/>
          <p:nvPr/>
        </p:nvSpPr>
        <p:spPr bwMode="auto">
          <a:xfrm rot="5400000">
            <a:off x="1485578" y="702918"/>
            <a:ext cx="1533525" cy="3798887"/>
          </a:xfrm>
          <a:custGeom>
            <a:avLst/>
            <a:gdLst>
              <a:gd name="T0" fmla="*/ 407 w 1375"/>
              <a:gd name="T1" fmla="*/ 1218 h 1218"/>
              <a:gd name="T2" fmla="*/ 299 w 1375"/>
              <a:gd name="T3" fmla="*/ 1156 h 1218"/>
              <a:gd name="T4" fmla="*/ 19 w 1375"/>
              <a:gd name="T5" fmla="*/ 671 h 1218"/>
              <a:gd name="T6" fmla="*/ 19 w 1375"/>
              <a:gd name="T7" fmla="*/ 547 h 1218"/>
              <a:gd name="T8" fmla="*/ 299 w 1375"/>
              <a:gd name="T9" fmla="*/ 62 h 1218"/>
              <a:gd name="T10" fmla="*/ 407 w 1375"/>
              <a:gd name="T11" fmla="*/ 0 h 1218"/>
              <a:gd name="T12" fmla="*/ 967 w 1375"/>
              <a:gd name="T13" fmla="*/ 0 h 1218"/>
              <a:gd name="T14" fmla="*/ 1075 w 1375"/>
              <a:gd name="T15" fmla="*/ 62 h 1218"/>
              <a:gd name="T16" fmla="*/ 1355 w 1375"/>
              <a:gd name="T17" fmla="*/ 547 h 1218"/>
              <a:gd name="T18" fmla="*/ 1355 w 1375"/>
              <a:gd name="T19" fmla="*/ 671 h 1218"/>
              <a:gd name="T20" fmla="*/ 1075 w 1375"/>
              <a:gd name="T21" fmla="*/ 1156 h 1218"/>
              <a:gd name="T22" fmla="*/ 967 w 1375"/>
              <a:gd name="T23" fmla="*/ 1218 h 1218"/>
              <a:gd name="T24" fmla="*/ 407 w 1375"/>
              <a:gd name="T25" fmla="*/ 121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5" h="1218">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chemeClr val="bg1"/>
          </a:solidFill>
          <a:ln w="25400">
            <a:solidFill>
              <a:srgbClr val="FFFFFF"/>
            </a:solidFill>
          </a:ln>
          <a:effectLst>
            <a:outerShdw blurRad="444500" dist="152400" dir="2700000" algn="tl" rotWithShape="0">
              <a:prstClr val="black">
                <a:alpha val="30000"/>
              </a:prstClr>
            </a:outerShdw>
          </a:effec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uLnTx/>
              <a:uFillTx/>
              <a:latin typeface="微软雅黑" panose="020B0503020204020204" pitchFamily="34" charset="-122"/>
              <a:ea typeface="微软雅黑" panose="020B0503020204020204" pitchFamily="34" charset="-122"/>
              <a:cs typeface="+mn-cs"/>
            </a:endParaRPr>
          </a:p>
        </p:txBody>
      </p:sp>
      <p:grpSp>
        <p:nvGrpSpPr>
          <p:cNvPr id="10244" name="组合 40"/>
          <p:cNvGrpSpPr/>
          <p:nvPr/>
        </p:nvGrpSpPr>
        <p:grpSpPr>
          <a:xfrm>
            <a:off x="4307205" y="1145024"/>
            <a:ext cx="7343775" cy="3832419"/>
            <a:chOff x="5066952" y="2103396"/>
            <a:chExt cx="7277650" cy="3752192"/>
          </a:xfrm>
          <a:solidFill>
            <a:schemeClr val="bg1"/>
          </a:solidFill>
        </p:grpSpPr>
        <p:sp>
          <p:nvSpPr>
            <p:cNvPr id="37" name="左大括号 36"/>
            <p:cNvSpPr/>
            <p:nvPr/>
          </p:nvSpPr>
          <p:spPr>
            <a:xfrm>
              <a:off x="5066952" y="2468807"/>
              <a:ext cx="476250" cy="3386781"/>
            </a:xfrm>
            <a:prstGeom prst="leftBrace">
              <a:avLst>
                <a:gd name="adj1" fmla="val 8333"/>
                <a:gd name="adj2" fmla="val 32294"/>
              </a:avLst>
            </a:prstGeom>
          </p:spPr>
          <p:style>
            <a:lnRef idx="1">
              <a:schemeClr val="dk1"/>
            </a:lnRef>
            <a:fillRef idx="0">
              <a:schemeClr val="dk1"/>
            </a:fillRef>
            <a:effectRef idx="0">
              <a:schemeClr val="dk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mn-lt"/>
                <a:ea typeface="+mn-ea"/>
                <a:cs typeface="+mn-cs"/>
              </a:endParaRPr>
            </a:p>
          </p:txBody>
        </p:sp>
        <p:sp>
          <p:nvSpPr>
            <p:cNvPr id="38" name="圆角矩形 37"/>
            <p:cNvSpPr/>
            <p:nvPr/>
          </p:nvSpPr>
          <p:spPr>
            <a:xfrm>
              <a:off x="5589256" y="2103396"/>
              <a:ext cx="5294152" cy="676119"/>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sz="28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endParaRPr>
            </a:p>
          </p:txBody>
        </p:sp>
        <p:sp>
          <p:nvSpPr>
            <p:cNvPr id="43" name="圆角矩形 42"/>
            <p:cNvSpPr/>
            <p:nvPr/>
          </p:nvSpPr>
          <p:spPr>
            <a:xfrm>
              <a:off x="5589256" y="3045451"/>
              <a:ext cx="6755346" cy="781187"/>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sz="28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endParaRPr>
            </a:p>
          </p:txBody>
        </p:sp>
        <p:sp>
          <p:nvSpPr>
            <p:cNvPr id="44" name="圆角矩形 43"/>
            <p:cNvSpPr/>
            <p:nvPr/>
          </p:nvSpPr>
          <p:spPr>
            <a:xfrm>
              <a:off x="5589256" y="4092574"/>
              <a:ext cx="5672934" cy="1118763"/>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defTabSz="914400" rtl="0" eaLnBrk="0" fontAlgn="base" latinLnBrk="0" hangingPunct="0">
                <a:lnSpc>
                  <a:spcPct val="100000"/>
                </a:lnSpc>
                <a:spcBef>
                  <a:spcPct val="0"/>
                </a:spcBef>
                <a:spcAft>
                  <a:spcPct val="0"/>
                </a:spcAft>
                <a:buClrTx/>
                <a:buSzTx/>
                <a:buFontTx/>
                <a:buNone/>
                <a:defRPr/>
              </a:pPr>
              <a:endParaRPr lang="zh-CN" sz="2800" b="1" dirty="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endParaRPr>
            </a:p>
          </p:txBody>
        </p:sp>
      </p:grpSp>
      <p:sp>
        <p:nvSpPr>
          <p:cNvPr id="2" name="圆角矩形 1"/>
          <p:cNvSpPr/>
          <p:nvPr/>
        </p:nvSpPr>
        <p:spPr>
          <a:xfrm>
            <a:off x="4834890" y="4591039"/>
            <a:ext cx="5341620" cy="770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4400" b="1"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2" name="矩形 11"/>
          <p:cNvSpPr/>
          <p:nvPr/>
        </p:nvSpPr>
        <p:spPr>
          <a:xfrm>
            <a:off x="781182" y="2221705"/>
            <a:ext cx="9242425" cy="769441"/>
          </a:xfrm>
          <a:prstGeom prst="rect">
            <a:avLst/>
          </a:prstGeom>
        </p:spPr>
        <p:txBody>
          <a:bodyPr wrap="square">
            <a:spAutoFit/>
          </a:bodyPr>
          <a:lstStyle/>
          <a:p>
            <a:pPr fontAlgn="auto"/>
            <a:r>
              <a:rPr lang="zh-CN" altLang="en-US" sz="4400" b="1" strike="noStrike" noProof="1" smtClean="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阶段性政策</a:t>
            </a:r>
            <a:endParaRPr lang="zh-CN" altLang="en-US" sz="4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sp>
        <p:nvSpPr>
          <p:cNvPr id="15" name="矩形 14"/>
          <p:cNvSpPr/>
          <p:nvPr/>
        </p:nvSpPr>
        <p:spPr>
          <a:xfrm>
            <a:off x="4917324" y="1224169"/>
            <a:ext cx="9242425" cy="523220"/>
          </a:xfrm>
          <a:prstGeom prst="rect">
            <a:avLst/>
          </a:prstGeom>
        </p:spPr>
        <p:txBody>
          <a:bodyPr wrap="square">
            <a:spAutoFit/>
          </a:bodyPr>
          <a:lstStyle/>
          <a:p>
            <a:pPr fontAlgn="auto"/>
            <a:r>
              <a:rPr lang="zh-CN" altLang="en-US" sz="2800" b="1" strike="noStrike" noProof="1" smtClean="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减免增值税小规模纳税人增值税</a:t>
            </a:r>
            <a:endParaRPr lang="zh-CN" altLang="en-US" sz="28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sp>
        <p:nvSpPr>
          <p:cNvPr id="16" name="矩形 15"/>
          <p:cNvSpPr/>
          <p:nvPr/>
        </p:nvSpPr>
        <p:spPr>
          <a:xfrm>
            <a:off x="4917324" y="2244556"/>
            <a:ext cx="9242425" cy="523220"/>
          </a:xfrm>
          <a:prstGeom prst="rect">
            <a:avLst/>
          </a:prstGeom>
        </p:spPr>
        <p:txBody>
          <a:bodyPr wrap="square">
            <a:spAutoFit/>
          </a:bodyPr>
          <a:lstStyle/>
          <a:p>
            <a:pPr fontAlgn="auto"/>
            <a:r>
              <a:rPr lang="zh-CN" altLang="en-US" sz="2800" b="1" noProof="1" smtClean="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减免企业养老、失业、工伤保险单位缴费</a:t>
            </a:r>
            <a:endParaRPr lang="zh-CN" altLang="en-US" sz="28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sp>
        <p:nvSpPr>
          <p:cNvPr id="4" name="文本框 3"/>
          <p:cNvSpPr txBox="1"/>
          <p:nvPr/>
        </p:nvSpPr>
        <p:spPr>
          <a:xfrm>
            <a:off x="4917324" y="3260475"/>
            <a:ext cx="5570756" cy="954107"/>
          </a:xfrm>
          <a:prstGeom prst="rect">
            <a:avLst/>
          </a:prstGeom>
          <a:noFill/>
        </p:spPr>
        <p:txBody>
          <a:bodyPr wrap="none" rtlCol="0">
            <a:spAutoFit/>
          </a:bodyPr>
          <a:lstStyle/>
          <a:p>
            <a:pPr lvl="0"/>
            <a:r>
              <a:rPr lang="zh-CN" altLang="zh-CN" sz="2800" b="1" dirty="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rPr>
              <a:t>减免以单位方式参保的</a:t>
            </a:r>
            <a:r>
              <a:rPr lang="zh-CN" altLang="zh-CN" sz="2800" b="1" dirty="0" smtClean="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rPr>
              <a:t>个体工商户</a:t>
            </a:r>
            <a:endParaRPr lang="en-US" altLang="zh-CN" sz="2800" b="1" dirty="0" smtClean="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endParaRPr>
          </a:p>
          <a:p>
            <a:pPr lvl="0"/>
            <a:r>
              <a:rPr lang="zh-CN" altLang="zh-CN" sz="2800" b="1" dirty="0" smtClean="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rPr>
              <a:t>职工</a:t>
            </a:r>
            <a:r>
              <a:rPr lang="zh-CN" altLang="zh-CN" sz="2800" b="1" dirty="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rPr>
              <a:t>养老、失业、工伤</a:t>
            </a:r>
            <a:r>
              <a:rPr lang="zh-CN" altLang="zh-CN" sz="2800" b="1" dirty="0" smtClean="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rPr>
              <a:t>保险</a:t>
            </a:r>
            <a:endParaRPr lang="zh-CN" altLang="zh-CN" sz="2800" b="1" dirty="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endParaRPr>
          </a:p>
        </p:txBody>
      </p:sp>
      <p:sp>
        <p:nvSpPr>
          <p:cNvPr id="5" name="文本框 4"/>
          <p:cNvSpPr txBox="1"/>
          <p:nvPr/>
        </p:nvSpPr>
        <p:spPr>
          <a:xfrm>
            <a:off x="4917324" y="4723129"/>
            <a:ext cx="5211683" cy="523220"/>
          </a:xfrm>
          <a:prstGeom prst="rect">
            <a:avLst/>
          </a:prstGeom>
          <a:noFill/>
        </p:spPr>
        <p:txBody>
          <a:bodyPr wrap="none" rtlCol="0">
            <a:spAutoFit/>
          </a:bodyPr>
          <a:lstStyle/>
          <a:p>
            <a:pPr lvl="0"/>
            <a:r>
              <a:rPr lang="zh-CN" altLang="zh-CN" sz="2800" b="1" dirty="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rPr>
              <a:t>减征职工基本医疗保险单位</a:t>
            </a:r>
            <a:r>
              <a:rPr lang="zh-CN" altLang="zh-CN" sz="2800" b="1" dirty="0" smtClean="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rPr>
              <a:t>缴费</a:t>
            </a:r>
            <a:endParaRPr lang="zh-CN" altLang="en-US" sz="2800" b="1" dirty="0">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endParaRPr>
          </a:p>
        </p:txBody>
      </p:sp>
      <p:pic>
        <p:nvPicPr>
          <p:cNvPr id="7" name="图片 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994779" y="3694603"/>
            <a:ext cx="2705953" cy="2705953"/>
          </a:xfrm>
          <a:prstGeom prst="rect">
            <a:avLst/>
          </a:prstGeom>
        </p:spPr>
      </p:pic>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增值税申报</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申报表修改</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graphicFrame>
        <p:nvGraphicFramePr>
          <p:cNvPr id="3" name="表格 2"/>
          <p:cNvGraphicFramePr/>
          <p:nvPr>
            <p:custDataLst>
              <p:tags r:id="rId1"/>
            </p:custDataLst>
          </p:nvPr>
        </p:nvGraphicFramePr>
        <p:xfrm>
          <a:off x="1892935" y="1948180"/>
          <a:ext cx="8280400" cy="4129405"/>
        </p:xfrm>
        <a:graphic>
          <a:graphicData uri="http://schemas.openxmlformats.org/drawingml/2006/table">
            <a:tbl>
              <a:tblPr firstRow="1" bandRow="1">
                <a:tableStyleId>{5C22544A-7EE6-4342-B048-85BDC9FD1C3A}</a:tableStyleId>
              </a:tblPr>
              <a:tblGrid>
                <a:gridCol w="2068830"/>
                <a:gridCol w="2072005"/>
                <a:gridCol w="2068195"/>
                <a:gridCol w="2071370"/>
              </a:tblGrid>
              <a:tr h="310515">
                <a:tc gridSpan="4">
                  <a:txBody>
                    <a:bodyPr/>
                    <a:lstStyle/>
                    <a:p>
                      <a:pPr indent="0" algn="ctr">
                        <a:buNone/>
                      </a:pPr>
                      <a:r>
                        <a:rPr lang="zh-CN" sz="1600" b="1">
                          <a:solidFill>
                            <a:srgbClr val="000000"/>
                          </a:solidFill>
                          <a:latin typeface="Arial" panose="020B0604020202020204" pitchFamily="34" charset="0"/>
                          <a:ea typeface="宋体" panose="02010600030101010101" pitchFamily="2" charset="-122"/>
                        </a:rPr>
                        <a:t>增值税纳税申报表（小规模纳税人适用）附列资料</a:t>
                      </a:r>
                      <a:endParaRPr lang="en-US" altLang="en-US" sz="1600" b="1">
                        <a:solidFill>
                          <a:srgbClr val="000000"/>
                        </a:solidFill>
                        <a:latin typeface="宋体" panose="02010600030101010101" pitchFamily="2" charset="-122"/>
                      </a:endParaRPr>
                    </a:p>
                  </a:txBody>
                  <a:tcPr marL="12700" marR="12700" marT="12700" anchor="ctr">
                    <a:lnL>
                      <a:noFill/>
                    </a:lnL>
                    <a:lnR cap="flat">
                      <a:noFill/>
                    </a:lnR>
                    <a:lnT cap="flat">
                      <a:noFill/>
                    </a:lnT>
                    <a:lnB w="12700" cap="flat" cmpd="sng">
                      <a:solidFill>
                        <a:srgbClr val="000000"/>
                      </a:solidFill>
                      <a:prstDash val="solid"/>
                      <a:headEnd type="none" w="med" len="med"/>
                      <a:tailEnd type="none" w="med" len="med"/>
                    </a:lnB>
                    <a:lnTlToBr>
                      <a:noFill/>
                    </a:lnTlToBr>
                    <a:lnBlToTr>
                      <a:noFill/>
                    </a:lnBlToTr>
                    <a:noFill/>
                  </a:tcPr>
                </a:tc>
                <a:tc hMerge="1">
                  <a:tcPr>
                    <a:lnT cap="flat">
                      <a:noFill/>
                    </a:lnT>
                  </a:tcPr>
                </a:tc>
                <a:tc hMerge="1">
                  <a:tcPr>
                    <a:lnT cap="flat">
                      <a:noFill/>
                    </a:lnT>
                  </a:tcPr>
                </a:tc>
                <a:tc hMerge="1">
                  <a:tcPr>
                    <a:lnR cap="flat">
                      <a:noFill/>
                    </a:lnR>
                    <a:lnT cap="flat">
                      <a:noFill/>
                    </a:lnT>
                  </a:tcPr>
                </a:tc>
              </a:tr>
              <a:tr h="310515">
                <a:tc gridSpan="4">
                  <a:txBody>
                    <a:bodyPr/>
                    <a:lstStyle/>
                    <a:p>
                      <a:pPr indent="0" algn="ctr">
                        <a:buNone/>
                      </a:pPr>
                      <a:r>
                        <a:rPr lang="zh-CN" sz="1200" b="1">
                          <a:solidFill>
                            <a:srgbClr val="000000"/>
                          </a:solidFill>
                          <a:latin typeface="Arial" panose="020B0604020202020204" pitchFamily="34" charset="0"/>
                          <a:ea typeface="宋体" panose="02010600030101010101" pitchFamily="2" charset="-122"/>
                        </a:rPr>
                        <a:t>应税行为（3%征收率）扣除额计算</a:t>
                      </a:r>
                      <a:endParaRPr lang="en-US" altLang="en-US" sz="1200" b="1">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310515">
                <a:tc>
                  <a:txBody>
                    <a:bodyPr/>
                    <a:lstStyle/>
                    <a:p>
                      <a:pPr indent="0" algn="ctr">
                        <a:buNone/>
                      </a:pPr>
                      <a:r>
                        <a:rPr lang="zh-CN" sz="1200" b="0">
                          <a:solidFill>
                            <a:srgbClr val="000000"/>
                          </a:solidFill>
                          <a:latin typeface="Arial" panose="020B0604020202020204" pitchFamily="34" charset="0"/>
                          <a:ea typeface="宋体" panose="02010600030101010101" pitchFamily="2" charset="-122"/>
                        </a:rPr>
                        <a:t>期初余额</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200" b="0">
                          <a:solidFill>
                            <a:srgbClr val="000000"/>
                          </a:solidFill>
                          <a:latin typeface="Arial" panose="020B0604020202020204" pitchFamily="34" charset="0"/>
                          <a:ea typeface="宋体" panose="02010600030101010101" pitchFamily="2" charset="-122"/>
                        </a:rPr>
                        <a:t>本期发生额</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200" b="0">
                          <a:solidFill>
                            <a:srgbClr val="000000"/>
                          </a:solidFill>
                          <a:latin typeface="Arial" panose="020B0604020202020204" pitchFamily="34" charset="0"/>
                          <a:ea typeface="宋体" panose="02010600030101010101" pitchFamily="2" charset="-122"/>
                        </a:rPr>
                        <a:t>本期扣除额</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200" b="0">
                          <a:solidFill>
                            <a:srgbClr val="000000"/>
                          </a:solidFill>
                          <a:latin typeface="Arial" panose="020B0604020202020204" pitchFamily="34" charset="0"/>
                          <a:ea typeface="宋体" panose="02010600030101010101" pitchFamily="2" charset="-122"/>
                        </a:rPr>
                        <a:t>期末余额</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45465">
                <a:tc>
                  <a:txBody>
                    <a:bodyPr/>
                    <a:lstStyle/>
                    <a:p>
                      <a:pPr indent="0" algn="ctr">
                        <a:buNone/>
                      </a:pPr>
                      <a:r>
                        <a:rPr lang="en-US" sz="1200" b="0">
                          <a:solidFill>
                            <a:srgbClr val="000000"/>
                          </a:solidFill>
                          <a:latin typeface="宋体" panose="02010600030101010101" pitchFamily="2" charset="-122"/>
                        </a:rPr>
                        <a:t>1</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200" b="0">
                          <a:solidFill>
                            <a:srgbClr val="000000"/>
                          </a:solidFill>
                          <a:latin typeface="宋体" panose="02010600030101010101" pitchFamily="2" charset="-122"/>
                        </a:rPr>
                        <a:t>2</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zh-CN" sz="1200" b="0">
                          <a:solidFill>
                            <a:srgbClr val="000000"/>
                          </a:solidFill>
                          <a:latin typeface="Arial" panose="020B0604020202020204" pitchFamily="34" charset="0"/>
                          <a:ea typeface="宋体" panose="02010600030101010101" pitchFamily="2" charset="-122"/>
                        </a:rPr>
                        <a:t>3（3≤1＋2之和，且3≤5）</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200" b="0">
                          <a:solidFill>
                            <a:srgbClr val="000000"/>
                          </a:solidFill>
                          <a:latin typeface="Arial" panose="020B0604020202020204" pitchFamily="34" charset="0"/>
                          <a:ea typeface="宋体" panose="02010600030101010101" pitchFamily="2" charset="-122"/>
                        </a:rPr>
                        <a:t>4＝1＋2－3</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10515">
                <a:tc>
                  <a:txBody>
                    <a:bodyPr/>
                    <a:lstStyle/>
                    <a:p>
                      <a:pPr indent="0" algn="ctr">
                        <a:buNone/>
                      </a:pP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06095">
                <a:tc gridSpan="4">
                  <a:txBody>
                    <a:bodyPr/>
                    <a:lstStyle/>
                    <a:p>
                      <a:pPr indent="0" algn="ctr">
                        <a:buNone/>
                      </a:pPr>
                      <a:r>
                        <a:rPr lang="zh-CN" sz="1200" b="1">
                          <a:solidFill>
                            <a:srgbClr val="000000"/>
                          </a:solidFill>
                          <a:latin typeface="Arial" panose="020B0604020202020204" pitchFamily="34" charset="0"/>
                          <a:ea typeface="宋体" panose="02010600030101010101" pitchFamily="2" charset="-122"/>
                        </a:rPr>
                        <a:t>应税行为（3%征收率）计税销售额计算</a:t>
                      </a:r>
                      <a:endParaRPr lang="en-US" altLang="en-US" sz="1200" b="1">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1029970">
                <a:tc>
                  <a:txBody>
                    <a:bodyPr/>
                    <a:lstStyle/>
                    <a:p>
                      <a:pPr indent="0" algn="ctr">
                        <a:buNone/>
                      </a:pPr>
                      <a:r>
                        <a:rPr lang="zh-CN" sz="1200" b="0">
                          <a:solidFill>
                            <a:srgbClr val="000000"/>
                          </a:solidFill>
                          <a:latin typeface="Arial" panose="020B0604020202020204" pitchFamily="34" charset="0"/>
                          <a:ea typeface="宋体" panose="02010600030101010101" pitchFamily="2" charset="-122"/>
                        </a:rPr>
                        <a:t>全部含税收入（适用3%征收率）</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200" b="0">
                          <a:solidFill>
                            <a:srgbClr val="000000"/>
                          </a:solidFill>
                          <a:latin typeface="Arial" panose="020B0604020202020204" pitchFamily="34" charset="0"/>
                          <a:ea typeface="宋体" panose="02010600030101010101" pitchFamily="2" charset="-122"/>
                        </a:rPr>
                        <a:t>本期扣除额</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200" b="0">
                          <a:solidFill>
                            <a:srgbClr val="000000"/>
                          </a:solidFill>
                          <a:latin typeface="Arial" panose="020B0604020202020204" pitchFamily="34" charset="0"/>
                          <a:ea typeface="宋体" panose="02010600030101010101" pitchFamily="2" charset="-122"/>
                        </a:rPr>
                        <a:t>含税销售额</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200" b="1">
                          <a:solidFill>
                            <a:srgbClr val="FF0000"/>
                          </a:solidFill>
                          <a:latin typeface="Arial" panose="020B0604020202020204" pitchFamily="34" charset="0"/>
                          <a:ea typeface="宋体" panose="02010600030101010101" pitchFamily="2" charset="-122"/>
                        </a:rPr>
                        <a:t>不含税销售额</a:t>
                      </a:r>
                      <a:endParaRPr lang="zh-CN" altLang="en-US" sz="1200" b="1">
                        <a:solidFill>
                          <a:srgbClr val="FF0000"/>
                        </a:solidFill>
                        <a:latin typeface="Arial" panose="020B0604020202020204" pitchFamily="34" charset="0"/>
                        <a:ea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95300">
                <a:tc>
                  <a:txBody>
                    <a:bodyPr/>
                    <a:lstStyle/>
                    <a:p>
                      <a:pPr indent="0" algn="ctr">
                        <a:buNone/>
                      </a:pPr>
                      <a:r>
                        <a:rPr lang="en-US" sz="1200" b="0">
                          <a:solidFill>
                            <a:srgbClr val="000000"/>
                          </a:solidFill>
                          <a:latin typeface="宋体" panose="02010600030101010101" pitchFamily="2" charset="-122"/>
                        </a:rPr>
                        <a:t>5</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200" b="0">
                          <a:solidFill>
                            <a:srgbClr val="000000"/>
                          </a:solidFill>
                          <a:latin typeface="宋体" panose="02010600030101010101" pitchFamily="2" charset="-122"/>
                        </a:rPr>
                        <a:t>6=3</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200" b="0">
                          <a:solidFill>
                            <a:srgbClr val="000000"/>
                          </a:solidFill>
                          <a:latin typeface="Arial" panose="020B0604020202020204" pitchFamily="34" charset="0"/>
                          <a:ea typeface="宋体" panose="02010600030101010101" pitchFamily="2" charset="-122"/>
                        </a:rPr>
                        <a:t>7＝5－6</a:t>
                      </a: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200" b="1">
                          <a:solidFill>
                            <a:srgbClr val="FF0000"/>
                          </a:solidFill>
                          <a:latin typeface="Arial" panose="020B0604020202020204" pitchFamily="34" charset="0"/>
                          <a:ea typeface="宋体" panose="02010600030101010101" pitchFamily="2" charset="-122"/>
                        </a:rPr>
                        <a:t>8＝7÷</a:t>
                      </a:r>
                      <a:r>
                        <a:rPr lang="zh-CN" altLang="en-US" sz="1200" b="1" dirty="0">
                          <a:solidFill>
                            <a:srgbClr val="FF0000"/>
                          </a:solidFill>
                          <a:latin typeface="仿宋_GB2312" panose="02010609030101010101" charset="-122"/>
                          <a:ea typeface="仿宋_GB2312" panose="02010609030101010101" charset="-122"/>
                          <a:sym typeface="+mn-ea"/>
                        </a:rPr>
                        <a:t>（1+征收率)</a:t>
                      </a:r>
                      <a:endParaRPr lang="zh-CN" altLang="en-US" sz="1200" b="1" dirty="0">
                        <a:solidFill>
                          <a:srgbClr val="FF0000"/>
                        </a:solidFill>
                        <a:latin typeface="仿宋_GB2312" panose="02010609030101010101" charset="-122"/>
                        <a:ea typeface="仿宋_GB2312" panose="02010609030101010101" charset="-122"/>
                        <a:sym typeface="+mn-ea"/>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10515">
                <a:tc>
                  <a:txBody>
                    <a:bodyPr/>
                    <a:lstStyle/>
                    <a:p>
                      <a:pPr indent="0" algn="ctr">
                        <a:buNone/>
                      </a:pP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a:solidFill>
                          <a:srgbClr val="000000"/>
                        </a:solidFill>
                        <a:latin typeface="宋体" panose="02010600030101010101" pitchFamily="2" charset="-122"/>
                      </a:endParaRPr>
                    </a:p>
                  </a:txBody>
                  <a:tcPr marL="12700" marR="12700" marT="1270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ustDataLst>
      <p:tags r:id="rId2"/>
    </p:custData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疫情新政</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知识回顾</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821815"/>
            <a:ext cx="10716895" cy="3415030"/>
          </a:xfrm>
          <a:prstGeom prst="rect">
            <a:avLst/>
          </a:prstGeom>
          <a:noFill/>
          <a:ln w="9525">
            <a:noFill/>
          </a:ln>
        </p:spPr>
        <p:txBody>
          <a:bodyPr wrap="square">
            <a:spAutoFit/>
          </a:bodyPr>
          <a:lstStyle/>
          <a:p>
            <a:pPr>
              <a:lnSpc>
                <a:spcPct val="150000"/>
              </a:lnSpc>
            </a:pPr>
            <a:r>
              <a:rPr lang="en-US" altLang="zh-CN" sz="2400" b="1" dirty="0">
                <a:latin typeface="仿宋_GB2312" panose="02010609030101010101" charset="-122"/>
                <a:ea typeface="仿宋_GB2312" panose="02010609030101010101" charset="-122"/>
              </a:rPr>
              <a:t>    财政部 税务总局公告2020年第8号公告还规定对纳税人运输疫情防控重点保障物资取得的收入、提供公共交通运输服务、生活服务，以及为居民提供必需生活物资快递收派服务取得的收入，</a:t>
            </a:r>
            <a:r>
              <a:rPr lang="en-US" altLang="zh-CN" sz="2400" b="1" dirty="0">
                <a:solidFill>
                  <a:srgbClr val="FF0000"/>
                </a:solidFill>
                <a:latin typeface="仿宋_GB2312" panose="02010609030101010101" charset="-122"/>
                <a:ea typeface="仿宋_GB2312" panose="02010609030101010101" charset="-122"/>
              </a:rPr>
              <a:t>免征增值税</a:t>
            </a:r>
            <a:r>
              <a:rPr lang="en-US" altLang="zh-CN" sz="2400" b="1" dirty="0">
                <a:latin typeface="仿宋_GB2312" panose="02010609030101010101" charset="-122"/>
                <a:ea typeface="仿宋_GB2312" panose="02010609030101010101" charset="-122"/>
              </a:rPr>
              <a:t>。</a:t>
            </a:r>
            <a:endParaRPr lang="en-US" altLang="zh-CN" sz="2400" b="1" dirty="0">
              <a:latin typeface="仿宋_GB2312" panose="02010609030101010101" charset="-122"/>
              <a:ea typeface="仿宋_GB2312" panose="02010609030101010101" charset="-122"/>
            </a:endParaRPr>
          </a:p>
          <a:p>
            <a:pPr>
              <a:lnSpc>
                <a:spcPct val="150000"/>
              </a:lnSpc>
            </a:pPr>
            <a:r>
              <a:rPr lang="en-US" altLang="zh-CN" sz="2400" b="1" dirty="0">
                <a:latin typeface="仿宋_GB2312" panose="02010609030101010101" charset="-122"/>
                <a:ea typeface="仿宋_GB2312" panose="02010609030101010101" charset="-122"/>
              </a:rPr>
              <a:t>    这里的免征增值税同样适用于小规模纳税人。按规定小规模纳税人发生增值税应税销售行为，月销售额未超过10万元（以1个季度为1个纳税期的，季度销售额未超过30万元）的，</a:t>
            </a:r>
            <a:r>
              <a:rPr lang="en-US" altLang="zh-CN" sz="2400" b="1" dirty="0">
                <a:solidFill>
                  <a:srgbClr val="FF0000"/>
                </a:solidFill>
                <a:latin typeface="仿宋_GB2312" panose="02010609030101010101" charset="-122"/>
                <a:ea typeface="仿宋_GB2312" panose="02010609030101010101" charset="-122"/>
              </a:rPr>
              <a:t>免征增值税</a:t>
            </a:r>
            <a:r>
              <a:rPr lang="en-US" altLang="zh-CN" sz="2400" b="1" dirty="0">
                <a:latin typeface="仿宋_GB2312" panose="02010609030101010101" charset="-122"/>
                <a:ea typeface="仿宋_GB2312" panose="02010609030101010101" charset="-122"/>
              </a:rPr>
              <a:t>。</a:t>
            </a:r>
            <a:endParaRPr lang="en-US" altLang="zh-CN" sz="2400" b="1" dirty="0">
              <a:latin typeface="仿宋_GB2312" panose="02010609030101010101" charset="-122"/>
              <a:ea typeface="仿宋_GB2312" panose="02010609030101010101" charset="-122"/>
            </a:endParaRPr>
          </a:p>
        </p:txBody>
      </p:sp>
    </p:spTree>
    <p:custDataLst>
      <p:tags r:id="rId1"/>
    </p:custData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351915" y="305435"/>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增值税申报</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例子</a:t>
            </a:r>
            <a:r>
              <a:rPr lang="en-US" altLang="zh-CN" sz="3000" b="1" dirty="0">
                <a:solidFill>
                  <a:schemeClr val="bg1"/>
                </a:solidFill>
                <a:latin typeface="微软雅黑" panose="020B0503020204020204" pitchFamily="34" charset="-122"/>
                <a:ea typeface="微软雅黑" panose="020B0503020204020204" pitchFamily="34" charset="-122"/>
              </a:rPr>
              <a:t>1</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1351915" y="858520"/>
            <a:ext cx="10716895" cy="1353185"/>
          </a:xfrm>
          <a:prstGeom prst="rect">
            <a:avLst/>
          </a:prstGeom>
          <a:noFill/>
          <a:ln w="9525">
            <a:noFill/>
          </a:ln>
        </p:spPr>
        <p:txBody>
          <a:bodyPr wrap="square">
            <a:spAutoFit/>
          </a:bodyPr>
          <a:lstStyle/>
          <a:p>
            <a:pPr>
              <a:lnSpc>
                <a:spcPct val="100000"/>
              </a:lnSpc>
            </a:pPr>
            <a:r>
              <a:rPr lang="en-US" altLang="zh-CN" sz="2800" b="1" dirty="0">
                <a:latin typeface="仿宋_GB2312" panose="02010609030101010101" charset="-122"/>
                <a:ea typeface="仿宋_GB2312" panose="02010609030101010101" charset="-122"/>
              </a:rPr>
              <a:t>   </a:t>
            </a:r>
            <a:r>
              <a:rPr lang="zh-CN" altLang="en-US" sz="1800" b="1" dirty="0">
                <a:latin typeface="仿宋_GB2312" panose="02010609030101010101" charset="-122"/>
                <a:ea typeface="仿宋_GB2312" panose="02010609030101010101" charset="-122"/>
              </a:rPr>
              <a:t>按季申报的小规模纳税人</a:t>
            </a:r>
            <a:r>
              <a:rPr lang="en-US" altLang="zh-CN" sz="1800" b="1" dirty="0">
                <a:latin typeface="仿宋_GB2312" panose="02010609030101010101" charset="-122"/>
                <a:ea typeface="仿宋_GB2312" panose="02010609030101010101" charset="-122"/>
              </a:rPr>
              <a:t>A</a:t>
            </a:r>
            <a:r>
              <a:rPr lang="zh-CN" altLang="en-US" sz="1800" b="1" dirty="0">
                <a:latin typeface="仿宋_GB2312" panose="02010609030101010101" charset="-122"/>
                <a:ea typeface="仿宋_GB2312" panose="02010609030101010101" charset="-122"/>
              </a:rPr>
              <a:t>公司</a:t>
            </a:r>
            <a:r>
              <a:rPr lang="zh-CN" altLang="en-US" sz="1800" b="1" dirty="0">
                <a:latin typeface="仿宋_GB2312" panose="02010609030101010101" charset="-122"/>
                <a:ea typeface="仿宋_GB2312" panose="02010609030101010101" charset="-122"/>
                <a:sym typeface="+mn-ea"/>
              </a:rPr>
              <a:t>提供咨询服务，</a:t>
            </a:r>
            <a:r>
              <a:rPr lang="en-US" altLang="zh-CN" sz="1800" b="1" dirty="0">
                <a:latin typeface="仿宋_GB2312" panose="02010609030101010101" charset="-122"/>
                <a:ea typeface="仿宋_GB2312" panose="02010609030101010101" charset="-122"/>
              </a:rPr>
              <a:t>1</a:t>
            </a:r>
            <a:r>
              <a:rPr lang="zh-CN" altLang="en-US" sz="1800" b="1" dirty="0">
                <a:latin typeface="仿宋_GB2312" panose="02010609030101010101" charset="-122"/>
                <a:ea typeface="仿宋_GB2312" panose="02010609030101010101" charset="-122"/>
              </a:rPr>
              <a:t>月销售额</a:t>
            </a:r>
            <a:r>
              <a:rPr lang="en-US" altLang="zh-CN" sz="1800" b="1" dirty="0">
                <a:latin typeface="仿宋_GB2312" panose="02010609030101010101" charset="-122"/>
                <a:ea typeface="仿宋_GB2312" panose="02010609030101010101" charset="-122"/>
              </a:rPr>
              <a:t>10</a:t>
            </a:r>
            <a:r>
              <a:rPr lang="zh-CN" altLang="en-US" sz="1800" b="1" dirty="0">
                <a:latin typeface="仿宋_GB2312" panose="02010609030101010101" charset="-122"/>
                <a:ea typeface="仿宋_GB2312" panose="02010609030101010101" charset="-122"/>
              </a:rPr>
              <a:t>万（不含税），</a:t>
            </a:r>
            <a:r>
              <a:rPr lang="en-US" altLang="zh-CN" sz="1800" b="1" dirty="0">
                <a:latin typeface="仿宋_GB2312" panose="02010609030101010101" charset="-122"/>
                <a:ea typeface="仿宋_GB2312" panose="02010609030101010101" charset="-122"/>
              </a:rPr>
              <a:t>2</a:t>
            </a:r>
            <a:r>
              <a:rPr lang="zh-CN" altLang="en-US" sz="1800" b="1" dirty="0">
                <a:latin typeface="仿宋_GB2312" panose="02010609030101010101" charset="-122"/>
                <a:ea typeface="仿宋_GB2312" panose="02010609030101010101" charset="-122"/>
              </a:rPr>
              <a:t>月销售额</a:t>
            </a:r>
            <a:r>
              <a:rPr lang="en-US" altLang="zh-CN" sz="1800" b="1" dirty="0">
                <a:latin typeface="仿宋_GB2312" panose="02010609030101010101" charset="-122"/>
                <a:ea typeface="仿宋_GB2312" panose="02010609030101010101" charset="-122"/>
              </a:rPr>
              <a:t>1</a:t>
            </a:r>
            <a:r>
              <a:rPr lang="zh-CN" altLang="en-US" sz="1800" b="1" dirty="0">
                <a:latin typeface="仿宋_GB2312" panose="02010609030101010101" charset="-122"/>
                <a:ea typeface="仿宋_GB2312" panose="02010609030101010101" charset="-122"/>
              </a:rPr>
              <a:t>万</a:t>
            </a:r>
            <a:r>
              <a:rPr lang="zh-CN" altLang="en-US" sz="1800" b="1" dirty="0">
                <a:latin typeface="仿宋_GB2312" panose="02010609030101010101" charset="-122"/>
                <a:ea typeface="仿宋_GB2312" panose="02010609030101010101" charset="-122"/>
                <a:sym typeface="+mn-ea"/>
              </a:rPr>
              <a:t>（不含税）</a:t>
            </a:r>
            <a:r>
              <a:rPr lang="zh-CN" altLang="en-US" sz="1800" b="1" dirty="0">
                <a:latin typeface="仿宋_GB2312" panose="02010609030101010101" charset="-122"/>
                <a:ea typeface="仿宋_GB2312" panose="02010609030101010101" charset="-122"/>
              </a:rPr>
              <a:t>，</a:t>
            </a:r>
            <a:r>
              <a:rPr lang="en-US" altLang="zh-CN" sz="1800" b="1" dirty="0">
                <a:latin typeface="仿宋_GB2312" panose="02010609030101010101" charset="-122"/>
                <a:ea typeface="仿宋_GB2312" panose="02010609030101010101" charset="-122"/>
              </a:rPr>
              <a:t>3</a:t>
            </a:r>
            <a:r>
              <a:rPr lang="zh-CN" altLang="en-US" sz="1800" b="1" dirty="0">
                <a:latin typeface="仿宋_GB2312" panose="02010609030101010101" charset="-122"/>
                <a:ea typeface="仿宋_GB2312" panose="02010609030101010101" charset="-122"/>
              </a:rPr>
              <a:t>月销售额</a:t>
            </a:r>
            <a:r>
              <a:rPr lang="en-US" altLang="zh-CN" sz="1800" b="1" dirty="0">
                <a:latin typeface="仿宋_GB2312" panose="02010609030101010101" charset="-122"/>
                <a:ea typeface="仿宋_GB2312" panose="02010609030101010101" charset="-122"/>
              </a:rPr>
              <a:t>10</a:t>
            </a:r>
            <a:r>
              <a:rPr lang="zh-CN" altLang="en-US" sz="1800" b="1" dirty="0">
                <a:latin typeface="仿宋_GB2312" panose="02010609030101010101" charset="-122"/>
                <a:ea typeface="仿宋_GB2312" panose="02010609030101010101" charset="-122"/>
              </a:rPr>
              <a:t>万</a:t>
            </a:r>
            <a:r>
              <a:rPr lang="zh-CN" altLang="en-US" sz="1800" b="1" dirty="0">
                <a:latin typeface="仿宋_GB2312" panose="02010609030101010101" charset="-122"/>
                <a:ea typeface="仿宋_GB2312" panose="02010609030101010101" charset="-122"/>
                <a:sym typeface="+mn-ea"/>
              </a:rPr>
              <a:t>（不含税）</a:t>
            </a:r>
            <a:r>
              <a:rPr lang="zh-CN" altLang="en-US" sz="1800" b="1" dirty="0">
                <a:latin typeface="仿宋_GB2312" panose="02010609030101010101" charset="-122"/>
                <a:ea typeface="仿宋_GB2312" panose="02010609030101010101" charset="-122"/>
              </a:rPr>
              <a:t>。均开具了增值税普通发票。</a:t>
            </a:r>
            <a:endParaRPr lang="zh-CN" altLang="en-US" sz="1800" b="1" dirty="0">
              <a:latin typeface="仿宋_GB2312" panose="02010609030101010101" charset="-122"/>
              <a:ea typeface="仿宋_GB2312" panose="02010609030101010101" charset="-122"/>
            </a:endParaRPr>
          </a:p>
          <a:p>
            <a:pPr>
              <a:lnSpc>
                <a:spcPct val="100000"/>
              </a:lnSpc>
            </a:pPr>
            <a:r>
              <a:rPr lang="zh-CN" altLang="en-US" sz="1800" b="1" dirty="0">
                <a:latin typeface="仿宋_GB2312" panose="02010609030101010101" charset="-122"/>
                <a:ea typeface="仿宋_GB2312" panose="02010609030101010101" charset="-122"/>
              </a:rPr>
              <a:t>分析：</a:t>
            </a:r>
            <a:r>
              <a:rPr lang="en-US" altLang="zh-CN" sz="1800" b="1" dirty="0">
                <a:latin typeface="仿宋_GB2312" panose="02010609030101010101" charset="-122"/>
                <a:ea typeface="仿宋_GB2312" panose="02010609030101010101" charset="-122"/>
              </a:rPr>
              <a:t>1</a:t>
            </a:r>
            <a:r>
              <a:rPr lang="zh-CN" altLang="en-US" sz="1800" b="1" dirty="0">
                <a:latin typeface="仿宋_GB2312" panose="02010609030101010101" charset="-122"/>
                <a:ea typeface="仿宋_GB2312" panose="02010609030101010101" charset="-122"/>
              </a:rPr>
              <a:t>季度合计销售额（</a:t>
            </a:r>
            <a:r>
              <a:rPr lang="en-US" altLang="zh-CN" sz="1800" b="1" dirty="0">
                <a:latin typeface="仿宋_GB2312" panose="02010609030101010101" charset="-122"/>
                <a:ea typeface="仿宋_GB2312" panose="02010609030101010101" charset="-122"/>
              </a:rPr>
              <a:t>10+1+10=21</a:t>
            </a:r>
            <a:r>
              <a:rPr lang="zh-CN" altLang="en-US" sz="1800" b="1" dirty="0">
                <a:latin typeface="仿宋_GB2312" panose="02010609030101010101" charset="-122"/>
                <a:ea typeface="仿宋_GB2312" panose="02010609030101010101" charset="-122"/>
              </a:rPr>
              <a:t>万元）未超</a:t>
            </a:r>
            <a:r>
              <a:rPr lang="en-US" altLang="zh-CN" sz="1800" b="1" dirty="0">
                <a:latin typeface="仿宋_GB2312" panose="02010609030101010101" charset="-122"/>
                <a:ea typeface="仿宋_GB2312" panose="02010609030101010101" charset="-122"/>
              </a:rPr>
              <a:t>30</a:t>
            </a:r>
            <a:r>
              <a:rPr lang="zh-CN" altLang="en-US" sz="1800" b="1" dirty="0">
                <a:latin typeface="仿宋_GB2312" panose="02010609030101010101" charset="-122"/>
                <a:ea typeface="仿宋_GB2312" panose="02010609030101010101" charset="-122"/>
              </a:rPr>
              <a:t>万元，符合增值税小微政策，免征增值税。</a:t>
            </a:r>
            <a:endParaRPr lang="zh-CN" altLang="en-US" sz="1800" b="1" dirty="0">
              <a:latin typeface="仿宋_GB2312" panose="02010609030101010101" charset="-122"/>
              <a:ea typeface="仿宋_GB2312" panose="02010609030101010101" charset="-122"/>
            </a:endParaRPr>
          </a:p>
          <a:p>
            <a:pPr>
              <a:lnSpc>
                <a:spcPct val="100000"/>
              </a:lnSpc>
            </a:pPr>
            <a:endParaRPr lang="zh-CN" altLang="en-US" sz="1800" b="1" dirty="0">
              <a:latin typeface="仿宋_GB2312" panose="02010609030101010101" charset="-122"/>
              <a:ea typeface="仿宋_GB2312" panose="02010609030101010101" charset="-122"/>
            </a:endParaRPr>
          </a:p>
        </p:txBody>
      </p:sp>
      <p:pic>
        <p:nvPicPr>
          <p:cNvPr id="3" name="图片 2"/>
          <p:cNvPicPr>
            <a:picLocks noChangeAspect="1"/>
          </p:cNvPicPr>
          <p:nvPr/>
        </p:nvPicPr>
        <p:blipFill>
          <a:blip r:embed="rId1"/>
          <a:stretch>
            <a:fillRect/>
          </a:stretch>
        </p:blipFill>
        <p:spPr>
          <a:xfrm>
            <a:off x="2661285" y="1943100"/>
            <a:ext cx="6979920" cy="4914900"/>
          </a:xfrm>
          <a:prstGeom prst="rect">
            <a:avLst/>
          </a:prstGeom>
        </p:spPr>
      </p:pic>
    </p:spTree>
    <p:custDataLst>
      <p:tags r:id="rId2"/>
    </p:custData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314450" y="272415"/>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增值税申报</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例子</a:t>
            </a:r>
            <a:r>
              <a:rPr lang="en-US" altLang="zh-CN" sz="3000" b="1" dirty="0">
                <a:solidFill>
                  <a:schemeClr val="bg1"/>
                </a:solidFill>
                <a:latin typeface="微软雅黑" panose="020B0503020204020204" pitchFamily="34" charset="-122"/>
                <a:ea typeface="微软雅黑" panose="020B0503020204020204" pitchFamily="34" charset="-122"/>
              </a:rPr>
              <a:t>2</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1314450" y="749300"/>
            <a:ext cx="10716895" cy="1291590"/>
          </a:xfrm>
          <a:prstGeom prst="rect">
            <a:avLst/>
          </a:prstGeom>
          <a:noFill/>
          <a:ln w="9525">
            <a:noFill/>
          </a:ln>
        </p:spPr>
        <p:txBody>
          <a:bodyPr wrap="square">
            <a:spAutoFit/>
          </a:bodyPr>
          <a:lstStyle/>
          <a:p>
            <a:pPr>
              <a:lnSpc>
                <a:spcPct val="100000"/>
              </a:lnSpc>
            </a:pPr>
            <a:r>
              <a:rPr lang="en-US" altLang="zh-CN" sz="2800" b="1" dirty="0">
                <a:latin typeface="仿宋_GB2312" panose="02010609030101010101" charset="-122"/>
                <a:ea typeface="仿宋_GB2312" panose="02010609030101010101" charset="-122"/>
              </a:rPr>
              <a:t>   </a:t>
            </a:r>
            <a:r>
              <a:rPr lang="zh-CN" altLang="en-US" sz="1600" b="1" dirty="0">
                <a:latin typeface="仿宋_GB2312" panose="02010609030101010101" charset="-122"/>
                <a:ea typeface="仿宋_GB2312" panose="02010609030101010101" charset="-122"/>
              </a:rPr>
              <a:t>按季申报的小规模纳税人</a:t>
            </a:r>
            <a:r>
              <a:rPr lang="en-US" altLang="zh-CN" sz="1600" b="1" dirty="0">
                <a:latin typeface="仿宋_GB2312" panose="02010609030101010101" charset="-122"/>
                <a:ea typeface="仿宋_GB2312" panose="02010609030101010101" charset="-122"/>
              </a:rPr>
              <a:t>B</a:t>
            </a:r>
            <a:r>
              <a:rPr lang="zh-CN" altLang="en-US" sz="1600" b="1" dirty="0">
                <a:latin typeface="仿宋_GB2312" panose="02010609030101010101" charset="-122"/>
                <a:ea typeface="仿宋_GB2312" panose="02010609030101010101" charset="-122"/>
              </a:rPr>
              <a:t>公司提供餐饮服务，</a:t>
            </a:r>
            <a:r>
              <a:rPr lang="en-US" altLang="zh-CN" sz="1600" b="1" dirty="0">
                <a:latin typeface="仿宋_GB2312" panose="02010609030101010101" charset="-122"/>
                <a:ea typeface="仿宋_GB2312" panose="02010609030101010101" charset="-122"/>
                <a:sym typeface="+mn-ea"/>
              </a:rPr>
              <a:t>1</a:t>
            </a:r>
            <a:r>
              <a:rPr lang="zh-CN" altLang="en-US" sz="1600" b="1" dirty="0">
                <a:latin typeface="仿宋_GB2312" panose="02010609030101010101" charset="-122"/>
                <a:ea typeface="仿宋_GB2312" panose="02010609030101010101" charset="-122"/>
                <a:sym typeface="+mn-ea"/>
              </a:rPr>
              <a:t>月</a:t>
            </a:r>
            <a:r>
              <a:rPr lang="zh-CN" altLang="en-US" sz="1600" b="1" dirty="0">
                <a:latin typeface="仿宋_GB2312" panose="02010609030101010101" charset="-122"/>
                <a:ea typeface="仿宋_GB2312" panose="02010609030101010101" charset="-122"/>
              </a:rPr>
              <a:t>收入</a:t>
            </a:r>
            <a:r>
              <a:rPr lang="en-US" altLang="zh-CN" sz="1600" b="1" dirty="0">
                <a:latin typeface="仿宋_GB2312" panose="02010609030101010101" charset="-122"/>
                <a:ea typeface="仿宋_GB2312" panose="02010609030101010101" charset="-122"/>
              </a:rPr>
              <a:t>10</a:t>
            </a:r>
            <a:r>
              <a:rPr lang="zh-CN" altLang="en-US" sz="1600" b="1" dirty="0">
                <a:latin typeface="仿宋_GB2312" panose="02010609030101010101" charset="-122"/>
                <a:ea typeface="仿宋_GB2312" panose="02010609030101010101" charset="-122"/>
              </a:rPr>
              <a:t>万，</a:t>
            </a:r>
            <a:r>
              <a:rPr lang="en-US" altLang="zh-CN" sz="1600" b="1" dirty="0">
                <a:latin typeface="仿宋_GB2312" panose="02010609030101010101" charset="-122"/>
                <a:ea typeface="仿宋_GB2312" panose="02010609030101010101" charset="-122"/>
              </a:rPr>
              <a:t>2</a:t>
            </a:r>
            <a:r>
              <a:rPr lang="zh-CN" altLang="en-US" sz="1600" b="1" dirty="0">
                <a:latin typeface="仿宋_GB2312" panose="02010609030101010101" charset="-122"/>
                <a:ea typeface="仿宋_GB2312" panose="02010609030101010101" charset="-122"/>
              </a:rPr>
              <a:t>月收入销售额</a:t>
            </a:r>
            <a:r>
              <a:rPr lang="en-US" altLang="zh-CN" sz="1600" b="1" dirty="0">
                <a:latin typeface="仿宋_GB2312" panose="02010609030101010101" charset="-122"/>
                <a:ea typeface="仿宋_GB2312" panose="02010609030101010101" charset="-122"/>
              </a:rPr>
              <a:t>1</a:t>
            </a:r>
            <a:r>
              <a:rPr lang="zh-CN" altLang="en-US" sz="1600" b="1" dirty="0">
                <a:latin typeface="仿宋_GB2312" panose="02010609030101010101" charset="-122"/>
                <a:ea typeface="仿宋_GB2312" panose="02010609030101010101" charset="-122"/>
              </a:rPr>
              <a:t>万，</a:t>
            </a:r>
            <a:r>
              <a:rPr lang="en-US" altLang="zh-CN" sz="1600" b="1" dirty="0">
                <a:latin typeface="仿宋_GB2312" panose="02010609030101010101" charset="-122"/>
                <a:ea typeface="仿宋_GB2312" panose="02010609030101010101" charset="-122"/>
              </a:rPr>
              <a:t>3</a:t>
            </a:r>
            <a:r>
              <a:rPr lang="zh-CN" altLang="en-US" sz="1600" b="1" dirty="0">
                <a:latin typeface="仿宋_GB2312" panose="02010609030101010101" charset="-122"/>
                <a:ea typeface="仿宋_GB2312" panose="02010609030101010101" charset="-122"/>
              </a:rPr>
              <a:t>月收入</a:t>
            </a:r>
            <a:r>
              <a:rPr lang="en-US" altLang="zh-CN" sz="1600" b="1" dirty="0">
                <a:latin typeface="仿宋_GB2312" panose="02010609030101010101" charset="-122"/>
                <a:ea typeface="仿宋_GB2312" panose="02010609030101010101" charset="-122"/>
              </a:rPr>
              <a:t>10</a:t>
            </a:r>
            <a:r>
              <a:rPr lang="zh-CN" altLang="en-US" sz="1600" b="1" dirty="0">
                <a:latin typeface="仿宋_GB2312" panose="02010609030101010101" charset="-122"/>
                <a:ea typeface="仿宋_GB2312" panose="02010609030101010101" charset="-122"/>
              </a:rPr>
              <a:t>万。均开具了免税增值税普通发票。</a:t>
            </a:r>
            <a:endParaRPr lang="zh-CN" altLang="en-US" sz="1600" b="1" dirty="0">
              <a:latin typeface="仿宋_GB2312" panose="02010609030101010101" charset="-122"/>
              <a:ea typeface="仿宋_GB2312" panose="02010609030101010101" charset="-122"/>
            </a:endParaRPr>
          </a:p>
          <a:p>
            <a:pPr>
              <a:lnSpc>
                <a:spcPct val="100000"/>
              </a:lnSpc>
            </a:pPr>
            <a:r>
              <a:rPr lang="zh-CN" altLang="en-US" sz="1600" b="1" dirty="0">
                <a:latin typeface="仿宋_GB2312" panose="02010609030101010101" charset="-122"/>
                <a:ea typeface="仿宋_GB2312" panose="02010609030101010101" charset="-122"/>
              </a:rPr>
              <a:t>分析：纳税人在疫情期间提供生活服务取得的收入免征增值税，同时，</a:t>
            </a:r>
            <a:r>
              <a:rPr lang="en-US" altLang="zh-CN" sz="1600" b="1" dirty="0">
                <a:latin typeface="仿宋_GB2312" panose="02010609030101010101" charset="-122"/>
                <a:ea typeface="仿宋_GB2312" panose="02010609030101010101" charset="-122"/>
              </a:rPr>
              <a:t>1</a:t>
            </a:r>
            <a:r>
              <a:rPr lang="zh-CN" altLang="en-US" sz="1600" b="1" dirty="0">
                <a:latin typeface="仿宋_GB2312" panose="02010609030101010101" charset="-122"/>
                <a:ea typeface="仿宋_GB2312" panose="02010609030101010101" charset="-122"/>
              </a:rPr>
              <a:t>季度合计销售额（</a:t>
            </a:r>
            <a:r>
              <a:rPr lang="en-US" altLang="zh-CN" sz="1600" b="1" dirty="0">
                <a:latin typeface="仿宋_GB2312" panose="02010609030101010101" charset="-122"/>
                <a:ea typeface="仿宋_GB2312" panose="02010609030101010101" charset="-122"/>
              </a:rPr>
              <a:t>10+1+10=21</a:t>
            </a:r>
            <a:r>
              <a:rPr lang="zh-CN" altLang="en-US" sz="1600" b="1" dirty="0">
                <a:latin typeface="仿宋_GB2312" panose="02010609030101010101" charset="-122"/>
                <a:ea typeface="仿宋_GB2312" panose="02010609030101010101" charset="-122"/>
              </a:rPr>
              <a:t>万元）未超</a:t>
            </a:r>
            <a:r>
              <a:rPr lang="en-US" altLang="zh-CN" sz="1600" b="1" dirty="0">
                <a:latin typeface="仿宋_GB2312" panose="02010609030101010101" charset="-122"/>
                <a:ea typeface="仿宋_GB2312" panose="02010609030101010101" charset="-122"/>
              </a:rPr>
              <a:t>30</a:t>
            </a:r>
            <a:r>
              <a:rPr lang="zh-CN" altLang="en-US" sz="1600" b="1" dirty="0">
                <a:latin typeface="仿宋_GB2312" panose="02010609030101010101" charset="-122"/>
                <a:ea typeface="仿宋_GB2312" panose="02010609030101010101" charset="-122"/>
              </a:rPr>
              <a:t>万元，符合增值税小微政策，免征增值税。</a:t>
            </a:r>
            <a:r>
              <a:rPr lang="zh-CN" altLang="en-US" sz="1600" b="1" dirty="0">
                <a:solidFill>
                  <a:srgbClr val="FF0000"/>
                </a:solidFill>
                <a:latin typeface="仿宋_GB2312" panose="02010609030101010101" charset="-122"/>
                <a:ea typeface="仿宋_GB2312" panose="02010609030101010101" charset="-122"/>
              </a:rPr>
              <a:t>当符合增值税小微时，先按小微享受并按小微填写申报表</a:t>
            </a:r>
            <a:r>
              <a:rPr lang="zh-CN" altLang="en-US" sz="1800" b="1" dirty="0">
                <a:solidFill>
                  <a:srgbClr val="FF0000"/>
                </a:solidFill>
                <a:latin typeface="仿宋_GB2312" panose="02010609030101010101" charset="-122"/>
                <a:ea typeface="仿宋_GB2312" panose="02010609030101010101" charset="-122"/>
              </a:rPr>
              <a:t>。</a:t>
            </a:r>
            <a:endParaRPr lang="zh-CN" altLang="en-US" sz="1800" b="1" dirty="0">
              <a:solidFill>
                <a:srgbClr val="FF0000"/>
              </a:solidFill>
              <a:latin typeface="仿宋_GB2312" panose="02010609030101010101" charset="-122"/>
              <a:ea typeface="仿宋_GB2312" panose="02010609030101010101" charset="-122"/>
            </a:endParaRPr>
          </a:p>
        </p:txBody>
      </p:sp>
      <p:pic>
        <p:nvPicPr>
          <p:cNvPr id="3" name="图片 2"/>
          <p:cNvPicPr>
            <a:picLocks noChangeAspect="1"/>
          </p:cNvPicPr>
          <p:nvPr/>
        </p:nvPicPr>
        <p:blipFill>
          <a:blip r:embed="rId1"/>
          <a:stretch>
            <a:fillRect/>
          </a:stretch>
        </p:blipFill>
        <p:spPr>
          <a:xfrm>
            <a:off x="2460625" y="2040890"/>
            <a:ext cx="6743700" cy="4748530"/>
          </a:xfrm>
          <a:prstGeom prst="rect">
            <a:avLst/>
          </a:prstGeom>
        </p:spPr>
      </p:pic>
    </p:spTree>
    <p:custDataLst>
      <p:tags r:id="rId2"/>
    </p:custData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360805" y="315595"/>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增值税申报</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例子</a:t>
            </a:r>
            <a:r>
              <a:rPr lang="en-US" altLang="zh-CN" sz="3000" b="1" dirty="0">
                <a:solidFill>
                  <a:schemeClr val="bg1"/>
                </a:solidFill>
                <a:latin typeface="微软雅黑" panose="020B0503020204020204" pitchFamily="34" charset="-122"/>
                <a:ea typeface="微软雅黑" panose="020B0503020204020204" pitchFamily="34" charset="-122"/>
              </a:rPr>
              <a:t>3</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1264920" y="944245"/>
            <a:ext cx="10813415" cy="922020"/>
          </a:xfrm>
          <a:prstGeom prst="rect">
            <a:avLst/>
          </a:prstGeom>
          <a:noFill/>
          <a:ln w="9525">
            <a:noFill/>
          </a:ln>
        </p:spPr>
        <p:txBody>
          <a:bodyPr wrap="square">
            <a:spAutoFit/>
          </a:bodyPr>
          <a:lstStyle/>
          <a:p>
            <a:r>
              <a:rPr lang="en-US" altLang="zh-CN" sz="1800" b="1" dirty="0">
                <a:latin typeface="仿宋_GB2312" panose="02010609030101010101" charset="-122"/>
                <a:ea typeface="仿宋_GB2312" panose="02010609030101010101" charset="-122"/>
              </a:rPr>
              <a:t>    </a:t>
            </a:r>
            <a:r>
              <a:rPr lang="zh-CN" altLang="en-US" sz="1800" b="1" dirty="0">
                <a:latin typeface="仿宋_GB2312" panose="02010609030101010101" charset="-122"/>
                <a:ea typeface="仿宋_GB2312" panose="02010609030101010101" charset="-122"/>
              </a:rPr>
              <a:t>按季申报的小规模纳税人</a:t>
            </a:r>
            <a:r>
              <a:rPr lang="en-US" altLang="zh-CN" sz="1800" b="1" dirty="0">
                <a:latin typeface="仿宋_GB2312" panose="02010609030101010101" charset="-122"/>
                <a:ea typeface="仿宋_GB2312" panose="02010609030101010101" charset="-122"/>
              </a:rPr>
              <a:t>C</a:t>
            </a:r>
            <a:r>
              <a:rPr lang="zh-CN" altLang="en-US" sz="1800" b="1" dirty="0">
                <a:latin typeface="仿宋_GB2312" panose="02010609030101010101" charset="-122"/>
                <a:ea typeface="仿宋_GB2312" panose="02010609030101010101" charset="-122"/>
              </a:rPr>
              <a:t>公司提供教育服务，</a:t>
            </a:r>
            <a:r>
              <a:rPr lang="en-US" altLang="zh-CN" sz="1800" b="1" dirty="0">
                <a:latin typeface="仿宋_GB2312" panose="02010609030101010101" charset="-122"/>
                <a:ea typeface="仿宋_GB2312" panose="02010609030101010101" charset="-122"/>
                <a:sym typeface="+mn-ea"/>
              </a:rPr>
              <a:t>1</a:t>
            </a:r>
            <a:r>
              <a:rPr lang="zh-CN" altLang="en-US" sz="1800" b="1" dirty="0">
                <a:latin typeface="仿宋_GB2312" panose="02010609030101010101" charset="-122"/>
                <a:ea typeface="仿宋_GB2312" panose="02010609030101010101" charset="-122"/>
                <a:sym typeface="+mn-ea"/>
              </a:rPr>
              <a:t>月</a:t>
            </a:r>
            <a:r>
              <a:rPr lang="zh-CN" altLang="en-US" sz="1800" b="1" dirty="0">
                <a:latin typeface="仿宋_GB2312" panose="02010609030101010101" charset="-122"/>
                <a:ea typeface="仿宋_GB2312" panose="02010609030101010101" charset="-122"/>
              </a:rPr>
              <a:t>收入</a:t>
            </a:r>
            <a:r>
              <a:rPr lang="en-US" altLang="zh-CN" sz="1800" b="1" dirty="0">
                <a:latin typeface="仿宋_GB2312" panose="02010609030101010101" charset="-122"/>
                <a:ea typeface="仿宋_GB2312" panose="02010609030101010101" charset="-122"/>
              </a:rPr>
              <a:t>30</a:t>
            </a:r>
            <a:r>
              <a:rPr lang="zh-CN" altLang="en-US" sz="1800" b="1" dirty="0">
                <a:latin typeface="仿宋_GB2312" panose="02010609030101010101" charset="-122"/>
                <a:ea typeface="仿宋_GB2312" panose="02010609030101010101" charset="-122"/>
              </a:rPr>
              <a:t>万，</a:t>
            </a:r>
            <a:r>
              <a:rPr lang="en-US" altLang="zh-CN" sz="1800" b="1" dirty="0">
                <a:latin typeface="仿宋_GB2312" panose="02010609030101010101" charset="-122"/>
                <a:ea typeface="仿宋_GB2312" panose="02010609030101010101" charset="-122"/>
              </a:rPr>
              <a:t>2</a:t>
            </a:r>
            <a:r>
              <a:rPr lang="zh-CN" altLang="en-US" sz="1800" b="1" dirty="0">
                <a:latin typeface="仿宋_GB2312" panose="02010609030101010101" charset="-122"/>
                <a:ea typeface="仿宋_GB2312" panose="02010609030101010101" charset="-122"/>
              </a:rPr>
              <a:t>月收入</a:t>
            </a:r>
            <a:r>
              <a:rPr lang="en-US" altLang="zh-CN" sz="1800" b="1" dirty="0">
                <a:latin typeface="仿宋_GB2312" panose="02010609030101010101" charset="-122"/>
                <a:ea typeface="仿宋_GB2312" panose="02010609030101010101" charset="-122"/>
              </a:rPr>
              <a:t>5</a:t>
            </a:r>
            <a:r>
              <a:rPr lang="zh-CN" altLang="en-US" sz="1800" b="1" dirty="0">
                <a:latin typeface="仿宋_GB2312" panose="02010609030101010101" charset="-122"/>
                <a:ea typeface="仿宋_GB2312" panose="02010609030101010101" charset="-122"/>
              </a:rPr>
              <a:t>万。均开具了</a:t>
            </a:r>
            <a:r>
              <a:rPr lang="zh-CN" altLang="en-US" sz="1800" b="1" dirty="0">
                <a:latin typeface="仿宋_GB2312" panose="02010609030101010101" charset="-122"/>
                <a:ea typeface="仿宋_GB2312" panose="02010609030101010101" charset="-122"/>
                <a:sym typeface="+mn-ea"/>
              </a:rPr>
              <a:t>免税</a:t>
            </a:r>
            <a:r>
              <a:rPr lang="zh-CN" altLang="en-US" sz="1800" b="1" dirty="0">
                <a:latin typeface="仿宋_GB2312" panose="02010609030101010101" charset="-122"/>
                <a:ea typeface="仿宋_GB2312" panose="02010609030101010101" charset="-122"/>
              </a:rPr>
              <a:t>增值税普通发票。</a:t>
            </a:r>
            <a:endParaRPr lang="zh-CN" altLang="en-US" sz="1800" b="1" dirty="0">
              <a:latin typeface="仿宋_GB2312" panose="02010609030101010101" charset="-122"/>
              <a:ea typeface="仿宋_GB2312" panose="02010609030101010101" charset="-122"/>
            </a:endParaRPr>
          </a:p>
          <a:p>
            <a:r>
              <a:rPr lang="zh-CN" altLang="en-US" sz="1800" b="1" dirty="0">
                <a:latin typeface="仿宋_GB2312" panose="02010609030101010101" charset="-122"/>
                <a:ea typeface="仿宋_GB2312" panose="02010609030101010101" charset="-122"/>
              </a:rPr>
              <a:t>分析：纳税人在疫情期间提供生活服务取得的收入免征增值税。</a:t>
            </a:r>
            <a:endParaRPr lang="zh-CN" altLang="en-US" sz="1800" b="1" dirty="0">
              <a:solidFill>
                <a:srgbClr val="FF0000"/>
              </a:solidFill>
              <a:latin typeface="仿宋_GB2312" panose="02010609030101010101" charset="-122"/>
              <a:ea typeface="仿宋_GB2312" panose="02010609030101010101" charset="-122"/>
            </a:endParaRPr>
          </a:p>
        </p:txBody>
      </p:sp>
      <p:sp>
        <p:nvSpPr>
          <p:cNvPr id="6" name="文本框 5"/>
          <p:cNvSpPr txBox="1"/>
          <p:nvPr/>
        </p:nvSpPr>
        <p:spPr>
          <a:xfrm>
            <a:off x="7908290" y="4690745"/>
            <a:ext cx="3171190" cy="368300"/>
          </a:xfrm>
          <a:prstGeom prst="rect">
            <a:avLst/>
          </a:prstGeom>
          <a:noFill/>
        </p:spPr>
        <p:txBody>
          <a:bodyPr wrap="square" rtlCol="0" anchor="t">
            <a:spAutoFit/>
          </a:bodyPr>
          <a:lstStyle/>
          <a:p>
            <a:r>
              <a:rPr lang="zh-CN" altLang="en-US"/>
              <a:t>增值税减免税申报明细表</a:t>
            </a:r>
            <a:endParaRPr lang="zh-CN" altLang="en-US"/>
          </a:p>
        </p:txBody>
      </p:sp>
      <p:graphicFrame>
        <p:nvGraphicFramePr>
          <p:cNvPr id="7" name="表格 6"/>
          <p:cNvGraphicFramePr/>
          <p:nvPr/>
        </p:nvGraphicFramePr>
        <p:xfrm>
          <a:off x="-317" y="5210175"/>
          <a:ext cx="6950075" cy="628650"/>
        </p:xfrm>
        <a:graphic>
          <a:graphicData uri="http://schemas.openxmlformats.org/drawingml/2006/table">
            <a:tbl>
              <a:tblPr firstRow="1" bandRow="1">
                <a:tableStyleId>{5C22544A-7EE6-4342-B048-85BDC9FD1C3A}</a:tableStyleId>
              </a:tblPr>
              <a:tblGrid>
                <a:gridCol w="6950075"/>
              </a:tblGrid>
              <a:tr h="628650">
                <a:tc>
                  <a:txBody>
                    <a:bodyPr/>
                    <a:lstStyle/>
                    <a:p>
                      <a:pPr indent="0" algn="ctr">
                        <a:buNone/>
                      </a:pPr>
                      <a:r>
                        <a:rPr lang="zh-CN" altLang="en-US" sz="1800" b="0">
                          <a:solidFill>
                            <a:schemeClr val="tx1"/>
                          </a:solidFill>
                          <a:latin typeface="等线" panose="02010600030101010101" charset="-122"/>
                          <a:ea typeface="等线" panose="02010600030101010101" charset="-122"/>
                        </a:rPr>
                        <a:t>增值税纳税申报表</a:t>
                      </a:r>
                      <a:endParaRPr lang="zh-CN" altLang="en-US" sz="1800" b="0">
                        <a:solidFill>
                          <a:schemeClr val="tx1"/>
                        </a:solidFill>
                        <a:latin typeface="等线" panose="02010600030101010101" charset="-122"/>
                        <a:ea typeface="等线" panose="02010600030101010101" charset="-122"/>
                      </a:endParaRPr>
                    </a:p>
                    <a:p>
                      <a:pPr indent="0" algn="ctr">
                        <a:buNone/>
                      </a:pPr>
                      <a:r>
                        <a:rPr lang="zh-CN" altLang="en-US" sz="1800" b="0">
                          <a:solidFill>
                            <a:schemeClr val="tx1"/>
                          </a:solidFill>
                          <a:latin typeface="等线" panose="02010600030101010101" charset="-122"/>
                          <a:ea typeface="等线" panose="02010600030101010101" charset="-122"/>
                        </a:rPr>
                        <a:t>（小规模纳税人适用）</a:t>
                      </a:r>
                      <a:endParaRPr lang="zh-CN" altLang="en-US" sz="1800" b="0">
                        <a:solidFill>
                          <a:schemeClr val="tx1"/>
                        </a:solidFill>
                        <a:latin typeface="等线" panose="02010600030101010101" charset="-122"/>
                        <a:ea typeface="等线" panose="02010600030101010101" charset="-122"/>
                      </a:endParaRPr>
                    </a:p>
                  </a:txBody>
                  <a:tcPr marL="12700" marR="12700" marT="12700" anchor="ctr">
                    <a:lnL>
                      <a:noFill/>
                    </a:lnL>
                    <a:lnR cap="flat">
                      <a:noFill/>
                    </a:lnR>
                    <a:lnT cap="flat">
                      <a:noFill/>
                    </a:lnT>
                    <a:lnB cap="flat">
                      <a:noFill/>
                    </a:lnB>
                    <a:lnTlToBr>
                      <a:noFill/>
                    </a:lnTlToBr>
                    <a:lnBlToTr>
                      <a:noFill/>
                    </a:lnBlToTr>
                    <a:noFill/>
                  </a:tcPr>
                </a:tc>
              </a:tr>
            </a:tbl>
          </a:graphicData>
        </a:graphic>
      </p:graphicFrame>
      <p:pic>
        <p:nvPicPr>
          <p:cNvPr id="3" name="图片 2"/>
          <p:cNvPicPr>
            <a:picLocks noChangeAspect="1"/>
          </p:cNvPicPr>
          <p:nvPr/>
        </p:nvPicPr>
        <p:blipFill>
          <a:blip r:embed="rId1"/>
          <a:srcRect t="37578" r="-379"/>
          <a:stretch>
            <a:fillRect/>
          </a:stretch>
        </p:blipFill>
        <p:spPr>
          <a:xfrm>
            <a:off x="0" y="2101850"/>
            <a:ext cx="6566535" cy="2873375"/>
          </a:xfrm>
          <a:prstGeom prst="rect">
            <a:avLst/>
          </a:prstGeom>
        </p:spPr>
      </p:pic>
      <p:pic>
        <p:nvPicPr>
          <p:cNvPr id="4" name="图片 3"/>
          <p:cNvPicPr>
            <a:picLocks noChangeAspect="1"/>
          </p:cNvPicPr>
          <p:nvPr/>
        </p:nvPicPr>
        <p:blipFill>
          <a:blip r:embed="rId2"/>
          <a:stretch>
            <a:fillRect/>
          </a:stretch>
        </p:blipFill>
        <p:spPr>
          <a:xfrm>
            <a:off x="6659880" y="2242185"/>
            <a:ext cx="5532120" cy="2072640"/>
          </a:xfrm>
          <a:prstGeom prst="rect">
            <a:avLst/>
          </a:prstGeom>
        </p:spPr>
      </p:pic>
    </p:spTree>
    <p:custDataLst>
      <p:tags r:id="rId3"/>
    </p:custData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307465" y="305435"/>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增值税申报</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例子</a:t>
            </a:r>
            <a:r>
              <a:rPr lang="en-US" altLang="zh-CN" sz="3000" b="1" dirty="0">
                <a:solidFill>
                  <a:schemeClr val="bg1"/>
                </a:solidFill>
                <a:latin typeface="微软雅黑" panose="020B0503020204020204" pitchFamily="34" charset="-122"/>
                <a:ea typeface="微软雅黑" panose="020B0503020204020204" pitchFamily="34" charset="-122"/>
              </a:rPr>
              <a:t>4</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1307465" y="955040"/>
            <a:ext cx="10716895" cy="1353185"/>
          </a:xfrm>
          <a:prstGeom prst="rect">
            <a:avLst/>
          </a:prstGeom>
          <a:noFill/>
          <a:ln w="9525">
            <a:noFill/>
          </a:ln>
        </p:spPr>
        <p:txBody>
          <a:bodyPr wrap="square">
            <a:spAutoFit/>
          </a:bodyPr>
          <a:lstStyle/>
          <a:p>
            <a:pPr>
              <a:lnSpc>
                <a:spcPct val="100000"/>
              </a:lnSpc>
            </a:pPr>
            <a:r>
              <a:rPr lang="en-US" altLang="zh-CN" sz="2800" b="1" dirty="0">
                <a:latin typeface="仿宋_GB2312" panose="02010609030101010101" charset="-122"/>
                <a:ea typeface="仿宋_GB2312" panose="02010609030101010101" charset="-122"/>
              </a:rPr>
              <a:t>    </a:t>
            </a:r>
            <a:r>
              <a:rPr lang="zh-CN" altLang="en-US" sz="1800" b="1" dirty="0">
                <a:latin typeface="仿宋_GB2312" panose="02010609030101010101" charset="-122"/>
                <a:ea typeface="仿宋_GB2312" panose="02010609030101010101" charset="-122"/>
              </a:rPr>
              <a:t>按季申报的小规模纳税人</a:t>
            </a:r>
            <a:r>
              <a:rPr lang="en-US" altLang="zh-CN" sz="1800" b="1" dirty="0">
                <a:latin typeface="仿宋_GB2312" panose="02010609030101010101" charset="-122"/>
                <a:ea typeface="仿宋_GB2312" panose="02010609030101010101" charset="-122"/>
              </a:rPr>
              <a:t>D</a:t>
            </a:r>
            <a:r>
              <a:rPr lang="zh-CN" altLang="en-US" sz="1800" b="1" dirty="0">
                <a:latin typeface="仿宋_GB2312" panose="02010609030101010101" charset="-122"/>
                <a:ea typeface="仿宋_GB2312" panose="02010609030101010101" charset="-122"/>
              </a:rPr>
              <a:t>公司提供住宿服务，</a:t>
            </a:r>
            <a:r>
              <a:rPr lang="en-US" altLang="zh-CN" sz="1800" b="1" dirty="0">
                <a:latin typeface="仿宋_GB2312" panose="02010609030101010101" charset="-122"/>
                <a:ea typeface="仿宋_GB2312" panose="02010609030101010101" charset="-122"/>
                <a:sym typeface="+mn-ea"/>
              </a:rPr>
              <a:t>1</a:t>
            </a:r>
            <a:r>
              <a:rPr lang="zh-CN" altLang="en-US" sz="1800" b="1" dirty="0">
                <a:latin typeface="仿宋_GB2312" panose="02010609030101010101" charset="-122"/>
                <a:ea typeface="仿宋_GB2312" panose="02010609030101010101" charset="-122"/>
                <a:sym typeface="+mn-ea"/>
              </a:rPr>
              <a:t>月</a:t>
            </a:r>
            <a:r>
              <a:rPr lang="zh-CN" altLang="en-US" sz="1800" b="1" dirty="0">
                <a:latin typeface="仿宋_GB2312" panose="02010609030101010101" charset="-122"/>
                <a:ea typeface="仿宋_GB2312" panose="02010609030101010101" charset="-122"/>
              </a:rPr>
              <a:t>销售额</a:t>
            </a:r>
            <a:r>
              <a:rPr lang="en-US" altLang="zh-CN" sz="1800" b="1" dirty="0">
                <a:latin typeface="仿宋_GB2312" panose="02010609030101010101" charset="-122"/>
                <a:ea typeface="仿宋_GB2312" panose="02010609030101010101" charset="-122"/>
              </a:rPr>
              <a:t>20</a:t>
            </a:r>
            <a:r>
              <a:rPr lang="zh-CN" altLang="en-US" sz="1800" b="1" dirty="0">
                <a:latin typeface="仿宋_GB2312" panose="02010609030101010101" charset="-122"/>
                <a:ea typeface="仿宋_GB2312" panose="02010609030101010101" charset="-122"/>
              </a:rPr>
              <a:t>万</a:t>
            </a:r>
            <a:r>
              <a:rPr lang="zh-CN" altLang="en-US" sz="1800" b="1" dirty="0">
                <a:latin typeface="仿宋_GB2312" panose="02010609030101010101" charset="-122"/>
                <a:ea typeface="仿宋_GB2312" panose="02010609030101010101" charset="-122"/>
                <a:sym typeface="+mn-ea"/>
              </a:rPr>
              <a:t>（不含税）</a:t>
            </a:r>
            <a:r>
              <a:rPr lang="zh-CN" altLang="en-US" sz="1800" b="1" dirty="0">
                <a:latin typeface="仿宋_GB2312" panose="02010609030101010101" charset="-122"/>
                <a:ea typeface="仿宋_GB2312" panose="02010609030101010101" charset="-122"/>
              </a:rPr>
              <a:t>（开具了专票且无法冲红），</a:t>
            </a:r>
            <a:r>
              <a:rPr lang="en-US" altLang="zh-CN" sz="1800" b="1" dirty="0">
                <a:latin typeface="仿宋_GB2312" panose="02010609030101010101" charset="-122"/>
                <a:ea typeface="仿宋_GB2312" panose="02010609030101010101" charset="-122"/>
              </a:rPr>
              <a:t>3</a:t>
            </a:r>
            <a:r>
              <a:rPr lang="zh-CN" altLang="en-US" sz="1800" b="1" dirty="0">
                <a:latin typeface="仿宋_GB2312" panose="02010609030101010101" charset="-122"/>
                <a:ea typeface="仿宋_GB2312" panose="02010609030101010101" charset="-122"/>
              </a:rPr>
              <a:t>月收入</a:t>
            </a:r>
            <a:r>
              <a:rPr lang="en-US" altLang="zh-CN" sz="1800" b="1" dirty="0">
                <a:latin typeface="仿宋_GB2312" panose="02010609030101010101" charset="-122"/>
                <a:ea typeface="仿宋_GB2312" panose="02010609030101010101" charset="-122"/>
              </a:rPr>
              <a:t>30</a:t>
            </a:r>
            <a:r>
              <a:rPr lang="zh-CN" altLang="en-US" sz="1800" b="1" dirty="0">
                <a:latin typeface="仿宋_GB2312" panose="02010609030101010101" charset="-122"/>
                <a:ea typeface="仿宋_GB2312" panose="02010609030101010101" charset="-122"/>
              </a:rPr>
              <a:t>万（</a:t>
            </a:r>
            <a:r>
              <a:rPr lang="zh-CN" altLang="en-US" sz="1800" b="1" dirty="0">
                <a:latin typeface="仿宋_GB2312" panose="02010609030101010101" charset="-122"/>
                <a:ea typeface="仿宋_GB2312" panose="02010609030101010101" charset="-122"/>
                <a:sym typeface="+mn-ea"/>
              </a:rPr>
              <a:t>开具了免税增值税普通发票</a:t>
            </a:r>
            <a:r>
              <a:rPr lang="zh-CN" altLang="en-US" sz="1800" b="1" dirty="0">
                <a:latin typeface="仿宋_GB2312" panose="02010609030101010101" charset="-122"/>
                <a:ea typeface="仿宋_GB2312" panose="02010609030101010101" charset="-122"/>
              </a:rPr>
              <a:t>）</a:t>
            </a:r>
            <a:r>
              <a:rPr lang="zh-CN" sz="1800" b="1" dirty="0">
                <a:latin typeface="仿宋_GB2312" panose="02010609030101010101" charset="-122"/>
                <a:ea typeface="仿宋_GB2312" panose="02010609030101010101" charset="-122"/>
              </a:rPr>
              <a:t>。</a:t>
            </a:r>
            <a:endParaRPr lang="zh-CN" altLang="en-US" sz="1800" b="1" dirty="0">
              <a:latin typeface="仿宋_GB2312" panose="02010609030101010101" charset="-122"/>
              <a:ea typeface="仿宋_GB2312" panose="02010609030101010101" charset="-122"/>
            </a:endParaRPr>
          </a:p>
          <a:p>
            <a:pPr>
              <a:lnSpc>
                <a:spcPct val="100000"/>
              </a:lnSpc>
            </a:pPr>
            <a:r>
              <a:rPr lang="zh-CN" altLang="en-US" sz="1800" b="1" dirty="0">
                <a:latin typeface="仿宋_GB2312" panose="02010609030101010101" charset="-122"/>
                <a:ea typeface="仿宋_GB2312" panose="02010609030101010101" charset="-122"/>
              </a:rPr>
              <a:t>分析：</a:t>
            </a:r>
            <a:r>
              <a:rPr lang="zh-CN" altLang="en-US" sz="1800" b="1" dirty="0">
                <a:latin typeface="仿宋_GB2312" panose="02010609030101010101" charset="-122"/>
                <a:ea typeface="仿宋_GB2312" panose="02010609030101010101" charset="-122"/>
                <a:sym typeface="+mn-ea"/>
              </a:rPr>
              <a:t>纳税人在疫情期间提供生活服务取得的收入免征增值税。但开具了专票的部分需申报纳税，</a:t>
            </a:r>
            <a:r>
              <a:rPr lang="en-US" altLang="zh-CN" sz="1800" b="1" dirty="0">
                <a:latin typeface="仿宋_GB2312" panose="02010609030101010101" charset="-122"/>
                <a:ea typeface="仿宋_GB2312" panose="02010609030101010101" charset="-122"/>
                <a:sym typeface="+mn-ea"/>
              </a:rPr>
              <a:t>1</a:t>
            </a:r>
            <a:r>
              <a:rPr lang="zh-CN" altLang="en-US" sz="1800" b="1" dirty="0">
                <a:latin typeface="仿宋_GB2312" panose="02010609030101010101" charset="-122"/>
                <a:ea typeface="仿宋_GB2312" panose="02010609030101010101" charset="-122"/>
                <a:sym typeface="+mn-ea"/>
              </a:rPr>
              <a:t>月住宿服务的征收率为</a:t>
            </a:r>
            <a:r>
              <a:rPr lang="en-US" altLang="zh-CN" sz="1800" b="1" dirty="0">
                <a:latin typeface="仿宋_GB2312" panose="02010609030101010101" charset="-122"/>
                <a:ea typeface="仿宋_GB2312" panose="02010609030101010101" charset="-122"/>
                <a:sym typeface="+mn-ea"/>
              </a:rPr>
              <a:t>3%</a:t>
            </a:r>
            <a:r>
              <a:rPr lang="zh-CN" altLang="en-US" sz="1800" b="1" dirty="0">
                <a:latin typeface="仿宋_GB2312" panose="02010609030101010101" charset="-122"/>
                <a:ea typeface="仿宋_GB2312" panose="02010609030101010101" charset="-122"/>
                <a:sym typeface="+mn-ea"/>
              </a:rPr>
              <a:t>，</a:t>
            </a:r>
            <a:r>
              <a:rPr lang="en-US" altLang="zh-CN" sz="1800" b="1" dirty="0">
                <a:latin typeface="仿宋_GB2312" panose="02010609030101010101" charset="-122"/>
                <a:ea typeface="仿宋_GB2312" panose="02010609030101010101" charset="-122"/>
                <a:sym typeface="+mn-ea"/>
              </a:rPr>
              <a:t>3</a:t>
            </a:r>
            <a:r>
              <a:rPr lang="zh-CN" altLang="en-US" sz="1800" b="1" dirty="0">
                <a:latin typeface="仿宋_GB2312" panose="02010609030101010101" charset="-122"/>
                <a:ea typeface="仿宋_GB2312" panose="02010609030101010101" charset="-122"/>
                <a:sym typeface="+mn-ea"/>
              </a:rPr>
              <a:t>月为</a:t>
            </a:r>
            <a:r>
              <a:rPr lang="en-US" altLang="zh-CN" sz="1800" b="1" dirty="0">
                <a:latin typeface="仿宋_GB2312" panose="02010609030101010101" charset="-122"/>
                <a:ea typeface="仿宋_GB2312" panose="02010609030101010101" charset="-122"/>
                <a:sym typeface="+mn-ea"/>
              </a:rPr>
              <a:t>1%</a:t>
            </a:r>
            <a:r>
              <a:rPr lang="zh-CN" altLang="en-US" sz="1800" b="1" dirty="0">
                <a:latin typeface="仿宋_GB2312" panose="02010609030101010101" charset="-122"/>
                <a:ea typeface="仿宋_GB2312" panose="02010609030101010101" charset="-122"/>
                <a:sym typeface="+mn-ea"/>
              </a:rPr>
              <a:t>。</a:t>
            </a:r>
            <a:endParaRPr lang="zh-CN" altLang="en-US" sz="1800" b="1" dirty="0">
              <a:latin typeface="仿宋_GB2312" panose="02010609030101010101" charset="-122"/>
              <a:ea typeface="仿宋_GB2312" panose="02010609030101010101" charset="-122"/>
              <a:sym typeface="+mn-ea"/>
            </a:endParaRPr>
          </a:p>
        </p:txBody>
      </p:sp>
      <p:pic>
        <p:nvPicPr>
          <p:cNvPr id="4" name="图片 3"/>
          <p:cNvPicPr>
            <a:picLocks noChangeAspect="1"/>
          </p:cNvPicPr>
          <p:nvPr>
            <p:custDataLst>
              <p:tags r:id="rId1"/>
            </p:custDataLst>
          </p:nvPr>
        </p:nvPicPr>
        <p:blipFill>
          <a:blip r:embed="rId2"/>
          <a:stretch>
            <a:fillRect/>
          </a:stretch>
        </p:blipFill>
        <p:spPr>
          <a:xfrm>
            <a:off x="476885" y="2308225"/>
            <a:ext cx="5873115" cy="4142740"/>
          </a:xfrm>
          <a:prstGeom prst="rect">
            <a:avLst/>
          </a:prstGeom>
        </p:spPr>
      </p:pic>
      <p:pic>
        <p:nvPicPr>
          <p:cNvPr id="5" name="图片 4"/>
          <p:cNvPicPr>
            <a:picLocks noChangeAspect="1"/>
          </p:cNvPicPr>
          <p:nvPr/>
        </p:nvPicPr>
        <p:blipFill>
          <a:blip r:embed="rId3"/>
          <a:stretch>
            <a:fillRect/>
          </a:stretch>
        </p:blipFill>
        <p:spPr>
          <a:xfrm>
            <a:off x="6548120" y="2377440"/>
            <a:ext cx="5562600" cy="2103120"/>
          </a:xfrm>
          <a:prstGeom prst="rect">
            <a:avLst/>
          </a:prstGeom>
        </p:spPr>
      </p:pic>
      <p:sp>
        <p:nvSpPr>
          <p:cNvPr id="6" name="文本框 5"/>
          <p:cNvSpPr txBox="1"/>
          <p:nvPr/>
        </p:nvSpPr>
        <p:spPr>
          <a:xfrm>
            <a:off x="7908290" y="4690745"/>
            <a:ext cx="3171190" cy="368300"/>
          </a:xfrm>
          <a:prstGeom prst="rect">
            <a:avLst/>
          </a:prstGeom>
          <a:noFill/>
        </p:spPr>
        <p:txBody>
          <a:bodyPr wrap="square" rtlCol="0" anchor="t">
            <a:spAutoFit/>
          </a:bodyPr>
          <a:lstStyle/>
          <a:p>
            <a:r>
              <a:rPr lang="zh-CN" altLang="en-US"/>
              <a:t>增值税减免税申报明细表</a:t>
            </a:r>
            <a:endParaRPr lang="zh-CN" altLang="en-US"/>
          </a:p>
        </p:txBody>
      </p:sp>
    </p:spTree>
    <p:custDataLst>
      <p:tags r:id="rId4"/>
    </p:custData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329055" y="305435"/>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增值税申报</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例子</a:t>
            </a:r>
            <a:r>
              <a:rPr lang="en-US" altLang="zh-CN" sz="3000" b="1" dirty="0">
                <a:solidFill>
                  <a:schemeClr val="bg1"/>
                </a:solidFill>
                <a:latin typeface="微软雅黑" panose="020B0503020204020204" pitchFamily="34" charset="-122"/>
                <a:ea typeface="微软雅黑" panose="020B0503020204020204" pitchFamily="34" charset="-122"/>
              </a:rPr>
              <a:t>5</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1329690" y="866775"/>
            <a:ext cx="10716895" cy="1076325"/>
          </a:xfrm>
          <a:prstGeom prst="rect">
            <a:avLst/>
          </a:prstGeom>
          <a:noFill/>
          <a:ln w="9525">
            <a:noFill/>
          </a:ln>
        </p:spPr>
        <p:txBody>
          <a:bodyPr wrap="square">
            <a:spAutoFit/>
          </a:bodyPr>
          <a:lstStyle/>
          <a:p>
            <a:pPr>
              <a:lnSpc>
                <a:spcPct val="100000"/>
              </a:lnSpc>
            </a:pPr>
            <a:r>
              <a:rPr lang="en-US" altLang="zh-CN" sz="2800" b="1" dirty="0">
                <a:latin typeface="仿宋_GB2312" panose="02010609030101010101" charset="-122"/>
                <a:ea typeface="仿宋_GB2312" panose="02010609030101010101" charset="-122"/>
              </a:rPr>
              <a:t>   </a:t>
            </a:r>
            <a:r>
              <a:rPr lang="zh-CN" altLang="en-US" sz="1800" b="1" dirty="0">
                <a:latin typeface="仿宋_GB2312" panose="02010609030101010101" charset="-122"/>
                <a:ea typeface="仿宋_GB2312" panose="02010609030101010101" charset="-122"/>
              </a:rPr>
              <a:t>按季申报的小规模纳税人</a:t>
            </a:r>
            <a:r>
              <a:rPr lang="en-US" altLang="zh-CN" sz="1800" b="1" dirty="0">
                <a:latin typeface="仿宋_GB2312" panose="02010609030101010101" charset="-122"/>
                <a:ea typeface="仿宋_GB2312" panose="02010609030101010101" charset="-122"/>
              </a:rPr>
              <a:t>E</a:t>
            </a:r>
            <a:r>
              <a:rPr lang="zh-CN" altLang="en-US" sz="1800" b="1" dirty="0">
                <a:latin typeface="仿宋_GB2312" panose="02010609030101010101" charset="-122"/>
                <a:ea typeface="仿宋_GB2312" panose="02010609030101010101" charset="-122"/>
              </a:rPr>
              <a:t>公司提供建筑服务，</a:t>
            </a:r>
            <a:r>
              <a:rPr lang="en-US" altLang="zh-CN" sz="1800" b="1" dirty="0">
                <a:latin typeface="仿宋_GB2312" panose="02010609030101010101" charset="-122"/>
                <a:ea typeface="仿宋_GB2312" panose="02010609030101010101" charset="-122"/>
                <a:sym typeface="+mn-ea"/>
              </a:rPr>
              <a:t>1</a:t>
            </a:r>
            <a:r>
              <a:rPr lang="zh-CN" altLang="en-US" sz="1800" b="1" dirty="0">
                <a:latin typeface="仿宋_GB2312" panose="02010609030101010101" charset="-122"/>
                <a:ea typeface="仿宋_GB2312" panose="02010609030101010101" charset="-122"/>
                <a:sym typeface="+mn-ea"/>
              </a:rPr>
              <a:t>月</a:t>
            </a:r>
            <a:r>
              <a:rPr lang="zh-CN" altLang="en-US" sz="1800" b="1" dirty="0">
                <a:latin typeface="仿宋_GB2312" panose="02010609030101010101" charset="-122"/>
                <a:ea typeface="仿宋_GB2312" panose="02010609030101010101" charset="-122"/>
              </a:rPr>
              <a:t>销售额</a:t>
            </a:r>
            <a:r>
              <a:rPr lang="en-US" altLang="zh-CN" sz="1800" b="1" dirty="0">
                <a:latin typeface="仿宋_GB2312" panose="02010609030101010101" charset="-122"/>
                <a:ea typeface="仿宋_GB2312" panose="02010609030101010101" charset="-122"/>
              </a:rPr>
              <a:t>20</a:t>
            </a:r>
            <a:r>
              <a:rPr lang="zh-CN" altLang="en-US" sz="1800" b="1" dirty="0">
                <a:latin typeface="仿宋_GB2312" panose="02010609030101010101" charset="-122"/>
                <a:ea typeface="仿宋_GB2312" panose="02010609030101010101" charset="-122"/>
              </a:rPr>
              <a:t>万</a:t>
            </a:r>
            <a:r>
              <a:rPr lang="zh-CN" altLang="en-US" sz="1800" b="1" dirty="0">
                <a:latin typeface="仿宋_GB2312" panose="02010609030101010101" charset="-122"/>
                <a:ea typeface="仿宋_GB2312" panose="02010609030101010101" charset="-122"/>
                <a:sym typeface="+mn-ea"/>
              </a:rPr>
              <a:t>（不含税）</a:t>
            </a:r>
            <a:r>
              <a:rPr lang="zh-CN" altLang="en-US" sz="1800" b="1" dirty="0">
                <a:latin typeface="仿宋_GB2312" panose="02010609030101010101" charset="-122"/>
                <a:ea typeface="仿宋_GB2312" panose="02010609030101010101" charset="-122"/>
              </a:rPr>
              <a:t>，</a:t>
            </a:r>
            <a:r>
              <a:rPr lang="en-US" altLang="zh-CN" sz="1800" b="1" dirty="0">
                <a:latin typeface="仿宋_GB2312" panose="02010609030101010101" charset="-122"/>
                <a:ea typeface="仿宋_GB2312" panose="02010609030101010101" charset="-122"/>
              </a:rPr>
              <a:t>2</a:t>
            </a:r>
            <a:r>
              <a:rPr lang="zh-CN" altLang="en-US" sz="1800" b="1" dirty="0">
                <a:latin typeface="仿宋_GB2312" panose="02010609030101010101" charset="-122"/>
                <a:ea typeface="仿宋_GB2312" panose="02010609030101010101" charset="-122"/>
              </a:rPr>
              <a:t>月销售额</a:t>
            </a:r>
            <a:r>
              <a:rPr lang="en-US" altLang="zh-CN" sz="1800" b="1" dirty="0">
                <a:latin typeface="仿宋_GB2312" panose="02010609030101010101" charset="-122"/>
                <a:ea typeface="仿宋_GB2312" panose="02010609030101010101" charset="-122"/>
              </a:rPr>
              <a:t>1</a:t>
            </a:r>
            <a:r>
              <a:rPr lang="zh-CN" altLang="en-US" sz="1800" b="1" dirty="0">
                <a:latin typeface="仿宋_GB2312" panose="02010609030101010101" charset="-122"/>
                <a:ea typeface="仿宋_GB2312" panose="02010609030101010101" charset="-122"/>
              </a:rPr>
              <a:t>万</a:t>
            </a:r>
            <a:r>
              <a:rPr lang="zh-CN" altLang="en-US" sz="1800" b="1" dirty="0">
                <a:latin typeface="仿宋_GB2312" panose="02010609030101010101" charset="-122"/>
                <a:ea typeface="仿宋_GB2312" panose="02010609030101010101" charset="-122"/>
                <a:sym typeface="+mn-ea"/>
              </a:rPr>
              <a:t>（不含税）</a:t>
            </a:r>
            <a:r>
              <a:rPr lang="zh-CN" altLang="en-US" sz="1800" b="1" dirty="0">
                <a:latin typeface="仿宋_GB2312" panose="02010609030101010101" charset="-122"/>
                <a:ea typeface="仿宋_GB2312" panose="02010609030101010101" charset="-122"/>
              </a:rPr>
              <a:t>，</a:t>
            </a:r>
            <a:r>
              <a:rPr lang="en-US" altLang="zh-CN" sz="1800" b="1" dirty="0">
                <a:latin typeface="仿宋_GB2312" panose="02010609030101010101" charset="-122"/>
                <a:ea typeface="仿宋_GB2312" panose="02010609030101010101" charset="-122"/>
              </a:rPr>
              <a:t>3</a:t>
            </a:r>
            <a:r>
              <a:rPr lang="zh-CN" altLang="en-US" sz="1800" b="1" dirty="0">
                <a:latin typeface="仿宋_GB2312" panose="02010609030101010101" charset="-122"/>
                <a:ea typeface="仿宋_GB2312" panose="02010609030101010101" charset="-122"/>
              </a:rPr>
              <a:t>月销售额</a:t>
            </a:r>
            <a:r>
              <a:rPr lang="en-US" altLang="zh-CN" sz="1800" b="1" dirty="0">
                <a:latin typeface="仿宋_GB2312" panose="02010609030101010101" charset="-122"/>
                <a:ea typeface="仿宋_GB2312" panose="02010609030101010101" charset="-122"/>
              </a:rPr>
              <a:t>20</a:t>
            </a:r>
            <a:r>
              <a:rPr lang="zh-CN" altLang="en-US" sz="1800" b="1" dirty="0">
                <a:latin typeface="仿宋_GB2312" panose="02010609030101010101" charset="-122"/>
                <a:ea typeface="仿宋_GB2312" panose="02010609030101010101" charset="-122"/>
              </a:rPr>
              <a:t>万</a:t>
            </a:r>
            <a:r>
              <a:rPr lang="zh-CN" altLang="en-US" sz="1800" b="1" dirty="0">
                <a:latin typeface="仿宋_GB2312" panose="02010609030101010101" charset="-122"/>
                <a:ea typeface="仿宋_GB2312" panose="02010609030101010101" charset="-122"/>
                <a:sym typeface="+mn-ea"/>
              </a:rPr>
              <a:t>（不含税）</a:t>
            </a:r>
            <a:r>
              <a:rPr lang="zh-CN" altLang="en-US" sz="1800" b="1" dirty="0">
                <a:latin typeface="仿宋_GB2312" panose="02010609030101010101" charset="-122"/>
                <a:ea typeface="仿宋_GB2312" panose="02010609030101010101" charset="-122"/>
              </a:rPr>
              <a:t>，均开具了增值税普通发票。</a:t>
            </a:r>
            <a:endParaRPr lang="zh-CN" altLang="en-US" sz="1800" b="1" dirty="0">
              <a:latin typeface="仿宋_GB2312" panose="02010609030101010101" charset="-122"/>
              <a:ea typeface="仿宋_GB2312" panose="02010609030101010101" charset="-122"/>
            </a:endParaRPr>
          </a:p>
          <a:p>
            <a:pPr>
              <a:lnSpc>
                <a:spcPct val="100000"/>
              </a:lnSpc>
            </a:pPr>
            <a:r>
              <a:rPr lang="zh-CN" altLang="en-US" sz="1800" b="1" dirty="0">
                <a:latin typeface="仿宋_GB2312" panose="02010609030101010101" charset="-122"/>
                <a:ea typeface="仿宋_GB2312" panose="02010609030101010101" charset="-122"/>
              </a:rPr>
              <a:t>分析：</a:t>
            </a:r>
            <a:r>
              <a:rPr lang="en-US" altLang="zh-CN" sz="1800" b="1" dirty="0">
                <a:latin typeface="仿宋_GB2312" panose="02010609030101010101" charset="-122"/>
                <a:ea typeface="仿宋_GB2312" panose="02010609030101010101" charset="-122"/>
              </a:rPr>
              <a:t>1</a:t>
            </a:r>
            <a:r>
              <a:rPr lang="zh-CN" altLang="en-US" sz="1800" b="1" dirty="0">
                <a:latin typeface="仿宋_GB2312" panose="02010609030101010101" charset="-122"/>
                <a:ea typeface="仿宋_GB2312" panose="02010609030101010101" charset="-122"/>
              </a:rPr>
              <a:t>、</a:t>
            </a:r>
            <a:r>
              <a:rPr lang="en-US" altLang="zh-CN" sz="1800" b="1" dirty="0">
                <a:latin typeface="仿宋_GB2312" panose="02010609030101010101" charset="-122"/>
                <a:ea typeface="仿宋_GB2312" panose="02010609030101010101" charset="-122"/>
              </a:rPr>
              <a:t>2</a:t>
            </a:r>
            <a:r>
              <a:rPr lang="zh-CN" altLang="en-US" sz="1800" b="1" dirty="0">
                <a:latin typeface="仿宋_GB2312" panose="02010609030101010101" charset="-122"/>
                <a:ea typeface="仿宋_GB2312" panose="02010609030101010101" charset="-122"/>
              </a:rPr>
              <a:t>月建筑服务征收率为</a:t>
            </a:r>
            <a:r>
              <a:rPr lang="en-US" altLang="zh-CN" sz="1800" b="1" dirty="0">
                <a:latin typeface="仿宋_GB2312" panose="02010609030101010101" charset="-122"/>
                <a:ea typeface="仿宋_GB2312" panose="02010609030101010101" charset="-122"/>
              </a:rPr>
              <a:t>3%</a:t>
            </a:r>
            <a:r>
              <a:rPr lang="zh-CN" altLang="en-US" sz="1800" b="1" dirty="0">
                <a:latin typeface="仿宋_GB2312" panose="02010609030101010101" charset="-122"/>
                <a:ea typeface="仿宋_GB2312" panose="02010609030101010101" charset="-122"/>
              </a:rPr>
              <a:t>，</a:t>
            </a:r>
            <a:r>
              <a:rPr lang="en-US" altLang="zh-CN" sz="1800" b="1" dirty="0">
                <a:latin typeface="仿宋_GB2312" panose="02010609030101010101" charset="-122"/>
                <a:ea typeface="仿宋_GB2312" panose="02010609030101010101" charset="-122"/>
              </a:rPr>
              <a:t>3</a:t>
            </a:r>
            <a:r>
              <a:rPr lang="zh-CN" altLang="en-US" sz="1800" b="1" dirty="0">
                <a:latin typeface="仿宋_GB2312" panose="02010609030101010101" charset="-122"/>
                <a:ea typeface="仿宋_GB2312" panose="02010609030101010101" charset="-122"/>
              </a:rPr>
              <a:t>月</a:t>
            </a:r>
            <a:r>
              <a:rPr lang="zh-CN" altLang="en-US" sz="1800" b="1" dirty="0">
                <a:latin typeface="仿宋_GB2312" panose="02010609030101010101" charset="-122"/>
                <a:ea typeface="仿宋_GB2312" panose="02010609030101010101" charset="-122"/>
                <a:sym typeface="+mn-ea"/>
              </a:rPr>
              <a:t>建筑服务征收率为</a:t>
            </a:r>
            <a:r>
              <a:rPr lang="en-US" altLang="zh-CN" sz="1800" b="1" dirty="0">
                <a:latin typeface="仿宋_GB2312" panose="02010609030101010101" charset="-122"/>
                <a:ea typeface="仿宋_GB2312" panose="02010609030101010101" charset="-122"/>
                <a:sym typeface="+mn-ea"/>
              </a:rPr>
              <a:t>1%</a:t>
            </a:r>
            <a:r>
              <a:rPr lang="zh-CN" altLang="en-US" sz="1800" b="1" dirty="0">
                <a:latin typeface="仿宋_GB2312" panose="02010609030101010101" charset="-122"/>
                <a:ea typeface="仿宋_GB2312" panose="02010609030101010101" charset="-122"/>
                <a:sym typeface="+mn-ea"/>
              </a:rPr>
              <a:t>。</a:t>
            </a:r>
            <a:endParaRPr lang="zh-CN" altLang="en-US" sz="1800" b="1" dirty="0">
              <a:latin typeface="仿宋_GB2312" panose="02010609030101010101" charset="-122"/>
              <a:ea typeface="仿宋_GB2312" panose="02010609030101010101" charset="-122"/>
              <a:sym typeface="+mn-ea"/>
            </a:endParaRPr>
          </a:p>
        </p:txBody>
      </p:sp>
      <p:pic>
        <p:nvPicPr>
          <p:cNvPr id="3" name="图片 2"/>
          <p:cNvPicPr>
            <a:picLocks noChangeAspect="1"/>
          </p:cNvPicPr>
          <p:nvPr/>
        </p:nvPicPr>
        <p:blipFill>
          <a:blip r:embed="rId1"/>
          <a:stretch>
            <a:fillRect/>
          </a:stretch>
        </p:blipFill>
        <p:spPr>
          <a:xfrm>
            <a:off x="0" y="1868170"/>
            <a:ext cx="6797040" cy="4775835"/>
          </a:xfrm>
          <a:prstGeom prst="rect">
            <a:avLst/>
          </a:prstGeom>
        </p:spPr>
      </p:pic>
      <p:pic>
        <p:nvPicPr>
          <p:cNvPr id="4" name="图片 3"/>
          <p:cNvPicPr>
            <a:picLocks noChangeAspect="1"/>
          </p:cNvPicPr>
          <p:nvPr/>
        </p:nvPicPr>
        <p:blipFill>
          <a:blip r:embed="rId2"/>
          <a:stretch>
            <a:fillRect/>
          </a:stretch>
        </p:blipFill>
        <p:spPr>
          <a:xfrm>
            <a:off x="6911975" y="2271395"/>
            <a:ext cx="5134610" cy="2315210"/>
          </a:xfrm>
          <a:prstGeom prst="rect">
            <a:avLst/>
          </a:prstGeom>
        </p:spPr>
      </p:pic>
    </p:spTree>
    <p:custDataLst>
      <p:tags r:id="rId3"/>
    </p:custDataLst>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329055" y="283845"/>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增值税申报</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例子</a:t>
            </a:r>
            <a:r>
              <a:rPr lang="en-US" altLang="zh-CN" sz="3000" b="1" dirty="0">
                <a:solidFill>
                  <a:schemeClr val="bg1"/>
                </a:solidFill>
                <a:latin typeface="微软雅黑" panose="020B0503020204020204" pitchFamily="34" charset="-122"/>
                <a:ea typeface="微软雅黑" panose="020B0503020204020204" pitchFamily="34" charset="-122"/>
              </a:rPr>
              <a:t>6</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1329055" y="836930"/>
            <a:ext cx="10716895" cy="1076325"/>
          </a:xfrm>
          <a:prstGeom prst="rect">
            <a:avLst/>
          </a:prstGeom>
          <a:noFill/>
          <a:ln w="9525">
            <a:noFill/>
          </a:ln>
        </p:spPr>
        <p:txBody>
          <a:bodyPr wrap="square">
            <a:spAutoFit/>
          </a:bodyPr>
          <a:lstStyle/>
          <a:p>
            <a:pPr>
              <a:lnSpc>
                <a:spcPct val="100000"/>
              </a:lnSpc>
            </a:pPr>
            <a:r>
              <a:rPr lang="en-US" altLang="zh-CN" sz="2800" b="1" dirty="0">
                <a:latin typeface="仿宋_GB2312" panose="02010609030101010101" charset="-122"/>
                <a:ea typeface="仿宋_GB2312" panose="02010609030101010101" charset="-122"/>
              </a:rPr>
              <a:t>   </a:t>
            </a:r>
            <a:r>
              <a:rPr lang="zh-CN" altLang="en-US" sz="1800" b="1" dirty="0">
                <a:solidFill>
                  <a:srgbClr val="FF0000"/>
                </a:solidFill>
                <a:latin typeface="仿宋_GB2312" panose="02010609030101010101" charset="-122"/>
                <a:ea typeface="仿宋_GB2312" panose="02010609030101010101" charset="-122"/>
              </a:rPr>
              <a:t>按月</a:t>
            </a:r>
            <a:r>
              <a:rPr lang="zh-CN" altLang="en-US" sz="1800" b="1" dirty="0">
                <a:latin typeface="仿宋_GB2312" panose="02010609030101010101" charset="-122"/>
                <a:ea typeface="仿宋_GB2312" panose="02010609030101010101" charset="-122"/>
              </a:rPr>
              <a:t>申报的小规模纳税人</a:t>
            </a:r>
            <a:r>
              <a:rPr lang="en-US" altLang="zh-CN" sz="1800" b="1" dirty="0">
                <a:latin typeface="仿宋_GB2312" panose="02010609030101010101" charset="-122"/>
                <a:ea typeface="仿宋_GB2312" panose="02010609030101010101" charset="-122"/>
              </a:rPr>
              <a:t>F</a:t>
            </a:r>
            <a:r>
              <a:rPr lang="zh-CN" altLang="en-US" sz="1800" b="1" dirty="0">
                <a:latin typeface="仿宋_GB2312" panose="02010609030101010101" charset="-122"/>
                <a:ea typeface="仿宋_GB2312" panose="02010609030101010101" charset="-122"/>
              </a:rPr>
              <a:t>公司，</a:t>
            </a:r>
            <a:r>
              <a:rPr lang="en-US" altLang="zh-CN" sz="1800" b="1" dirty="0">
                <a:latin typeface="仿宋_GB2312" panose="02010609030101010101" charset="-122"/>
                <a:ea typeface="仿宋_GB2312" panose="02010609030101010101" charset="-122"/>
              </a:rPr>
              <a:t>3</a:t>
            </a:r>
            <a:r>
              <a:rPr lang="zh-CN" altLang="en-US" sz="1800" b="1" dirty="0">
                <a:latin typeface="仿宋_GB2312" panose="02010609030101010101" charset="-122"/>
                <a:ea typeface="仿宋_GB2312" panose="02010609030101010101" charset="-122"/>
              </a:rPr>
              <a:t>月销售建材销售额</a:t>
            </a:r>
            <a:r>
              <a:rPr lang="en-US" altLang="zh-CN" sz="1800" b="1" dirty="0">
                <a:latin typeface="仿宋_GB2312" panose="02010609030101010101" charset="-122"/>
                <a:ea typeface="仿宋_GB2312" panose="02010609030101010101" charset="-122"/>
              </a:rPr>
              <a:t>20</a:t>
            </a:r>
            <a:r>
              <a:rPr lang="zh-CN" altLang="en-US" sz="1800" b="1" dirty="0">
                <a:latin typeface="仿宋_GB2312" panose="02010609030101010101" charset="-122"/>
                <a:ea typeface="仿宋_GB2312" panose="02010609030101010101" charset="-122"/>
              </a:rPr>
              <a:t>万</a:t>
            </a:r>
            <a:r>
              <a:rPr lang="zh-CN" altLang="en-US" sz="1800" b="1" dirty="0">
                <a:latin typeface="仿宋_GB2312" panose="02010609030101010101" charset="-122"/>
                <a:ea typeface="仿宋_GB2312" panose="02010609030101010101" charset="-122"/>
                <a:sym typeface="+mn-ea"/>
              </a:rPr>
              <a:t>（不含税）</a:t>
            </a:r>
            <a:r>
              <a:rPr lang="zh-CN" altLang="en-US" sz="1800" b="1" dirty="0">
                <a:latin typeface="仿宋_GB2312" panose="02010609030101010101" charset="-122"/>
                <a:ea typeface="仿宋_GB2312" panose="02010609030101010101" charset="-122"/>
              </a:rPr>
              <a:t>，出租不动产销售额为</a:t>
            </a:r>
            <a:r>
              <a:rPr lang="en-US" altLang="zh-CN" sz="1800" b="1" dirty="0">
                <a:latin typeface="仿宋_GB2312" panose="02010609030101010101" charset="-122"/>
                <a:ea typeface="仿宋_GB2312" panose="02010609030101010101" charset="-122"/>
              </a:rPr>
              <a:t>30</a:t>
            </a:r>
            <a:r>
              <a:rPr lang="zh-CN" altLang="en-US" sz="1800" b="1" dirty="0">
                <a:latin typeface="仿宋_GB2312" panose="02010609030101010101" charset="-122"/>
                <a:ea typeface="仿宋_GB2312" panose="02010609030101010101" charset="-122"/>
              </a:rPr>
              <a:t>万</a:t>
            </a:r>
            <a:r>
              <a:rPr lang="zh-CN" altLang="en-US" sz="1800" b="1" dirty="0">
                <a:latin typeface="仿宋_GB2312" panose="02010609030101010101" charset="-122"/>
                <a:ea typeface="仿宋_GB2312" panose="02010609030101010101" charset="-122"/>
                <a:sym typeface="+mn-ea"/>
              </a:rPr>
              <a:t>（不含税）</a:t>
            </a:r>
            <a:r>
              <a:rPr lang="zh-CN" altLang="en-US" sz="1800" b="1" dirty="0">
                <a:latin typeface="仿宋_GB2312" panose="02010609030101010101" charset="-122"/>
                <a:ea typeface="仿宋_GB2312" panose="02010609030101010101" charset="-122"/>
              </a:rPr>
              <a:t>，均开具了增值税普通发票。</a:t>
            </a:r>
            <a:endParaRPr lang="zh-CN" altLang="en-US" sz="1800" b="1" dirty="0">
              <a:latin typeface="仿宋_GB2312" panose="02010609030101010101" charset="-122"/>
              <a:ea typeface="仿宋_GB2312" panose="02010609030101010101" charset="-122"/>
            </a:endParaRPr>
          </a:p>
          <a:p>
            <a:pPr>
              <a:lnSpc>
                <a:spcPct val="100000"/>
              </a:lnSpc>
            </a:pPr>
            <a:r>
              <a:rPr lang="zh-CN" altLang="en-US" sz="1800" b="1" dirty="0">
                <a:latin typeface="仿宋_GB2312" panose="02010609030101010101" charset="-122"/>
                <a:ea typeface="仿宋_GB2312" panose="02010609030101010101" charset="-122"/>
              </a:rPr>
              <a:t>分析：</a:t>
            </a:r>
            <a:r>
              <a:rPr lang="en-US" altLang="zh-CN" sz="1800" b="1" dirty="0">
                <a:latin typeface="仿宋_GB2312" panose="02010609030101010101" charset="-122"/>
                <a:ea typeface="仿宋_GB2312" panose="02010609030101010101" charset="-122"/>
              </a:rPr>
              <a:t>3</a:t>
            </a:r>
            <a:r>
              <a:rPr lang="zh-CN" altLang="en-US" sz="1800" b="1" dirty="0">
                <a:latin typeface="仿宋_GB2312" panose="02010609030101010101" charset="-122"/>
                <a:ea typeface="仿宋_GB2312" panose="02010609030101010101" charset="-122"/>
              </a:rPr>
              <a:t>月销售建材</a:t>
            </a:r>
            <a:r>
              <a:rPr lang="zh-CN" altLang="en-US" sz="1800" b="1" dirty="0">
                <a:latin typeface="仿宋_GB2312" panose="02010609030101010101" charset="-122"/>
                <a:ea typeface="仿宋_GB2312" panose="02010609030101010101" charset="-122"/>
                <a:sym typeface="+mn-ea"/>
              </a:rPr>
              <a:t>征收率为</a:t>
            </a:r>
            <a:r>
              <a:rPr lang="en-US" altLang="zh-CN" sz="1800" b="1" dirty="0">
                <a:latin typeface="仿宋_GB2312" panose="02010609030101010101" charset="-122"/>
                <a:ea typeface="仿宋_GB2312" panose="02010609030101010101" charset="-122"/>
                <a:sym typeface="+mn-ea"/>
              </a:rPr>
              <a:t>1%</a:t>
            </a:r>
            <a:r>
              <a:rPr lang="zh-CN" altLang="en-US" sz="1800" b="1" dirty="0">
                <a:latin typeface="仿宋_GB2312" panose="02010609030101010101" charset="-122"/>
                <a:ea typeface="仿宋_GB2312" panose="02010609030101010101" charset="-122"/>
                <a:sym typeface="+mn-ea"/>
              </a:rPr>
              <a:t>，出租不动产征收率为</a:t>
            </a:r>
            <a:r>
              <a:rPr lang="en-US" altLang="zh-CN" sz="1800" b="1" dirty="0">
                <a:latin typeface="仿宋_GB2312" panose="02010609030101010101" charset="-122"/>
                <a:ea typeface="仿宋_GB2312" panose="02010609030101010101" charset="-122"/>
                <a:sym typeface="+mn-ea"/>
              </a:rPr>
              <a:t>5%</a:t>
            </a:r>
            <a:r>
              <a:rPr lang="zh-CN" altLang="en-US" sz="1800" b="1" dirty="0">
                <a:latin typeface="仿宋_GB2312" panose="02010609030101010101" charset="-122"/>
                <a:ea typeface="仿宋_GB2312" panose="02010609030101010101" charset="-122"/>
                <a:sym typeface="+mn-ea"/>
              </a:rPr>
              <a:t>。</a:t>
            </a:r>
            <a:endParaRPr lang="zh-CN" altLang="en-US" sz="1800" b="1" dirty="0">
              <a:latin typeface="仿宋_GB2312" panose="02010609030101010101" charset="-122"/>
              <a:ea typeface="仿宋_GB2312" panose="02010609030101010101" charset="-122"/>
              <a:sym typeface="+mn-ea"/>
            </a:endParaRPr>
          </a:p>
        </p:txBody>
      </p:sp>
      <p:pic>
        <p:nvPicPr>
          <p:cNvPr id="3" name="图片 2"/>
          <p:cNvPicPr>
            <a:picLocks noChangeAspect="1"/>
          </p:cNvPicPr>
          <p:nvPr/>
        </p:nvPicPr>
        <p:blipFill>
          <a:blip r:embed="rId1"/>
          <a:stretch>
            <a:fillRect/>
          </a:stretch>
        </p:blipFill>
        <p:spPr>
          <a:xfrm>
            <a:off x="146685" y="1913255"/>
            <a:ext cx="6765290" cy="4718685"/>
          </a:xfrm>
          <a:prstGeom prst="rect">
            <a:avLst/>
          </a:prstGeom>
        </p:spPr>
      </p:pic>
      <p:pic>
        <p:nvPicPr>
          <p:cNvPr id="4" name="图片 3"/>
          <p:cNvPicPr>
            <a:picLocks noChangeAspect="1"/>
          </p:cNvPicPr>
          <p:nvPr/>
        </p:nvPicPr>
        <p:blipFill>
          <a:blip r:embed="rId2"/>
          <a:stretch>
            <a:fillRect/>
          </a:stretch>
        </p:blipFill>
        <p:spPr>
          <a:xfrm>
            <a:off x="6982460" y="2271395"/>
            <a:ext cx="5134610" cy="2315210"/>
          </a:xfrm>
          <a:prstGeom prst="rect">
            <a:avLst/>
          </a:prstGeom>
        </p:spPr>
      </p:pic>
    </p:spTree>
    <p:custDataLst>
      <p:tags r:id="rId3"/>
    </p:custDataLst>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04DA1"/>
        </a:solidFill>
        <a:effectLst/>
      </p:bgPr>
    </p:bg>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pic>
        <p:nvPicPr>
          <p:cNvPr id="41987" name="图片 4"/>
          <p:cNvPicPr>
            <a:picLocks noChangeAspect="1"/>
          </p:cNvPicPr>
          <p:nvPr/>
        </p:nvPicPr>
        <p:blipFill>
          <a:blip r:embed="rId1"/>
          <a:stretch>
            <a:fillRect/>
          </a:stretch>
        </p:blipFill>
        <p:spPr>
          <a:xfrm>
            <a:off x="5048250" y="1093788"/>
            <a:ext cx="2095500" cy="1409700"/>
          </a:xfrm>
          <a:prstGeom prst="rect">
            <a:avLst/>
          </a:prstGeom>
          <a:noFill/>
          <a:ln w="9525">
            <a:noFill/>
          </a:ln>
        </p:spPr>
      </p:pic>
      <p:sp>
        <p:nvSpPr>
          <p:cNvPr id="2" name="矩形 1"/>
          <p:cNvSpPr/>
          <p:nvPr/>
        </p:nvSpPr>
        <p:spPr>
          <a:xfrm>
            <a:off x="4175125" y="3424238"/>
            <a:ext cx="3841750" cy="1198563"/>
          </a:xfrm>
          <a:prstGeom prst="rect">
            <a:avLst/>
          </a:prstGeom>
        </p:spPr>
        <p:txBody>
          <a:bodyPr wrap="none">
            <a:spAutoFit/>
          </a:bodyPr>
          <a:lstStyle/>
          <a:p>
            <a:pPr algn="ctr" fontAlgn="auto"/>
            <a:r>
              <a:rPr lang="zh-CN" altLang="en-US" sz="72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cs typeface="+mn-cs"/>
              </a:rPr>
              <a:t>谢谢大家</a:t>
            </a:r>
            <a:endParaRPr lang="zh-CN" altLang="zh-CN" sz="72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67030" y="1442085"/>
            <a:ext cx="11457305" cy="3471545"/>
          </a:xfrm>
          <a:prstGeom prst="rect">
            <a:avLst/>
          </a:prstGeom>
          <a:noFill/>
        </p:spPr>
        <p:txBody>
          <a:bodyPr wrap="square">
            <a:spAutoFit/>
          </a:bodyPr>
          <a:lstStyle/>
          <a:p>
            <a:pPr marR="0" defTabSz="914400" eaLnBrk="1" fontAlgn="auto" latinLnBrk="0" hangingPunct="1">
              <a:lnSpc>
                <a:spcPct val="150000"/>
              </a:lnSpc>
              <a:buClrTx/>
              <a:buSzTx/>
              <a:defRPr/>
            </a:pPr>
            <a:r>
              <a:rPr lang="en-US" altLang="zh-CN" sz="2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1</a:t>
            </a:r>
            <a:r>
              <a:rPr lang="zh-CN" altLang="zh-CN" sz="2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、《财政部 税务总局关于支持个体工商户复工复业增值税政策的公告》</a:t>
            </a:r>
            <a:endParaRPr lang="zh-CN" altLang="zh-CN" sz="2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a:p>
            <a:pPr marR="0" defTabSz="914400" eaLnBrk="1" fontAlgn="auto" latinLnBrk="0" hangingPunct="1">
              <a:lnSpc>
                <a:spcPct val="150000"/>
              </a:lnSpc>
              <a:buClrTx/>
              <a:buSzTx/>
              <a:defRPr/>
            </a:pPr>
            <a:r>
              <a:rPr lang="zh-CN" altLang="zh-CN" sz="2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     （</a:t>
            </a:r>
            <a:r>
              <a:rPr lang="en-US" altLang="zh-CN" sz="2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财政部 税务总局公告2020年第13号</a:t>
            </a:r>
            <a:r>
              <a:rPr lang="zh-CN" altLang="en-US" sz="2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a:t>
            </a:r>
            <a:endParaRPr lang="en-US" altLang="zh-CN" sz="2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a:p>
            <a:pPr marR="0" defTabSz="914400" eaLnBrk="1" fontAlgn="auto" latinLnBrk="0" hangingPunct="1">
              <a:lnSpc>
                <a:spcPct val="150000"/>
              </a:lnSpc>
              <a:buClrTx/>
              <a:buSzTx/>
              <a:defRPr/>
            </a:pPr>
            <a:endParaRPr kumimoji="0" lang="en-US" altLang="zh-CN" sz="2400" b="1" kern="1200" cap="none" spc="0" normalizeH="0" baseline="0"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a:p>
            <a:pPr marR="0" defTabSz="914400" eaLnBrk="1" fontAlgn="auto" latinLnBrk="0" hangingPunct="1">
              <a:lnSpc>
                <a:spcPct val="150000"/>
              </a:lnSpc>
              <a:buClrTx/>
              <a:buSzTx/>
              <a:defRPr/>
            </a:pPr>
            <a:r>
              <a:rPr kumimoji="0" lang="en-US" altLang="zh-CN" sz="2400" b="1" kern="1200" cap="none" spc="0" normalizeH="0" baseline="0"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2</a:t>
            </a:r>
            <a:r>
              <a:rPr kumimoji="0" lang="zh-CN" altLang="en-US" sz="2400" b="1" kern="1200" cap="none" spc="0" normalizeH="0" baseline="0"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、《国家税务总局关于支持个体工商户复工复业等税收征收管理事项的公告》</a:t>
            </a:r>
            <a:endParaRPr kumimoji="0" lang="zh-CN" altLang="en-US" sz="2400" b="1" kern="1200" cap="none" spc="0" normalizeH="0" baseline="0"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a:p>
            <a:pPr marR="0" defTabSz="914400" eaLnBrk="1" fontAlgn="auto" latinLnBrk="0" hangingPunct="1">
              <a:lnSpc>
                <a:spcPct val="150000"/>
              </a:lnSpc>
              <a:buClrTx/>
              <a:buSzTx/>
              <a:defRPr/>
            </a:pPr>
            <a:r>
              <a:rPr kumimoji="0" lang="zh-CN" altLang="en-US" sz="2400" b="1" kern="1200" cap="none" spc="0" normalizeH="0" baseline="0"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     （</a:t>
            </a:r>
            <a:r>
              <a:rPr lang="en-US" altLang="zh-CN" sz="2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国家税务总局公告2020年第5号</a:t>
            </a:r>
            <a:r>
              <a:rPr lang="zh-CN" altLang="en-US" sz="2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a:t>
            </a:r>
            <a:endParaRPr lang="en-US" altLang="zh-CN" sz="2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a:p>
            <a:pPr marR="0" defTabSz="914400" eaLnBrk="1" fontAlgn="auto" latinLnBrk="0" hangingPunct="1">
              <a:lnSpc>
                <a:spcPts val="2380"/>
              </a:lnSpc>
              <a:buClrTx/>
              <a:buSzTx/>
              <a:defRPr/>
            </a:pPr>
            <a:endParaRPr kumimoji="0" lang="zh-CN" altLang="zh-CN" sz="2400" b="1" kern="1200" cap="none" spc="0" normalizeH="0" baseline="0"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a:p>
            <a:pPr marR="0" defTabSz="914400" eaLnBrk="1" fontAlgn="auto" latinLnBrk="0" hangingPunct="1">
              <a:lnSpc>
                <a:spcPts val="2380"/>
              </a:lnSpc>
              <a:buClrTx/>
              <a:buSzTx/>
              <a:defRPr/>
            </a:pPr>
            <a:endParaRPr kumimoji="0" lang="en-US" altLang="zh-CN" sz="2400" b="1" kern="1200" cap="none" spc="0" normalizeH="0" baseline="0"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6" name="文本框 5"/>
          <p:cNvSpPr txBox="1"/>
          <p:nvPr/>
        </p:nvSpPr>
        <p:spPr>
          <a:xfrm>
            <a:off x="1603375" y="395605"/>
            <a:ext cx="6393180" cy="583565"/>
          </a:xfrm>
          <a:prstGeom prst="rect">
            <a:avLst/>
          </a:prstGeom>
          <a:noFill/>
        </p:spPr>
        <p:txBody>
          <a:bodyPr wrap="square" rtlCol="0" anchor="t">
            <a:spAutoFit/>
          </a:bodyPr>
          <a:lstStyle/>
          <a:p>
            <a:pPr>
              <a:defRPr/>
            </a:pPr>
            <a:r>
              <a:rPr lang="zh-CN" altLang="en-US" sz="32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lt"/>
              </a:rPr>
              <a:t>政策文件</a:t>
            </a:r>
            <a:endParaRPr lang="zh-CN" altLang="en-US" sz="32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lt"/>
            </a:endParaRP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组合 13"/>
          <p:cNvGrpSpPr/>
          <p:nvPr/>
        </p:nvGrpSpPr>
        <p:grpSpPr>
          <a:xfrm>
            <a:off x="2692083" y="1569085"/>
            <a:ext cx="6861175" cy="708025"/>
            <a:chOff x="2872740" y="1722120"/>
            <a:chExt cx="6861175" cy="707886"/>
          </a:xfrm>
        </p:grpSpPr>
        <p:sp>
          <p:nvSpPr>
            <p:cNvPr id="4" name="文本框 3"/>
            <p:cNvSpPr txBox="1"/>
            <p:nvPr/>
          </p:nvSpPr>
          <p:spPr>
            <a:xfrm>
              <a:off x="3696970" y="1722138"/>
              <a:ext cx="6036945" cy="706616"/>
            </a:xfrm>
            <a:prstGeom prst="rect">
              <a:avLst/>
            </a:prstGeom>
            <a:noFill/>
          </p:spPr>
          <p:txBody>
            <a:bodyPr wrap="square" rtlCol="0">
              <a:spAutoFit/>
            </a:bodyPr>
            <a:lstStyle/>
            <a:p>
              <a:pPr fontAlgn="auto"/>
              <a:r>
                <a:rPr lang="zh-CN" altLang="en-US" sz="4000" b="1"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政策讲解</a:t>
              </a:r>
              <a:endParaRPr lang="zh-CN" altLang="en-US" sz="4000" b="1"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14340" name="组合 9"/>
            <p:cNvGrpSpPr/>
            <p:nvPr/>
          </p:nvGrpSpPr>
          <p:grpSpPr>
            <a:xfrm>
              <a:off x="2872740" y="1722120"/>
              <a:ext cx="683201" cy="707886"/>
              <a:chOff x="2872740" y="1722120"/>
              <a:chExt cx="683201" cy="707886"/>
            </a:xfrm>
          </p:grpSpPr>
          <p:sp>
            <p:nvSpPr>
              <p:cNvPr id="2" name="椭圆 1"/>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sp>
            <p:nvSpPr>
              <p:cNvPr id="14342" name="文本框 8"/>
              <p:cNvSpPr txBox="1"/>
              <p:nvPr/>
            </p:nvSpPr>
            <p:spPr>
              <a:xfrm>
                <a:off x="2872740" y="1722120"/>
                <a:ext cx="683201" cy="707886"/>
              </a:xfrm>
              <a:prstGeom prst="rect">
                <a:avLst/>
              </a:prstGeom>
              <a:noFill/>
              <a:ln w="9525">
                <a:noFill/>
              </a:ln>
            </p:spPr>
            <p:txBody>
              <a:bodyPr wrap="square" anchor="t">
                <a:spAutoFit/>
              </a:bodyPr>
              <a:lstStyle/>
              <a:p>
                <a:pPr algn="ctr"/>
                <a:r>
                  <a:rPr lang="en-US" altLang="zh-CN" sz="4000" b="1" dirty="0">
                    <a:solidFill>
                      <a:schemeClr val="bg1"/>
                    </a:solidFill>
                    <a:latin typeface="微软雅黑" panose="020B0503020204020204" pitchFamily="34" charset="-122"/>
                    <a:ea typeface="微软雅黑" panose="020B0503020204020204" pitchFamily="34" charset="-122"/>
                    <a:sym typeface="等线" panose="02010600030101010101" charset="-122"/>
                  </a:rPr>
                  <a:t>1</a:t>
                </a:r>
                <a:endParaRPr lang="zh-CN" alt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cxnSp>
          <p:nvCxnSpPr>
            <p:cNvPr id="12" name="直接连接符 11"/>
            <p:cNvCxnSpPr/>
            <p:nvPr/>
          </p:nvCxnSpPr>
          <p:spPr>
            <a:xfrm>
              <a:off x="3505200" y="2405321"/>
              <a:ext cx="53568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nvGrpSpPr>
          <p:cNvPr id="14344" name="组合 14"/>
          <p:cNvGrpSpPr/>
          <p:nvPr/>
        </p:nvGrpSpPr>
        <p:grpSpPr>
          <a:xfrm>
            <a:off x="2692083" y="2775903"/>
            <a:ext cx="6572250" cy="708025"/>
            <a:chOff x="2872740" y="1722120"/>
            <a:chExt cx="6571902" cy="707886"/>
          </a:xfrm>
        </p:grpSpPr>
        <p:sp>
          <p:nvSpPr>
            <p:cNvPr id="16" name="文本框 15"/>
            <p:cNvSpPr txBox="1"/>
            <p:nvPr/>
          </p:nvSpPr>
          <p:spPr>
            <a:xfrm>
              <a:off x="3696926" y="1723390"/>
              <a:ext cx="5747716" cy="706616"/>
            </a:xfrm>
            <a:prstGeom prst="rect">
              <a:avLst/>
            </a:prstGeom>
            <a:noFill/>
          </p:spPr>
          <p:txBody>
            <a:bodyPr wrap="square" rtlCol="0">
              <a:spAutoFit/>
            </a:bodyPr>
            <a:lstStyle/>
            <a:p>
              <a:pPr fontAlgn="auto"/>
              <a:r>
                <a:rPr lang="zh-CN" altLang="en-US" sz="4000" b="1" noProof="1">
                  <a:solidFill>
                    <a:srgbClr val="7030A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发票开具的相关规定</a:t>
              </a:r>
              <a:endParaRPr lang="zh-CN" altLang="en-US" sz="4000" b="1" noProof="1">
                <a:solidFill>
                  <a:srgbClr val="7030A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14346" name="组合 16"/>
            <p:cNvGrpSpPr/>
            <p:nvPr/>
          </p:nvGrpSpPr>
          <p:grpSpPr>
            <a:xfrm>
              <a:off x="2872740" y="1722120"/>
              <a:ext cx="683201" cy="707886"/>
              <a:chOff x="2872740" y="1722120"/>
              <a:chExt cx="683201" cy="707886"/>
            </a:xfrm>
          </p:grpSpPr>
          <p:sp>
            <p:nvSpPr>
              <p:cNvPr id="19" name="椭圆 18"/>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sp>
            <p:nvSpPr>
              <p:cNvPr id="14348" name="文本框 19"/>
              <p:cNvSpPr txBox="1"/>
              <p:nvPr/>
            </p:nvSpPr>
            <p:spPr>
              <a:xfrm>
                <a:off x="2872740" y="1722120"/>
                <a:ext cx="683201" cy="707886"/>
              </a:xfrm>
              <a:prstGeom prst="rect">
                <a:avLst/>
              </a:prstGeom>
              <a:noFill/>
              <a:ln w="9525">
                <a:noFill/>
              </a:ln>
            </p:spPr>
            <p:txBody>
              <a:bodyPr wrap="square" anchor="t">
                <a:spAutoFit/>
              </a:bodyPr>
              <a:lstStyle/>
              <a:p>
                <a:pPr algn="ctr"/>
                <a:r>
                  <a:rPr lang="en-US" altLang="zh-CN" sz="4000" b="1" dirty="0">
                    <a:solidFill>
                      <a:schemeClr val="bg1"/>
                    </a:solidFill>
                    <a:latin typeface="微软雅黑" panose="020B0503020204020204" pitchFamily="34" charset="-122"/>
                    <a:ea typeface="微软雅黑" panose="020B0503020204020204" pitchFamily="34" charset="-122"/>
                    <a:sym typeface="等线" panose="02010600030101010101" charset="-122"/>
                  </a:rPr>
                  <a:t>2</a:t>
                </a:r>
                <a:endParaRPr lang="zh-CN" alt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cxnSp>
          <p:nvCxnSpPr>
            <p:cNvPr id="18" name="直接连接符 17"/>
            <p:cNvCxnSpPr/>
            <p:nvPr/>
          </p:nvCxnSpPr>
          <p:spPr>
            <a:xfrm>
              <a:off x="3505200" y="2405321"/>
              <a:ext cx="53568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50" name="矩形 4"/>
          <p:cNvSpPr/>
          <p:nvPr/>
        </p:nvSpPr>
        <p:spPr>
          <a:xfrm>
            <a:off x="1220788" y="295275"/>
            <a:ext cx="6878637" cy="460375"/>
          </a:xfrm>
          <a:prstGeom prst="rect">
            <a:avLst/>
          </a:prstGeom>
          <a:noFill/>
          <a:ln w="9525">
            <a:noFill/>
          </a:ln>
        </p:spPr>
        <p:txBody>
          <a:bodyPr wrap="square" anchor="t">
            <a:spAutoFit/>
          </a:bodyPr>
          <a:lstStyle/>
          <a:p>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目录</a:t>
            </a:r>
            <a:endPar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3" name="组合 14"/>
          <p:cNvGrpSpPr/>
          <p:nvPr/>
        </p:nvGrpSpPr>
        <p:grpSpPr>
          <a:xfrm>
            <a:off x="2692083" y="4093528"/>
            <a:ext cx="7707630" cy="708025"/>
            <a:chOff x="2872740" y="1722120"/>
            <a:chExt cx="7707222" cy="707886"/>
          </a:xfrm>
        </p:grpSpPr>
        <p:sp>
          <p:nvSpPr>
            <p:cNvPr id="5" name="文本框 4"/>
            <p:cNvSpPr txBox="1"/>
            <p:nvPr/>
          </p:nvSpPr>
          <p:spPr>
            <a:xfrm>
              <a:off x="3696926" y="1723390"/>
              <a:ext cx="6883036" cy="706616"/>
            </a:xfrm>
            <a:prstGeom prst="rect">
              <a:avLst/>
            </a:prstGeom>
            <a:noFill/>
          </p:spPr>
          <p:txBody>
            <a:bodyPr wrap="square" rtlCol="0">
              <a:spAutoFit/>
            </a:bodyPr>
            <a:lstStyle/>
            <a:p>
              <a:pPr fontAlgn="auto"/>
              <a:r>
                <a:rPr lang="zh-CN" altLang="en-US" sz="4000" b="1" noProof="1">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mn-ea"/>
                  <a:sym typeface="+mn-lt"/>
                </a:rPr>
                <a:t>增值税申报要点</a:t>
              </a:r>
              <a:endParaRPr lang="zh-CN" altLang="en-US" sz="4000" b="1" noProof="1">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mn-ea"/>
                <a:sym typeface="+mn-lt"/>
              </a:endParaRPr>
            </a:p>
          </p:txBody>
        </p:sp>
        <p:grpSp>
          <p:nvGrpSpPr>
            <p:cNvPr id="6" name="组合 16"/>
            <p:cNvGrpSpPr/>
            <p:nvPr/>
          </p:nvGrpSpPr>
          <p:grpSpPr>
            <a:xfrm>
              <a:off x="2872740" y="1722120"/>
              <a:ext cx="683201" cy="706616"/>
              <a:chOff x="2872740" y="1722120"/>
              <a:chExt cx="683201" cy="706616"/>
            </a:xfrm>
          </p:grpSpPr>
          <p:sp>
            <p:nvSpPr>
              <p:cNvPr id="7" name="椭圆 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sp>
            <p:nvSpPr>
              <p:cNvPr id="8" name="文本框 19"/>
              <p:cNvSpPr txBox="1"/>
              <p:nvPr/>
            </p:nvSpPr>
            <p:spPr>
              <a:xfrm>
                <a:off x="2872740" y="1722120"/>
                <a:ext cx="683201" cy="706616"/>
              </a:xfrm>
              <a:prstGeom prst="rect">
                <a:avLst/>
              </a:prstGeom>
              <a:noFill/>
              <a:ln w="9525">
                <a:noFill/>
              </a:ln>
            </p:spPr>
            <p:txBody>
              <a:bodyPr wrap="square" anchor="t">
                <a:spAutoFit/>
              </a:bodyPr>
              <a:lstStyle/>
              <a:p>
                <a:pPr algn="ctr"/>
                <a:r>
                  <a:rPr 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rPr>
                  <a:t>3</a:t>
                </a:r>
                <a:endParaRPr 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cxnSp>
          <p:nvCxnSpPr>
            <p:cNvPr id="9" name="直接连接符 8"/>
            <p:cNvCxnSpPr/>
            <p:nvPr/>
          </p:nvCxnSpPr>
          <p:spPr>
            <a:xfrm>
              <a:off x="3505200" y="2405321"/>
              <a:ext cx="53568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587558" y="3540125"/>
            <a:ext cx="9242425" cy="922020"/>
          </a:xfrm>
          <a:prstGeom prst="rect">
            <a:avLst/>
          </a:prstGeom>
        </p:spPr>
        <p:txBody>
          <a:bodyPr wrap="square">
            <a:spAutoFit/>
          </a:bodyPr>
          <a:lstStyle/>
          <a:p>
            <a:pPr fontAlgn="auto"/>
            <a:r>
              <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政策讲解</a:t>
            </a:r>
            <a:endPar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grpSp>
        <p:nvGrpSpPr>
          <p:cNvPr id="15362" name="组合 34"/>
          <p:cNvGrpSpPr/>
          <p:nvPr/>
        </p:nvGrpSpPr>
        <p:grpSpPr>
          <a:xfrm>
            <a:off x="4876800" y="1057275"/>
            <a:ext cx="2190750" cy="2214880"/>
            <a:chOff x="2872740" y="1722120"/>
            <a:chExt cx="683201" cy="691147"/>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91147"/>
            </a:xfrm>
            <a:prstGeom prst="rect">
              <a:avLst/>
            </a:prstGeom>
            <a:noFill/>
            <a:ln w="9525">
              <a:noFill/>
            </a:ln>
          </p:spPr>
          <p:txBody>
            <a:bodyPr wrap="square" anchor="t">
              <a:spAutoFit/>
            </a:bodyPr>
            <a:lstStyle/>
            <a:p>
              <a:pPr algn="ctr"/>
              <a:r>
                <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rPr>
                <a:t>1</a:t>
              </a:r>
              <a:endPar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537970" y="264160"/>
            <a:ext cx="6393180" cy="583565"/>
          </a:xfrm>
          <a:prstGeom prst="rect">
            <a:avLst/>
          </a:prstGeom>
          <a:noFill/>
        </p:spPr>
        <p:txBody>
          <a:bodyPr wrap="square" rtlCol="0" anchor="t">
            <a:spAutoFit/>
          </a:bodyPr>
          <a:lstStyle/>
          <a:p>
            <a:pPr>
              <a:defRPr/>
            </a:pPr>
            <a:r>
              <a:rPr lang="zh-CN" altLang="en-US" sz="32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ea"/>
              </a:rPr>
              <a:t>1.增值税—免、降</a:t>
            </a:r>
            <a:endParaRPr lang="zh-CN" altLang="en-US" sz="3200" b="1">
              <a:solidFill>
                <a:srgbClr val="004DA1"/>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宋体" panose="02010600030101010101" pitchFamily="2" charset="-122"/>
              <a:sym typeface="+mn-ea"/>
            </a:endParaRPr>
          </a:p>
        </p:txBody>
      </p:sp>
      <p:sp>
        <p:nvSpPr>
          <p:cNvPr id="3" name="文本框 2"/>
          <p:cNvSpPr txBox="1"/>
          <p:nvPr/>
        </p:nvSpPr>
        <p:spPr>
          <a:xfrm>
            <a:off x="400685" y="1031875"/>
            <a:ext cx="11601450" cy="4984750"/>
          </a:xfrm>
          <a:prstGeom prst="rect">
            <a:avLst/>
          </a:prstGeom>
          <a:noFill/>
        </p:spPr>
        <p:txBody>
          <a:bodyPr wrap="square" rtlCol="0" anchor="t">
            <a:spAutoFit/>
          </a:bodyPr>
          <a:lstStyle/>
          <a:p>
            <a:pPr eaLnBrk="1" latinLnBrk="0" hangingPunct="1">
              <a:lnSpc>
                <a:spcPct val="150000"/>
              </a:lnSpc>
            </a:pPr>
            <a:r>
              <a:rPr lang="zh-CN" altLang="en-US" sz="2000" b="1">
                <a:latin typeface="仿宋" panose="02010609060101010101" charset="-122"/>
                <a:ea typeface="仿宋" panose="02010609060101010101" charset="-122"/>
                <a:cs typeface="仿宋" panose="02010609060101010101" charset="-122"/>
                <a:sym typeface="+mn-ea"/>
              </a:rPr>
              <a:t>      自</a:t>
            </a:r>
            <a:r>
              <a:rPr lang="zh-CN" altLang="en-US" sz="2000" b="1">
                <a:solidFill>
                  <a:srgbClr val="FF0000"/>
                </a:solidFill>
                <a:latin typeface="仿宋" panose="02010609060101010101" charset="-122"/>
                <a:ea typeface="仿宋" panose="02010609060101010101" charset="-122"/>
                <a:cs typeface="仿宋" panose="02010609060101010101" charset="-122"/>
                <a:sym typeface="+mn-ea"/>
              </a:rPr>
              <a:t>2020年3月1日至5月31日</a:t>
            </a:r>
            <a:r>
              <a:rPr lang="zh-CN" altLang="en-US" sz="2000" b="1">
                <a:latin typeface="仿宋" panose="02010609060101010101" charset="-122"/>
                <a:ea typeface="仿宋" panose="02010609060101010101" charset="-122"/>
                <a:cs typeface="仿宋" panose="02010609060101010101" charset="-122"/>
                <a:sym typeface="+mn-ea"/>
              </a:rPr>
              <a:t>，对湖北省增值税小规模纳税人，适用3%征收率的应税销售收入，免征增值税；适用3%预征率的预缴增值税项目，暂停预缴增值税。除湖北省外，其他省、自治区、直辖市的</a:t>
            </a:r>
            <a:r>
              <a:rPr lang="zh-CN" altLang="en-US" sz="2000" b="1">
                <a:solidFill>
                  <a:srgbClr val="FF0000"/>
                </a:solidFill>
                <a:latin typeface="仿宋" panose="02010609060101010101" charset="-122"/>
                <a:ea typeface="仿宋" panose="02010609060101010101" charset="-122"/>
                <a:cs typeface="仿宋" panose="02010609060101010101" charset="-122"/>
                <a:sym typeface="+mn-ea"/>
              </a:rPr>
              <a:t>增值税小规模纳税人</a:t>
            </a:r>
            <a:r>
              <a:rPr lang="zh-CN" altLang="en-US" sz="2000" b="1">
                <a:latin typeface="仿宋" panose="02010609060101010101" charset="-122"/>
                <a:ea typeface="仿宋" panose="02010609060101010101" charset="-122"/>
                <a:cs typeface="仿宋" panose="02010609060101010101" charset="-122"/>
                <a:sym typeface="+mn-ea"/>
              </a:rPr>
              <a:t>，适用</a:t>
            </a:r>
            <a:r>
              <a:rPr lang="zh-CN" altLang="en-US" sz="2000" b="1">
                <a:solidFill>
                  <a:srgbClr val="FF0000"/>
                </a:solidFill>
                <a:latin typeface="仿宋" panose="02010609060101010101" charset="-122"/>
                <a:ea typeface="仿宋" panose="02010609060101010101" charset="-122"/>
                <a:cs typeface="仿宋" panose="02010609060101010101" charset="-122"/>
                <a:sym typeface="+mn-ea"/>
              </a:rPr>
              <a:t>3%征收率</a:t>
            </a:r>
            <a:r>
              <a:rPr lang="zh-CN" altLang="en-US" sz="2000" b="1">
                <a:latin typeface="仿宋" panose="02010609060101010101" charset="-122"/>
                <a:ea typeface="仿宋" panose="02010609060101010101" charset="-122"/>
                <a:cs typeface="仿宋" panose="02010609060101010101" charset="-122"/>
                <a:sym typeface="+mn-ea"/>
              </a:rPr>
              <a:t>的应税销售收入，</a:t>
            </a:r>
            <a:r>
              <a:rPr lang="zh-CN" altLang="en-US" sz="2000" b="1">
                <a:solidFill>
                  <a:srgbClr val="FF0000"/>
                </a:solidFill>
                <a:latin typeface="仿宋" panose="02010609060101010101" charset="-122"/>
                <a:ea typeface="仿宋" panose="02010609060101010101" charset="-122"/>
                <a:cs typeface="仿宋" panose="02010609060101010101" charset="-122"/>
                <a:sym typeface="+mn-ea"/>
              </a:rPr>
              <a:t>减按1%</a:t>
            </a:r>
            <a:r>
              <a:rPr lang="zh-CN" altLang="en-US" sz="2000" b="1">
                <a:latin typeface="仿宋" panose="02010609060101010101" charset="-122"/>
                <a:ea typeface="仿宋" panose="02010609060101010101" charset="-122"/>
                <a:cs typeface="仿宋" panose="02010609060101010101" charset="-122"/>
                <a:sym typeface="+mn-ea"/>
              </a:rPr>
              <a:t>征收率征收增值税；适用3%预征率的预缴增值税项目，</a:t>
            </a:r>
            <a:r>
              <a:rPr lang="zh-CN" altLang="en-US" sz="2000" b="1">
                <a:solidFill>
                  <a:srgbClr val="FF0000"/>
                </a:solidFill>
                <a:latin typeface="仿宋" panose="02010609060101010101" charset="-122"/>
                <a:ea typeface="仿宋" panose="02010609060101010101" charset="-122"/>
                <a:cs typeface="仿宋" panose="02010609060101010101" charset="-122"/>
                <a:sym typeface="+mn-ea"/>
              </a:rPr>
              <a:t>减按1%</a:t>
            </a:r>
            <a:r>
              <a:rPr lang="zh-CN" altLang="en-US" sz="2000" b="1">
                <a:latin typeface="仿宋" panose="02010609060101010101" charset="-122"/>
                <a:ea typeface="仿宋" panose="02010609060101010101" charset="-122"/>
                <a:cs typeface="仿宋" panose="02010609060101010101" charset="-122"/>
                <a:sym typeface="+mn-ea"/>
              </a:rPr>
              <a:t>预征率预缴增值税。</a:t>
            </a:r>
            <a:endParaRPr lang="zh-CN" altLang="en-US" sz="2000" b="1">
              <a:latin typeface="仿宋" panose="02010609060101010101" charset="-122"/>
              <a:ea typeface="仿宋" panose="02010609060101010101" charset="-122"/>
              <a:cs typeface="仿宋" panose="02010609060101010101" charset="-122"/>
              <a:sym typeface="+mn-ea"/>
            </a:endParaRPr>
          </a:p>
          <a:p>
            <a:endParaRPr lang="zh-CN" altLang="en-US"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endParaRPr lang="zh-CN" altLang="en-US"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endParaRPr lang="zh-CN" altLang="en-US"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endParaRPr lang="zh-CN" altLang="en-US"/>
          </a:p>
          <a:p>
            <a:endParaRPr lang="zh-CN" altLang="en-US"/>
          </a:p>
          <a:p>
            <a:endParaRPr lang="zh-CN" altLang="en-US"/>
          </a:p>
          <a:p>
            <a:endParaRPr lang="zh-CN" altLang="en-US"/>
          </a:p>
          <a:p>
            <a:endParaRPr lang="zh-CN" altLang="en-US"/>
          </a:p>
          <a:p>
            <a:endParaRPr lang="zh-CN" altLang="en-US"/>
          </a:p>
          <a:p>
            <a:endParaRPr lang="zh-CN" altLang="en-US"/>
          </a:p>
          <a:p>
            <a:endParaRPr lang="zh-CN" altLang="en-US"/>
          </a:p>
        </p:txBody>
      </p:sp>
      <p:graphicFrame>
        <p:nvGraphicFramePr>
          <p:cNvPr id="5" name="表格 4"/>
          <p:cNvGraphicFramePr/>
          <p:nvPr>
            <p:custDataLst>
              <p:tags r:id="rId1"/>
            </p:custDataLst>
          </p:nvPr>
        </p:nvGraphicFramePr>
        <p:xfrm>
          <a:off x="932180" y="3367405"/>
          <a:ext cx="10327640" cy="2181225"/>
        </p:xfrm>
        <a:graphic>
          <a:graphicData uri="http://schemas.openxmlformats.org/drawingml/2006/table">
            <a:tbl>
              <a:tblPr firstRow="1" bandRow="1">
                <a:tableStyleId>{5C22544A-7EE6-4342-B048-85BDC9FD1C3A}</a:tableStyleId>
              </a:tblPr>
              <a:tblGrid>
                <a:gridCol w="2014220"/>
                <a:gridCol w="3830955"/>
                <a:gridCol w="4482465"/>
              </a:tblGrid>
              <a:tr h="727075">
                <a:tc>
                  <a:txBody>
                    <a:bodyPr/>
                    <a:lstStyle/>
                    <a:p>
                      <a:pPr indent="0" algn="ctr">
                        <a:buNone/>
                      </a:pPr>
                      <a:endParaRPr lang="en-US" altLang="en-US" sz="1800" b="1">
                        <a:solidFill>
                          <a:srgbClr val="000000"/>
                        </a:solidFill>
                        <a:latin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800" b="1">
                          <a:solidFill>
                            <a:srgbClr val="000000"/>
                          </a:solidFill>
                          <a:latin typeface="Arial" panose="020B0604020202020204" pitchFamily="34" charset="0"/>
                          <a:ea typeface="宋体" panose="02010600030101010101" pitchFamily="2" charset="-122"/>
                        </a:rPr>
                        <a:t>3%征收率的应税销售收入</a:t>
                      </a:r>
                      <a:endParaRPr lang="zh-CN" altLang="en-US" sz="1800" b="1">
                        <a:solidFill>
                          <a:srgbClr val="000000"/>
                        </a:solidFill>
                        <a:latin typeface="Arial" panose="020B0604020202020204" pitchFamily="34" charset="0"/>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800" b="1">
                          <a:solidFill>
                            <a:srgbClr val="000000"/>
                          </a:solidFill>
                          <a:latin typeface="Arial" panose="020B0604020202020204" pitchFamily="34" charset="0"/>
                          <a:ea typeface="宋体" panose="02010600030101010101" pitchFamily="2" charset="-122"/>
                        </a:rPr>
                        <a:t>3%预征率的预缴增值税项目</a:t>
                      </a:r>
                      <a:endParaRPr lang="zh-CN" altLang="en-US" sz="1800" b="1">
                        <a:solidFill>
                          <a:srgbClr val="000000"/>
                        </a:solidFill>
                        <a:latin typeface="Arial" panose="020B0604020202020204" pitchFamily="34" charset="0"/>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727075">
                <a:tc>
                  <a:txBody>
                    <a:bodyPr/>
                    <a:lstStyle/>
                    <a:p>
                      <a:pPr indent="0" algn="ctr">
                        <a:buNone/>
                      </a:pPr>
                      <a:r>
                        <a:rPr lang="zh-CN" sz="1800" b="1">
                          <a:solidFill>
                            <a:srgbClr val="000000"/>
                          </a:solidFill>
                          <a:latin typeface="Arial" panose="020B0604020202020204" pitchFamily="34" charset="0"/>
                          <a:ea typeface="宋体" panose="02010600030101010101" pitchFamily="2" charset="-122"/>
                        </a:rPr>
                        <a:t>湖北省小规模纳税人</a:t>
                      </a:r>
                      <a:endParaRPr lang="zh-CN" altLang="en-US" sz="1800" b="1">
                        <a:solidFill>
                          <a:srgbClr val="000000"/>
                        </a:solidFill>
                        <a:latin typeface="Arial" panose="020B0604020202020204" pitchFamily="34" charset="0"/>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800" b="1">
                          <a:solidFill>
                            <a:srgbClr val="000000"/>
                          </a:solidFill>
                          <a:latin typeface="Arial" panose="020B0604020202020204" pitchFamily="34" charset="0"/>
                          <a:ea typeface="宋体" panose="02010600030101010101" pitchFamily="2" charset="-122"/>
                        </a:rPr>
                        <a:t>免征</a:t>
                      </a:r>
                      <a:endParaRPr lang="zh-CN" altLang="en-US" sz="1800" b="1">
                        <a:solidFill>
                          <a:srgbClr val="000000"/>
                        </a:solidFill>
                        <a:latin typeface="Arial" panose="020B0604020202020204" pitchFamily="34" charset="0"/>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800" b="1">
                          <a:solidFill>
                            <a:srgbClr val="000000"/>
                          </a:solidFill>
                          <a:latin typeface="Arial" panose="020B0604020202020204" pitchFamily="34" charset="0"/>
                          <a:ea typeface="宋体" panose="02010600030101010101" pitchFamily="2" charset="-122"/>
                        </a:rPr>
                        <a:t>暂停预缴增值税</a:t>
                      </a:r>
                      <a:endParaRPr lang="zh-CN" altLang="en-US" sz="1800" b="1">
                        <a:solidFill>
                          <a:srgbClr val="000000"/>
                        </a:solidFill>
                        <a:latin typeface="Arial" panose="020B0604020202020204" pitchFamily="34" charset="0"/>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727075">
                <a:tc>
                  <a:txBody>
                    <a:bodyPr/>
                    <a:lstStyle/>
                    <a:p>
                      <a:pPr indent="0" algn="ctr">
                        <a:buNone/>
                      </a:pPr>
                      <a:r>
                        <a:rPr lang="zh-CN" sz="1800" b="1">
                          <a:solidFill>
                            <a:srgbClr val="000000"/>
                          </a:solidFill>
                          <a:latin typeface="Arial" panose="020B0604020202020204" pitchFamily="34" charset="0"/>
                          <a:ea typeface="宋体" panose="02010600030101010101" pitchFamily="2" charset="-122"/>
                        </a:rPr>
                        <a:t>湖北省以外（含广西区）</a:t>
                      </a:r>
                      <a:endParaRPr lang="zh-CN" sz="1800" b="1">
                        <a:solidFill>
                          <a:srgbClr val="000000"/>
                        </a:solidFill>
                        <a:latin typeface="Arial" panose="020B0604020202020204" pitchFamily="34" charset="0"/>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800" b="1">
                          <a:solidFill>
                            <a:srgbClr val="000000"/>
                          </a:solidFill>
                          <a:latin typeface="Arial" panose="020B0604020202020204" pitchFamily="34" charset="0"/>
                          <a:ea typeface="宋体" panose="02010600030101010101" pitchFamily="2" charset="-122"/>
                        </a:rPr>
                        <a:t>减按1%征收率征收增值税</a:t>
                      </a:r>
                      <a:endParaRPr lang="zh-CN" altLang="en-US" sz="1800" b="1">
                        <a:solidFill>
                          <a:srgbClr val="000000"/>
                        </a:solidFill>
                        <a:latin typeface="Arial" panose="020B0604020202020204" pitchFamily="34" charset="0"/>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800" b="1">
                          <a:solidFill>
                            <a:srgbClr val="000000"/>
                          </a:solidFill>
                          <a:latin typeface="Arial" panose="020B0604020202020204" pitchFamily="34" charset="0"/>
                          <a:ea typeface="宋体" panose="02010600030101010101" pitchFamily="2" charset="-122"/>
                        </a:rPr>
                        <a:t>减按1%预征率预缴增值税</a:t>
                      </a:r>
                      <a:endParaRPr lang="zh-CN" altLang="en-US" sz="1800" b="1">
                        <a:solidFill>
                          <a:srgbClr val="000000"/>
                        </a:solidFill>
                        <a:latin typeface="Arial" panose="020B0604020202020204" pitchFamily="34" charset="0"/>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268730"/>
            <a:ext cx="10717530"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热点问答</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适用对象</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2224405"/>
            <a:ext cx="10716895" cy="2676525"/>
          </a:xfrm>
          <a:prstGeom prst="rect">
            <a:avLst/>
          </a:prstGeom>
          <a:noFill/>
          <a:ln w="9525">
            <a:noFill/>
          </a:ln>
        </p:spPr>
        <p:txBody>
          <a:bodyPr wrap="square">
            <a:spAutoFit/>
          </a:bodyPr>
          <a:lstStyle/>
          <a:p>
            <a:pPr>
              <a:lnSpc>
                <a:spcPct val="100000"/>
              </a:lnSpc>
            </a:pPr>
            <a:r>
              <a:rPr lang="en-US" altLang="zh-CN" sz="2800" b="1" dirty="0">
                <a:solidFill>
                  <a:schemeClr val="tx1"/>
                </a:solidFill>
                <a:latin typeface="仿宋" panose="02010609060101010101" charset="-122"/>
                <a:ea typeface="仿宋" panose="02010609060101010101" charset="-122"/>
                <a:cs typeface="仿宋" panose="02010609060101010101" charset="-122"/>
                <a:sym typeface="+mn-ea"/>
              </a:rPr>
              <a:t>    </a:t>
            </a:r>
            <a:r>
              <a:rPr lang="zh-CN" altLang="en-US" sz="2800" b="1" dirty="0">
                <a:solidFill>
                  <a:schemeClr val="tx1"/>
                </a:solidFill>
                <a:latin typeface="仿宋" panose="02010609060101010101" charset="-122"/>
                <a:ea typeface="仿宋" panose="02010609060101010101" charset="-122"/>
                <a:cs typeface="仿宋" panose="02010609060101010101" charset="-122"/>
                <a:sym typeface="+mn-ea"/>
              </a:rPr>
              <a:t>本次支持个体工商户复工复业增值税政策的</a:t>
            </a:r>
            <a:r>
              <a:rPr lang="en-US" altLang="zh-CN" sz="2800" b="1" dirty="0">
                <a:solidFill>
                  <a:schemeClr val="tx1"/>
                </a:solidFill>
                <a:latin typeface="仿宋" panose="02010609060101010101" charset="-122"/>
                <a:ea typeface="仿宋" panose="02010609060101010101" charset="-122"/>
                <a:cs typeface="仿宋" panose="02010609060101010101" charset="-122"/>
                <a:sym typeface="+mn-ea"/>
              </a:rPr>
              <a:t>适用对象</a:t>
            </a:r>
            <a:r>
              <a:rPr lang="zh-CN" altLang="en-US" sz="2800" b="1" dirty="0">
                <a:solidFill>
                  <a:schemeClr val="tx1"/>
                </a:solidFill>
                <a:latin typeface="仿宋" panose="02010609060101010101" charset="-122"/>
                <a:ea typeface="仿宋" panose="02010609060101010101" charset="-122"/>
                <a:cs typeface="仿宋" panose="02010609060101010101" charset="-122"/>
                <a:sym typeface="+mn-ea"/>
              </a:rPr>
              <a:t>是哪些？</a:t>
            </a:r>
            <a:endParaRPr lang="zh-CN" altLang="en-US" sz="2800" b="1" dirty="0">
              <a:solidFill>
                <a:schemeClr val="tx1"/>
              </a:solidFill>
              <a:latin typeface="仿宋" panose="02010609060101010101" charset="-122"/>
              <a:ea typeface="仿宋" panose="02010609060101010101" charset="-122"/>
              <a:cs typeface="仿宋" panose="02010609060101010101" charset="-122"/>
              <a:sym typeface="+mn-ea"/>
            </a:endParaRPr>
          </a:p>
          <a:p>
            <a:pPr>
              <a:lnSpc>
                <a:spcPct val="100000"/>
              </a:lnSpc>
            </a:pPr>
            <a:endParaRPr lang="zh-CN" altLang="en-US" sz="2800" b="1" dirty="0">
              <a:solidFill>
                <a:schemeClr val="tx1"/>
              </a:solidFill>
              <a:latin typeface="仿宋" panose="02010609060101010101" charset="-122"/>
              <a:ea typeface="仿宋" panose="02010609060101010101" charset="-122"/>
              <a:cs typeface="仿宋" panose="02010609060101010101" charset="-122"/>
              <a:sym typeface="+mn-ea"/>
            </a:endParaRPr>
          </a:p>
          <a:p>
            <a:pPr>
              <a:lnSpc>
                <a:spcPct val="100000"/>
              </a:lnSpc>
            </a:pPr>
            <a:r>
              <a:rPr lang="zh-CN" altLang="en-US" sz="2800" b="1" dirty="0">
                <a:solidFill>
                  <a:schemeClr val="tx1"/>
                </a:solidFill>
                <a:latin typeface="仿宋" panose="02010609060101010101" charset="-122"/>
                <a:ea typeface="仿宋" panose="02010609060101010101" charset="-122"/>
                <a:cs typeface="仿宋" panose="02010609060101010101" charset="-122"/>
                <a:sym typeface="+mn-ea"/>
              </a:rPr>
              <a:t>    答</a:t>
            </a:r>
            <a:r>
              <a:rPr lang="zh-CN" altLang="en-US" sz="2800" b="1" dirty="0">
                <a:solidFill>
                  <a:schemeClr val="tx1"/>
                </a:solidFill>
                <a:latin typeface="仿宋" panose="02010609060101010101" charset="-122"/>
                <a:ea typeface="仿宋" panose="02010609060101010101" charset="-122"/>
                <a:cs typeface="仿宋" panose="02010609060101010101" charset="-122"/>
              </a:rPr>
              <a:t>：</a:t>
            </a:r>
            <a:r>
              <a:rPr sz="2800" b="1" dirty="0">
                <a:solidFill>
                  <a:schemeClr val="tx1"/>
                </a:solidFill>
                <a:latin typeface="仿宋" panose="02010609060101010101" charset="-122"/>
                <a:ea typeface="仿宋" panose="02010609060101010101" charset="-122"/>
                <a:cs typeface="仿宋" panose="02010609060101010101" charset="-122"/>
              </a:rPr>
              <a:t>本次征收率的减免，适用于所有的小规模纳税人，但只适用于小规模纳税人3%征收率的应收销售收入。</a:t>
            </a:r>
            <a:endParaRPr sz="2800" b="1" dirty="0">
              <a:solidFill>
                <a:schemeClr val="tx1"/>
              </a:solidFill>
              <a:latin typeface="仿宋" panose="02010609060101010101" charset="-122"/>
              <a:ea typeface="仿宋" panose="02010609060101010101" charset="-122"/>
              <a:cs typeface="仿宋" panose="02010609060101010101" charset="-122"/>
            </a:endParaRPr>
          </a:p>
          <a:p>
            <a:pPr>
              <a:lnSpc>
                <a:spcPct val="100000"/>
              </a:lnSpc>
            </a:pPr>
            <a:r>
              <a:rPr sz="2800" b="1" dirty="0">
                <a:solidFill>
                  <a:schemeClr val="tx1"/>
                </a:solidFill>
                <a:latin typeface="仿宋" panose="02010609060101010101" charset="-122"/>
                <a:ea typeface="仿宋" panose="02010609060101010101" charset="-122"/>
                <a:cs typeface="仿宋" panose="02010609060101010101" charset="-122"/>
              </a:rPr>
              <a:t>    个体工商户中的一般纳税人，不享受减免优惠。一般纳税人简易计税项目，虽然征收率为3%，也不享受</a:t>
            </a:r>
            <a:r>
              <a:rPr sz="2800" b="1" dirty="0">
                <a:solidFill>
                  <a:schemeClr val="tx1"/>
                </a:solidFill>
                <a:latin typeface="仿宋" panose="02010609060101010101" charset="-122"/>
                <a:ea typeface="仿宋" panose="02010609060101010101" charset="-122"/>
                <a:cs typeface="仿宋" panose="02010609060101010101" charset="-122"/>
                <a:sym typeface="+mn-ea"/>
              </a:rPr>
              <a:t>优</a:t>
            </a:r>
            <a:r>
              <a:rPr sz="2800" b="1" dirty="0">
                <a:solidFill>
                  <a:schemeClr val="tx1"/>
                </a:solidFill>
                <a:latin typeface="仿宋" panose="02010609060101010101" charset="-122"/>
                <a:ea typeface="仿宋" panose="02010609060101010101" charset="-122"/>
                <a:cs typeface="仿宋" panose="02010609060101010101" charset="-122"/>
              </a:rPr>
              <a:t>减免惠。</a:t>
            </a:r>
            <a:endParaRPr sz="2800" b="1" dirty="0">
              <a:solidFill>
                <a:schemeClr val="tx1"/>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预缴增值税</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举例</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821815"/>
            <a:ext cx="10716895" cy="3107690"/>
          </a:xfrm>
          <a:prstGeom prst="rect">
            <a:avLst/>
          </a:prstGeom>
          <a:noFill/>
          <a:ln w="9525">
            <a:noFill/>
          </a:ln>
        </p:spPr>
        <p:txBody>
          <a:bodyPr wrap="square">
            <a:spAutoFit/>
          </a:bodyPr>
          <a:lstStyle/>
          <a:p>
            <a:pPr>
              <a:lnSpc>
                <a:spcPct val="100000"/>
              </a:lnSpc>
            </a:pPr>
            <a:r>
              <a:rPr lang="en-US" altLang="zh-CN" sz="2800" b="1" dirty="0">
                <a:latin typeface="仿宋_GB2312" panose="02010609030101010101" charset="-122"/>
                <a:ea typeface="仿宋_GB2312" panose="02010609030101010101" charset="-122"/>
              </a:rPr>
              <a:t>    </a:t>
            </a:r>
            <a:r>
              <a:rPr lang="zh-CN" altLang="en-US" sz="2400" b="1" dirty="0">
                <a:latin typeface="仿宋_GB2312" panose="02010609030101010101" charset="-122"/>
                <a:ea typeface="仿宋_GB2312" panose="02010609030101010101" charset="-122"/>
              </a:rPr>
              <a:t>广西区内按月申报的小规模纳税人</a:t>
            </a:r>
            <a:r>
              <a:rPr lang="en-US" altLang="zh-CN" sz="2400" b="1" dirty="0">
                <a:latin typeface="仿宋_GB2312" panose="02010609030101010101" charset="-122"/>
                <a:ea typeface="仿宋_GB2312" panose="02010609030101010101" charset="-122"/>
              </a:rPr>
              <a:t>G</a:t>
            </a:r>
            <a:r>
              <a:rPr lang="zh-CN" altLang="en-US" sz="2400" b="1" dirty="0">
                <a:latin typeface="仿宋_GB2312" panose="02010609030101010101" charset="-122"/>
                <a:ea typeface="仿宋_GB2312" panose="02010609030101010101" charset="-122"/>
              </a:rPr>
              <a:t>公司异地提供建筑服务，</a:t>
            </a:r>
            <a:r>
              <a:rPr lang="en-US" altLang="zh-CN" sz="2400" b="1" dirty="0">
                <a:latin typeface="仿宋_GB2312" panose="02010609030101010101" charset="-122"/>
                <a:ea typeface="仿宋_GB2312" panose="02010609030101010101" charset="-122"/>
                <a:sym typeface="+mn-ea"/>
              </a:rPr>
              <a:t>3</a:t>
            </a:r>
            <a:r>
              <a:rPr lang="zh-CN" altLang="en-US" sz="2400" b="1" dirty="0">
                <a:latin typeface="仿宋_GB2312" panose="02010609030101010101" charset="-122"/>
                <a:ea typeface="仿宋_GB2312" panose="02010609030101010101" charset="-122"/>
                <a:sym typeface="+mn-ea"/>
              </a:rPr>
              <a:t>月异地提供建筑服务取得含税收入</a:t>
            </a:r>
            <a:r>
              <a:rPr lang="en-US" altLang="zh-CN" sz="2400" b="1" dirty="0">
                <a:latin typeface="仿宋_GB2312" panose="02010609030101010101" charset="-122"/>
                <a:ea typeface="仿宋_GB2312" panose="02010609030101010101" charset="-122"/>
                <a:sym typeface="+mn-ea"/>
              </a:rPr>
              <a:t>15</a:t>
            </a:r>
            <a:r>
              <a:rPr lang="zh-CN" altLang="en-US" sz="2400" b="1" dirty="0">
                <a:latin typeface="仿宋_GB2312" panose="02010609030101010101" charset="-122"/>
                <a:ea typeface="仿宋_GB2312" panose="02010609030101010101" charset="-122"/>
              </a:rPr>
              <a:t>万元。</a:t>
            </a:r>
            <a:endParaRPr lang="zh-CN" altLang="en-US" sz="2400" b="1" dirty="0">
              <a:latin typeface="仿宋_GB2312" panose="02010609030101010101" charset="-122"/>
              <a:ea typeface="仿宋_GB2312" panose="02010609030101010101" charset="-122"/>
            </a:endParaRPr>
          </a:p>
          <a:p>
            <a:pPr>
              <a:lnSpc>
                <a:spcPct val="100000"/>
              </a:lnSpc>
            </a:pPr>
            <a:endParaRPr lang="zh-CN" altLang="en-US" sz="2400" b="1" dirty="0">
              <a:latin typeface="仿宋_GB2312" panose="02010609030101010101" charset="-122"/>
              <a:ea typeface="仿宋_GB2312" panose="02010609030101010101" charset="-122"/>
            </a:endParaRPr>
          </a:p>
          <a:p>
            <a:pPr>
              <a:lnSpc>
                <a:spcPct val="100000"/>
              </a:lnSpc>
            </a:pPr>
            <a:r>
              <a:rPr lang="zh-CN" altLang="en-US" sz="2400" b="1" dirty="0">
                <a:solidFill>
                  <a:srgbClr val="FF0000"/>
                </a:solidFill>
                <a:latin typeface="仿宋_GB2312" panose="02010609030101010101" charset="-122"/>
                <a:ea typeface="仿宋_GB2312" panose="02010609030101010101" charset="-122"/>
              </a:rPr>
              <a:t>分析：小规模纳税人在预缴地实现的月销售额超过</a:t>
            </a:r>
            <a:r>
              <a:rPr lang="en-US" altLang="zh-CN" sz="2400" b="1" dirty="0">
                <a:solidFill>
                  <a:srgbClr val="FF0000"/>
                </a:solidFill>
                <a:latin typeface="仿宋_GB2312" panose="02010609030101010101" charset="-122"/>
                <a:ea typeface="仿宋_GB2312" panose="02010609030101010101" charset="-122"/>
              </a:rPr>
              <a:t>10</a:t>
            </a:r>
            <a:r>
              <a:rPr lang="zh-CN" altLang="en-US" sz="2400" b="1" dirty="0">
                <a:solidFill>
                  <a:srgbClr val="FF0000"/>
                </a:solidFill>
                <a:latin typeface="仿宋_GB2312" panose="02010609030101010101" charset="-122"/>
                <a:ea typeface="仿宋_GB2312" panose="02010609030101010101" charset="-122"/>
              </a:rPr>
              <a:t>万元，需要预缴。根据财政部 税务总局公告2020年第13号文的规定：除湖北省外，其他省、自治区、直辖市的增值税小规模纳税人，适用3%预征率的预缴增值税项目，减按1%预征率预缴增值税。</a:t>
            </a:r>
            <a:endParaRPr lang="zh-CN" altLang="en-US" sz="2400" b="1" dirty="0">
              <a:solidFill>
                <a:srgbClr val="FF0000"/>
              </a:solidFill>
              <a:latin typeface="仿宋_GB2312" panose="02010609030101010101" charset="-122"/>
              <a:ea typeface="仿宋_GB2312" panose="02010609030101010101" charset="-122"/>
            </a:endParaRPr>
          </a:p>
          <a:p>
            <a:pPr>
              <a:lnSpc>
                <a:spcPct val="100000"/>
              </a:lnSpc>
            </a:pPr>
            <a:r>
              <a:rPr lang="en-US" altLang="zh-CN" sz="2400" b="1" dirty="0">
                <a:latin typeface="仿宋_GB2312" panose="02010609030101010101" charset="-122"/>
                <a:ea typeface="仿宋_GB2312" panose="02010609030101010101" charset="-122"/>
              </a:rPr>
              <a:t>D</a:t>
            </a:r>
            <a:r>
              <a:rPr lang="zh-CN" altLang="en-US" sz="2400" b="1" dirty="0">
                <a:latin typeface="仿宋_GB2312" panose="02010609030101010101" charset="-122"/>
                <a:ea typeface="仿宋_GB2312" panose="02010609030101010101" charset="-122"/>
              </a:rPr>
              <a:t>公司在预缴地应预缴税款</a:t>
            </a:r>
            <a:r>
              <a:rPr lang="en-US" altLang="zh-CN" sz="2400" b="1" dirty="0">
                <a:latin typeface="仿宋_GB2312" panose="02010609030101010101" charset="-122"/>
                <a:ea typeface="仿宋_GB2312" panose="02010609030101010101" charset="-122"/>
              </a:rPr>
              <a:t>=150000/</a:t>
            </a:r>
            <a:r>
              <a:rPr lang="zh-CN" altLang="en-US" sz="2400" b="1" dirty="0">
                <a:latin typeface="仿宋_GB2312" panose="02010609030101010101" charset="-122"/>
                <a:ea typeface="仿宋_GB2312" panose="02010609030101010101" charset="-122"/>
              </a:rPr>
              <a:t>（</a:t>
            </a:r>
            <a:r>
              <a:rPr lang="en-US" altLang="zh-CN" sz="2400" b="1" dirty="0">
                <a:latin typeface="仿宋_GB2312" panose="02010609030101010101" charset="-122"/>
                <a:ea typeface="仿宋_GB2312" panose="02010609030101010101" charset="-122"/>
              </a:rPr>
              <a:t>1+</a:t>
            </a:r>
            <a:r>
              <a:rPr lang="en-US" altLang="zh-CN" sz="2400" b="1" dirty="0">
                <a:solidFill>
                  <a:srgbClr val="FF0000"/>
                </a:solidFill>
                <a:latin typeface="仿宋_GB2312" panose="02010609030101010101" charset="-122"/>
                <a:ea typeface="仿宋_GB2312" panose="02010609030101010101" charset="-122"/>
              </a:rPr>
              <a:t>1%</a:t>
            </a:r>
            <a:r>
              <a:rPr lang="zh-CN" altLang="en-US" sz="2400" b="1" dirty="0">
                <a:latin typeface="仿宋_GB2312" panose="02010609030101010101" charset="-122"/>
                <a:ea typeface="仿宋_GB2312" panose="02010609030101010101" charset="-122"/>
              </a:rPr>
              <a:t>）</a:t>
            </a:r>
            <a:r>
              <a:rPr lang="en-US" altLang="zh-CN" sz="2400" b="1" dirty="0">
                <a:latin typeface="仿宋_GB2312" panose="02010609030101010101" charset="-122"/>
                <a:ea typeface="仿宋_GB2312" panose="02010609030101010101" charset="-122"/>
              </a:rPr>
              <a:t>*1%=1485.14</a:t>
            </a:r>
            <a:r>
              <a:rPr lang="zh-CN" altLang="en-US" sz="2400" b="1" dirty="0">
                <a:latin typeface="仿宋_GB2312" panose="02010609030101010101" charset="-122"/>
                <a:ea typeface="仿宋_GB2312" panose="02010609030101010101" charset="-122"/>
              </a:rPr>
              <a:t>元</a:t>
            </a:r>
            <a:endParaRPr lang="zh-CN" altLang="en-US" sz="2400" b="1" dirty="0">
              <a:latin typeface="仿宋_GB2312" panose="02010609030101010101" charset="-122"/>
              <a:ea typeface="仿宋_GB2312" panose="02010609030101010101" charset="-122"/>
            </a:endParaRPr>
          </a:p>
        </p:txBody>
      </p:sp>
    </p:spTree>
    <p:custDataLst>
      <p:tags r:id="rId1"/>
    </p:custDataLst>
  </p:cSld>
  <p:clrMapOvr>
    <a:masterClrMapping/>
  </p:clrMapOvr>
  <p:transition spd="med">
    <p:fade/>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62.xml><?xml version="1.0" encoding="utf-8"?>
<p:tagLst xmlns:p="http://schemas.openxmlformats.org/presentationml/2006/main">
  <p:tag name="KSO_WM_UNIT_TABLE_BEAUTIFY" val="smartTable{a3dab788-3967-42e3-8e73-58af25889f7f}"/>
</p:tagLst>
</file>

<file path=ppt/tags/tag63.xml><?xml version="1.0" encoding="utf-8"?>
<p:tagLst xmlns:p="http://schemas.openxmlformats.org/presentationml/2006/main">
  <p:tag name="KSO_WM_SLIDE_MODEL_TYPE" val="dynamicNum"/>
</p:tagLst>
</file>

<file path=ppt/tags/tag64.xml><?xml version="1.0" encoding="utf-8"?>
<p:tagLst xmlns:p="http://schemas.openxmlformats.org/presentationml/2006/main">
  <p:tag name="KSO_WM_SLIDE_MODEL_TYPE" val="dynamicNum"/>
</p:tagLst>
</file>

<file path=ppt/tags/tag65.xml><?xml version="1.0" encoding="utf-8"?>
<p:tagLst xmlns:p="http://schemas.openxmlformats.org/presentationml/2006/main">
  <p:tag name="KSO_WM_SLIDE_MODEL_TYPE" val="dynamicNum"/>
</p:tagLst>
</file>

<file path=ppt/tags/tag66.xml><?xml version="1.0" encoding="utf-8"?>
<p:tagLst xmlns:p="http://schemas.openxmlformats.org/presentationml/2006/main">
  <p:tag name="KSO_WM_SLIDE_MODEL_TYPE" val="dynamicNum"/>
</p:tagLst>
</file>

<file path=ppt/tags/tag67.xml><?xml version="1.0" encoding="utf-8"?>
<p:tagLst xmlns:p="http://schemas.openxmlformats.org/presentationml/2006/main">
  <p:tag name="KSO_WM_SLIDE_MODEL_TYPE" val="dynamicNum"/>
</p:tagLst>
</file>

<file path=ppt/tags/tag68.xml><?xml version="1.0" encoding="utf-8"?>
<p:tagLst xmlns:p="http://schemas.openxmlformats.org/presentationml/2006/main">
  <p:tag name="KSO_WM_SLIDE_MODEL_TYPE" val="dynamicNum"/>
</p:tagLst>
</file>

<file path=ppt/tags/tag69.xml><?xml version="1.0" encoding="utf-8"?>
<p:tagLst xmlns:p="http://schemas.openxmlformats.org/presentationml/2006/main">
  <p:tag name="KSO_WM_SLIDE_MODEL_TYPE" val="dynamicNu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MODEL_TYPE" val="dynamicNum"/>
</p:tagLst>
</file>

<file path=ppt/tags/tag71.xml><?xml version="1.0" encoding="utf-8"?>
<p:tagLst xmlns:p="http://schemas.openxmlformats.org/presentationml/2006/main">
  <p:tag name="KSO_WM_SLIDE_MODEL_TYPE" val="dynamicNum"/>
</p:tagLst>
</file>

<file path=ppt/tags/tag72.xml><?xml version="1.0" encoding="utf-8"?>
<p:tagLst xmlns:p="http://schemas.openxmlformats.org/presentationml/2006/main">
  <p:tag name="KSO_WM_SLIDE_MODEL_TYPE" val="dynamicNum"/>
</p:tagLst>
</file>

<file path=ppt/tags/tag73.xml><?xml version="1.0" encoding="utf-8"?>
<p:tagLst xmlns:p="http://schemas.openxmlformats.org/presentationml/2006/main">
  <p:tag name="KSO_WM_SLIDE_MODEL_TYPE" val="dynamicNum"/>
</p:tagLst>
</file>

<file path=ppt/tags/tag74.xml><?xml version="1.0" encoding="utf-8"?>
<p:tagLst xmlns:p="http://schemas.openxmlformats.org/presentationml/2006/main">
  <p:tag name="KSO_WM_SLIDE_MODEL_TYPE" val="dynamicNum"/>
</p:tagLst>
</file>

<file path=ppt/tags/tag75.xml><?xml version="1.0" encoding="utf-8"?>
<p:tagLst xmlns:p="http://schemas.openxmlformats.org/presentationml/2006/main">
  <p:tag name="KSO_WM_UNIT_TABLE_BEAUTIFY" val="smartTable{ad6dada8-5f61-4127-bd4c-56f6d7a392a6}"/>
</p:tagLst>
</file>

<file path=ppt/tags/tag76.xml><?xml version="1.0" encoding="utf-8"?>
<p:tagLst xmlns:p="http://schemas.openxmlformats.org/presentationml/2006/main">
  <p:tag name="KSO_WM_SLIDE_MODEL_TYPE" val="dynamicNum"/>
</p:tagLst>
</file>

<file path=ppt/tags/tag77.xml><?xml version="1.0" encoding="utf-8"?>
<p:tagLst xmlns:p="http://schemas.openxmlformats.org/presentationml/2006/main">
  <p:tag name="KSO_WM_SLIDE_MODEL_TYPE" val="dynamicNum"/>
</p:tagLst>
</file>

<file path=ppt/tags/tag78.xml><?xml version="1.0" encoding="utf-8"?>
<p:tagLst xmlns:p="http://schemas.openxmlformats.org/presentationml/2006/main">
  <p:tag name="KSO_WM_UNIT_TABLE_BEAUTIFY" val="smartTable{2f4002a3-df4a-4d0b-a05b-61994a9a868c}"/>
</p:tagLst>
</file>

<file path=ppt/tags/tag79.xml><?xml version="1.0" encoding="utf-8"?>
<p:tagLst xmlns:p="http://schemas.openxmlformats.org/presentationml/2006/main">
  <p:tag name="KSO_WM_SLIDE_MODEL_TYPE" val="dynamicNu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MODEL_TYPE" val="dynamicNum"/>
</p:tagLst>
</file>

<file path=ppt/tags/tag81.xml><?xml version="1.0" encoding="utf-8"?>
<p:tagLst xmlns:p="http://schemas.openxmlformats.org/presentationml/2006/main">
  <p:tag name="KSO_WM_SLIDE_MODEL_TYPE" val="dynamicNum"/>
</p:tagLst>
</file>

<file path=ppt/tags/tag82.xml><?xml version="1.0" encoding="utf-8"?>
<p:tagLst xmlns:p="http://schemas.openxmlformats.org/presentationml/2006/main">
  <p:tag name="KSO_WM_SLIDE_MODEL_TYPE" val="dynamicNum"/>
</p:tagLst>
</file>

<file path=ppt/tags/tag83.xml><?xml version="1.0" encoding="utf-8"?>
<p:tagLst xmlns:p="http://schemas.openxmlformats.org/presentationml/2006/main">
  <p:tag name="KSO_WM_SLIDE_MODEL_TYPE" val="dynamicNum"/>
</p:tagLst>
</file>

<file path=ppt/tags/tag84.xml><?xml version="1.0" encoding="utf-8"?>
<p:tagLst xmlns:p="http://schemas.openxmlformats.org/presentationml/2006/main">
  <p:tag name="REFSHAPE" val="571017388"/>
  <p:tag name="KSO_WM_UNIT_PLACING_PICTURE_USER_VIEWPORT" val="{&quot;height&quot;:7728,&quot;width&quot;:10956}"/>
</p:tagLst>
</file>

<file path=ppt/tags/tag85.xml><?xml version="1.0" encoding="utf-8"?>
<p:tagLst xmlns:p="http://schemas.openxmlformats.org/presentationml/2006/main">
  <p:tag name="KSO_WM_SLIDE_MODEL_TYPE" val="dynamicNum"/>
</p:tagLst>
</file>

<file path=ppt/tags/tag86.xml><?xml version="1.0" encoding="utf-8"?>
<p:tagLst xmlns:p="http://schemas.openxmlformats.org/presentationml/2006/main">
  <p:tag name="KSO_WM_SLIDE_MODEL_TYPE" val="dynamicNum"/>
</p:tagLst>
</file>

<file path=ppt/tags/tag87.xml><?xml version="1.0" encoding="utf-8"?>
<p:tagLst xmlns:p="http://schemas.openxmlformats.org/presentationml/2006/main">
  <p:tag name="KSO_WM_SLIDE_MODEL_TYPE" val="dynamicNu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4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6608</Words>
  <Application>WPS 演示</Application>
  <PresentationFormat>宽屏</PresentationFormat>
  <Paragraphs>380</Paragraphs>
  <Slides>38</Slides>
  <Notes>6</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38</vt:i4>
      </vt:variant>
    </vt:vector>
  </HeadingPairs>
  <TitlesOfParts>
    <vt:vector size="54" baseType="lpstr">
      <vt:lpstr>Arial</vt:lpstr>
      <vt:lpstr>宋体</vt:lpstr>
      <vt:lpstr>Wingdings</vt:lpstr>
      <vt:lpstr>等线</vt:lpstr>
      <vt:lpstr>微软雅黑</vt:lpstr>
      <vt:lpstr>黑体</vt:lpstr>
      <vt:lpstr>Noto Sans S Chinese Bold</vt:lpstr>
      <vt:lpstr>Malgun Gothic</vt:lpstr>
      <vt:lpstr>仿宋_GB2312</vt:lpstr>
      <vt:lpstr>仿宋</vt:lpstr>
      <vt:lpstr>Arial Unicode MS</vt:lpstr>
      <vt:lpstr>等线 Light</vt:lpstr>
      <vt:lpstr>Calibri</vt:lpstr>
      <vt:lpstr>华文中宋</vt:lpstr>
      <vt:lpstr>4_Office 主题​​</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yangling</cp:lastModifiedBy>
  <cp:revision>477</cp:revision>
  <dcterms:created xsi:type="dcterms:W3CDTF">2018-09-13T01:03:00Z</dcterms:created>
  <dcterms:modified xsi:type="dcterms:W3CDTF">2020-03-11T00:09:02Z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2052-11.1.0.9440</vt:lpwstr>
  </property>
</Properties>
</file>