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</p:sldMasterIdLst>
  <p:notesMasterIdLst>
    <p:notesMasterId r:id="rId6"/>
  </p:notesMasterIdLst>
  <p:handoutMasterIdLst>
    <p:handoutMasterId r:id="rId25"/>
  </p:handoutMasterIdLst>
  <p:sldIdLst>
    <p:sldId id="1736" r:id="rId4"/>
    <p:sldId id="1739" r:id="rId5"/>
    <p:sldId id="1740" r:id="rId7"/>
    <p:sldId id="1807" r:id="rId8"/>
    <p:sldId id="1809" r:id="rId9"/>
    <p:sldId id="1810" r:id="rId10"/>
    <p:sldId id="1802" r:id="rId11"/>
    <p:sldId id="1803" r:id="rId12"/>
    <p:sldId id="1804" r:id="rId13"/>
    <p:sldId id="1805" r:id="rId14"/>
    <p:sldId id="1806" r:id="rId15"/>
    <p:sldId id="1749" r:id="rId16"/>
    <p:sldId id="1751" r:id="rId17"/>
    <p:sldId id="1725" r:id="rId18"/>
    <p:sldId id="1811" r:id="rId19"/>
    <p:sldId id="1728" r:id="rId20"/>
    <p:sldId id="1727" r:id="rId21"/>
    <p:sldId id="1729" r:id="rId22"/>
    <p:sldId id="1730" r:id="rId23"/>
    <p:sldId id="423" r:id="rId24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2dd94e42-065c-4e8f-b563-5317d6c890dd}">
          <p14:sldIdLst>
            <p14:sldId id="1736"/>
            <p14:sldId id="1739"/>
            <p14:sldId id="1740"/>
            <p14:sldId id="1807"/>
            <p14:sldId id="1809"/>
            <p14:sldId id="1810"/>
            <p14:sldId id="1802"/>
            <p14:sldId id="1803"/>
            <p14:sldId id="1804"/>
            <p14:sldId id="1805"/>
            <p14:sldId id="1806"/>
          </p14:sldIdLst>
        </p14:section>
        <p14:section name="无标题节" id="{1837492e-6224-47c0-9b78-e76263378689}">
          <p14:sldIdLst>
            <p14:sldId id="1749"/>
            <p14:sldId id="1751"/>
            <p14:sldId id="1725"/>
            <p14:sldId id="1728"/>
            <p14:sldId id="1727"/>
            <p14:sldId id="1729"/>
            <p14:sldId id="1730"/>
            <p14:sldId id="423"/>
            <p14:sldId id="1811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SEE" initials="H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</p:showPr>
  <p:clrMru>
    <a:srgbClr val="DBDBDB"/>
    <a:srgbClr val="004DA1"/>
    <a:srgbClr val="E600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51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288" y="34"/>
      </p:cViewPr>
      <p:guideLst>
        <p:guide orient="horz" pos="2456"/>
        <p:guide pos="29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9" Type="http://schemas.openxmlformats.org/officeDocument/2006/relationships/commentAuthors" Target="commentAuthors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handoutMaster" Target="handoutMasters/handoutMaster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auto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auto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auto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auto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auto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auto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auto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auto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文本框 6"/>
          <p:cNvSpPr txBox="1"/>
          <p:nvPr userDrawn="1"/>
        </p:nvSpPr>
        <p:spPr>
          <a:xfrm>
            <a:off x="-8047037" y="-12720637"/>
            <a:ext cx="26730325" cy="1862137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/>
            <a:r>
              <a:rPr lang="zh-CN" altLang="en-US" sz="115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泸州慧灵办公广告有限责任公司原创设计</a:t>
            </a:r>
            <a:endParaRPr lang="zh-CN" altLang="en-US" sz="115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47" name="文本框 7"/>
          <p:cNvSpPr txBox="1"/>
          <p:nvPr userDrawn="1"/>
        </p:nvSpPr>
        <p:spPr>
          <a:xfrm>
            <a:off x="-36941125" y="-10190162"/>
            <a:ext cx="15419388" cy="11080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/>
            <a:r>
              <a:rPr lang="zh-CN" altLang="en-US" sz="6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泸州慧灵办公广告有限责任公司原创设计</a:t>
            </a:r>
            <a:endParaRPr lang="zh-CN" altLang="en-US" sz="6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48" name="文本框 8"/>
          <p:cNvSpPr txBox="1"/>
          <p:nvPr userDrawn="1"/>
        </p:nvSpPr>
        <p:spPr>
          <a:xfrm>
            <a:off x="-34167762" y="16510000"/>
            <a:ext cx="26730325" cy="18621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/>
            <a:r>
              <a:rPr lang="zh-CN" altLang="en-US" sz="115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泸州慧灵办公广告有限责任公司原创设计</a:t>
            </a:r>
            <a:endParaRPr lang="zh-CN" altLang="en-US" sz="115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49" name="文本框 9"/>
          <p:cNvSpPr txBox="1"/>
          <p:nvPr userDrawn="1"/>
        </p:nvSpPr>
        <p:spPr>
          <a:xfrm>
            <a:off x="-3932237" y="14955838"/>
            <a:ext cx="26730325" cy="1862137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/>
            <a:r>
              <a:rPr lang="zh-CN" altLang="en-US" sz="115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泸州慧灵办公广告有限责任公司原创设计</a:t>
            </a:r>
            <a:endParaRPr lang="zh-CN" altLang="en-US" sz="115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50" name="文本框 10"/>
          <p:cNvSpPr txBox="1"/>
          <p:nvPr userDrawn="1"/>
        </p:nvSpPr>
        <p:spPr>
          <a:xfrm>
            <a:off x="-23575962" y="12117388"/>
            <a:ext cx="15419387" cy="11080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/>
            <a:r>
              <a:rPr lang="zh-CN" altLang="en-US" sz="6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泸州慧灵办公广告有限责任公司原创设计</a:t>
            </a:r>
            <a:endParaRPr lang="zh-CN" altLang="en-US" sz="6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51" name="文本框 12"/>
          <p:cNvSpPr txBox="1"/>
          <p:nvPr userDrawn="1"/>
        </p:nvSpPr>
        <p:spPr>
          <a:xfrm>
            <a:off x="-24460200" y="-4030662"/>
            <a:ext cx="15419388" cy="11080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/>
            <a:r>
              <a:rPr lang="zh-CN" altLang="en-US" sz="6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泸州慧灵办公广告有限责任公司原创设计</a:t>
            </a:r>
            <a:endParaRPr lang="zh-CN" altLang="en-US" sz="6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52" name="文本框 13"/>
          <p:cNvSpPr txBox="1"/>
          <p:nvPr userDrawn="1"/>
        </p:nvSpPr>
        <p:spPr>
          <a:xfrm>
            <a:off x="-4892675" y="-8375650"/>
            <a:ext cx="15419388" cy="11080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/>
            <a:r>
              <a:rPr lang="zh-CN" altLang="en-US" sz="6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泸州慧灵办公广告有限责任公司原创设计</a:t>
            </a:r>
            <a:endParaRPr lang="zh-CN" altLang="en-US" sz="6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auto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auto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auto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auto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auto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auto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auto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auto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auto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auto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auto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auto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auto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auto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auto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auto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auto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auto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auto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auto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DBDB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: 形状 4"/>
          <p:cNvSpPr/>
          <p:nvPr userDrawn="1"/>
        </p:nvSpPr>
        <p:spPr>
          <a:xfrm>
            <a:off x="0" y="6586538"/>
            <a:ext cx="11223625" cy="290513"/>
          </a:xfrm>
          <a:custGeom>
            <a:avLst/>
            <a:gdLst>
              <a:gd name="connsiteX0" fmla="*/ 0 w 11224268"/>
              <a:gd name="connsiteY0" fmla="*/ 0 h 289560"/>
              <a:gd name="connsiteX1" fmla="*/ 11224268 w 11224268"/>
              <a:gd name="connsiteY1" fmla="*/ 0 h 289560"/>
              <a:gd name="connsiteX2" fmla="*/ 10934708 w 11224268"/>
              <a:gd name="connsiteY2" fmla="*/ 289560 h 289560"/>
              <a:gd name="connsiteX3" fmla="*/ 0 w 11224268"/>
              <a:gd name="connsiteY3" fmla="*/ 289560 h 289560"/>
              <a:gd name="connsiteX4" fmla="*/ 0 w 11224268"/>
              <a:gd name="connsiteY4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24268" h="289560">
                <a:moveTo>
                  <a:pt x="0" y="0"/>
                </a:moveTo>
                <a:lnTo>
                  <a:pt x="11224268" y="0"/>
                </a:lnTo>
                <a:lnTo>
                  <a:pt x="10934708" y="289560"/>
                </a:lnTo>
                <a:lnTo>
                  <a:pt x="0" y="289560"/>
                </a:lnTo>
                <a:lnTo>
                  <a:pt x="0" y="0"/>
                </a:lnTo>
                <a:close/>
              </a:path>
            </a:pathLst>
          </a:custGeom>
          <a:solidFill>
            <a:srgbClr val="004D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solidFill>
                <a:schemeClr val="tx1"/>
              </a:solidFill>
            </a:endParaRPr>
          </a:p>
        </p:txBody>
      </p:sp>
      <p:sp>
        <p:nvSpPr>
          <p:cNvPr id="6" name="任意多边形: 形状 5"/>
          <p:cNvSpPr/>
          <p:nvPr userDrawn="1"/>
        </p:nvSpPr>
        <p:spPr>
          <a:xfrm>
            <a:off x="11010900" y="6586538"/>
            <a:ext cx="1181100" cy="290513"/>
          </a:xfrm>
          <a:custGeom>
            <a:avLst/>
            <a:gdLst>
              <a:gd name="connsiteX0" fmla="*/ 289560 w 1181100"/>
              <a:gd name="connsiteY0" fmla="*/ 0 h 289560"/>
              <a:gd name="connsiteX1" fmla="*/ 1181100 w 1181100"/>
              <a:gd name="connsiteY1" fmla="*/ 0 h 289560"/>
              <a:gd name="connsiteX2" fmla="*/ 1181100 w 1181100"/>
              <a:gd name="connsiteY2" fmla="*/ 289560 h 289560"/>
              <a:gd name="connsiteX3" fmla="*/ 0 w 1181100"/>
              <a:gd name="connsiteY3" fmla="*/ 289560 h 289560"/>
              <a:gd name="connsiteX4" fmla="*/ 289560 w 1181100"/>
              <a:gd name="connsiteY4" fmla="*/ 0 h 2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1100" h="289560">
                <a:moveTo>
                  <a:pt x="289560" y="0"/>
                </a:moveTo>
                <a:lnTo>
                  <a:pt x="1181100" y="0"/>
                </a:lnTo>
                <a:lnTo>
                  <a:pt x="1181100" y="289560"/>
                </a:lnTo>
                <a:lnTo>
                  <a:pt x="0" y="289560"/>
                </a:lnTo>
                <a:lnTo>
                  <a:pt x="289560" y="0"/>
                </a:lnTo>
                <a:close/>
              </a:path>
            </a:pathLst>
          </a:custGeom>
          <a:solidFill>
            <a:srgbClr val="E600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solidFill>
                <a:schemeClr val="tx1"/>
              </a:solidFill>
            </a:endParaRPr>
          </a:p>
        </p:txBody>
      </p:sp>
      <p:sp>
        <p:nvSpPr>
          <p:cNvPr id="5124" name="灯片编号占位符 3"/>
          <p:cNvSpPr txBox="1"/>
          <p:nvPr userDrawn="1"/>
        </p:nvSpPr>
        <p:spPr>
          <a:xfrm>
            <a:off x="11601450" y="6586538"/>
            <a:ext cx="495300" cy="36512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fld id="{9A0DB2DC-4C9A-4742-B13C-FB6460FD3503}" type="slidenum">
              <a:rPr lang="zh-CN" altLang="en-US" sz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125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178268"/>
            <a:ext cx="889000" cy="545031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9" name="直接连接符 8"/>
          <p:cNvCxnSpPr/>
          <p:nvPr userDrawn="1"/>
        </p:nvCxnSpPr>
        <p:spPr>
          <a:xfrm>
            <a:off x="1235075" y="271463"/>
            <a:ext cx="0" cy="596900"/>
          </a:xfrm>
          <a:prstGeom prst="line">
            <a:avLst/>
          </a:prstGeom>
          <a:ln>
            <a:solidFill>
              <a:srgbClr val="004D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10033689" y="6423887"/>
            <a:ext cx="219486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5" name="文本框 14"/>
          <p:cNvSpPr txBox="1"/>
          <p:nvPr userDrawn="1"/>
        </p:nvSpPr>
        <p:spPr>
          <a:xfrm>
            <a:off x="251470" y="665633"/>
            <a:ext cx="987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>
                <a:solidFill>
                  <a:srgbClr val="004DA1"/>
                </a:solidFill>
                <a:latin typeface="黑体" panose="02010609060101010101" charset="-122"/>
                <a:ea typeface="黑体" panose="02010609060101010101" charset="-122"/>
              </a:rPr>
              <a:t>纳税人学堂</a:t>
            </a:r>
            <a:endParaRPr lang="zh-CN" altLang="en-US" sz="1200" dirty="0"/>
          </a:p>
        </p:txBody>
      </p:sp>
      <p:sp>
        <p:nvSpPr>
          <p:cNvPr id="7" name="文本框 6"/>
          <p:cNvSpPr txBox="1"/>
          <p:nvPr userDrawn="1"/>
        </p:nvSpPr>
        <p:spPr>
          <a:xfrm>
            <a:off x="10119157" y="6054555"/>
            <a:ext cx="2364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004DA1"/>
                </a:solidFill>
                <a:latin typeface="黑体" panose="02010609060101010101" charset="-122"/>
                <a:ea typeface="黑体" panose="02010609060101010101" charset="-122"/>
              </a:rPr>
              <a:t>广西税务在线直播</a:t>
            </a:r>
            <a:endParaRPr lang="zh-CN" altLang="en-US" dirty="0">
              <a:solidFill>
                <a:srgbClr val="004DA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 indent="-228600"/>
            <a:r>
              <a:rPr lang="zh-CN" altLang="en-US"/>
              <a:t>编辑母版文本样式</a:t>
            </a:r>
            <a:endParaRPr lang="zh-CN" altLang="en-US"/>
          </a:p>
          <a:p>
            <a:pPr lvl="1" indent="-22860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176A2151-ACA9-4BD3-A881-A8C9D99BF782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4D00D659-2D5D-4F3B-95CB-F86A8C07A63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3.xml"/><Relationship Id="rId1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4.xml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75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76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77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78.xml"/><Relationship Id="rId2" Type="http://schemas.openxmlformats.org/officeDocument/2006/relationships/image" Target="../media/image10.png"/><Relationship Id="rId1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D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defRPr/>
            </a:pPr>
            <a:endParaRPr lang="zh-CN" altLang="en-US" noProof="1"/>
          </a:p>
        </p:txBody>
      </p:sp>
      <p:pic>
        <p:nvPicPr>
          <p:cNvPr id="27651" name="图片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048250" y="492125"/>
            <a:ext cx="2093913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文本框 7"/>
          <p:cNvSpPr txBox="1">
            <a:spLocks noChangeArrowheads="1"/>
          </p:cNvSpPr>
          <p:nvPr/>
        </p:nvSpPr>
        <p:spPr bwMode="auto">
          <a:xfrm>
            <a:off x="3974148" y="4846638"/>
            <a:ext cx="4246880" cy="10147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国家税务总局广西壮族自治区税务局</a:t>
            </a:r>
            <a:endParaRPr lang="zh-CN" altLang="en-US" sz="20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20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2020</a:t>
            </a:r>
            <a:r>
              <a:rPr lang="zh-CN" altLang="en-US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lang="zh-CN" altLang="en-US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zh-CN" altLang="en-US" sz="20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3080" y="2552065"/>
            <a:ext cx="11457305" cy="175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5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增值税小规模纳税人防疫新政</a:t>
            </a:r>
            <a:endParaRPr lang="zh-CN" altLang="en-US" sz="5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defRPr/>
            </a:pPr>
            <a:r>
              <a:rPr lang="zh-CN" altLang="en-US" sz="5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申报操作实务</a:t>
            </a:r>
            <a:endParaRPr lang="zh-CN" altLang="en-US" sz="5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570865" y="1102360"/>
            <a:ext cx="11215370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申报表中几个关键数据的运用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5155" y="1870710"/>
            <a:ext cx="1118108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eaLnBrk="1" latinLnBrk="0" hangingPunct="1"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2.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lt"/>
              </a:rPr>
              <a:t>计算应纳税额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lt"/>
            </a:endParaRPr>
          </a:p>
          <a:p>
            <a:pPr marR="0" defTabSz="914400" eaLnBrk="1" fontAlgn="auto" latinLnBrk="0" hangingPunct="1">
              <a:lnSpc>
                <a:spcPct val="150000"/>
              </a:lnSpc>
              <a:buClrTx/>
              <a:buSzTx/>
              <a:defRPr/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lt"/>
              </a:rPr>
              <a:t>    </a:t>
            </a:r>
            <a:r>
              <a:rPr lang="zh-CN" altLang="en-US" sz="24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lt"/>
              </a:rPr>
              <a:t>计算不含税销售额后，结果符合增值税小微但有开具增值税专用发票的，或计算结果不符合增值税小微的，将应征增值税销售额填写在《增值税纳税申报表（小规模纳税人适用）》“应征增值税不含税销售额(3%征收率)”相应栏次。并计算应纳税额填写在15栏“本期应纳税额”的栏次。</a:t>
            </a:r>
            <a:endParaRPr lang="zh-CN" altLang="en-US" sz="2400"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lt"/>
            </a:endParaRPr>
          </a:p>
          <a:p>
            <a:pPr marR="0" defTabSz="914400" eaLnBrk="1" fontAlgn="auto" latinLnBrk="0" hangingPunct="1">
              <a:lnSpc>
                <a:spcPct val="150000"/>
              </a:lnSpc>
              <a:buClrTx/>
              <a:buSzTx/>
              <a:defRPr/>
            </a:pP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lt"/>
              </a:rPr>
              <a:t>     公式2：应纳税额=季度应征增值税不含税销售额合计×3%</a:t>
            </a:r>
            <a:endParaRPr lang="zh-CN" altLang="en-US" sz="2400" b="1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lt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570865" y="1102360"/>
            <a:ext cx="11215370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申报表中几个关键数据的运用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0865" y="1735455"/>
            <a:ext cx="11181080" cy="39846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eaLnBrk="1" latinLnBrk="0" hangingPunct="1">
              <a:lnSpc>
                <a:spcPct val="150000"/>
              </a:lnSpc>
            </a:pPr>
            <a:r>
              <a:rPr lang="en-US" sz="2200" b="1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3.</a:t>
            </a:r>
            <a:r>
              <a:rPr lang="zh-CN" altLang="en-US" sz="22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lt"/>
              </a:rPr>
              <a:t>计算减征额</a:t>
            </a:r>
            <a:endParaRPr lang="zh-CN" altLang="en-US" sz="22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lt"/>
            </a:endParaRPr>
          </a:p>
          <a:p>
            <a:pPr marR="0" defTabSz="914400" eaLnBrk="1" fontAlgn="auto" latinLnBrk="0" hangingPunct="1">
              <a:lnSpc>
                <a:spcPct val="100000"/>
              </a:lnSpc>
              <a:buClrTx/>
              <a:buSzTx/>
              <a:defRPr/>
            </a:pPr>
            <a:r>
              <a:rPr lang="zh-CN" altLang="en-US" sz="22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lt"/>
              </a:rPr>
              <a:t>    </a:t>
            </a:r>
            <a:r>
              <a:rPr lang="zh-CN" altLang="en-US" sz="2200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lt"/>
              </a:rPr>
              <a:t>享受“适用3%征收率的应税销售收入，减按1%征收率征收增值税”税收优惠的小规模纳税人，对应减征的增值税应纳税额按销售额的2%计算填写在《增值税纳税申报表(小规模纳税人适用)》“本期应纳税额减征额”及《增值税减免税申报明细表》减税项目相应栏次。</a:t>
            </a:r>
            <a:endParaRPr lang="zh-CN" altLang="en-US" sz="2200"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lt"/>
            </a:endParaRPr>
          </a:p>
          <a:p>
            <a:pPr marR="0" defTabSz="914400" eaLnBrk="1" fontAlgn="auto" latinLnBrk="0" hangingPunct="1">
              <a:lnSpc>
                <a:spcPct val="150000"/>
              </a:lnSpc>
              <a:buClrTx/>
              <a:buSzTx/>
              <a:defRPr/>
            </a:pPr>
            <a:r>
              <a:rPr lang="zh-CN" altLang="en-US" sz="22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lt"/>
              </a:rPr>
              <a:t>    </a:t>
            </a:r>
            <a:r>
              <a:rPr lang="zh-CN" altLang="en-US" sz="22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lt"/>
              </a:rPr>
              <a:t>公式3：应纳税额减征额=3月的应征增值税不含税销售额×2%</a:t>
            </a:r>
            <a:endParaRPr lang="zh-CN" altLang="en-US" sz="2200" b="1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lt"/>
            </a:endParaRPr>
          </a:p>
          <a:p>
            <a:pPr marR="0" defTabSz="914400" eaLnBrk="1" fontAlgn="auto" latinLnBrk="0" hangingPunct="1">
              <a:lnSpc>
                <a:spcPct val="150000"/>
              </a:lnSpc>
              <a:buClrTx/>
              <a:buSzTx/>
              <a:defRPr/>
            </a:pPr>
            <a:endParaRPr lang="zh-CN" altLang="en-US" sz="2200" b="1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lt"/>
            </a:endParaRPr>
          </a:p>
          <a:p>
            <a:pPr eaLnBrk="1" latinLnBrk="0" hangingPunct="1">
              <a:lnSpc>
                <a:spcPct val="150000"/>
              </a:lnSpc>
            </a:pPr>
            <a:r>
              <a:rPr lang="en-US" sz="22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4.</a:t>
            </a:r>
            <a:r>
              <a:rPr sz="22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计算应补（退）税额</a:t>
            </a:r>
            <a:endParaRPr sz="2200" b="1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 eaLnBrk="1" latinLnBrk="0" hangingPunct="1">
              <a:lnSpc>
                <a:spcPct val="150000"/>
              </a:lnSpc>
            </a:pPr>
            <a:r>
              <a:rPr sz="22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    公式4：本期应补（退）税额=本期应纳税额-本期应纳税额减征额-本期预缴税额</a:t>
            </a:r>
            <a:endParaRPr lang="zh-CN" altLang="en-US" sz="2200" b="1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lt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622300" y="1193800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增值税申报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相关规定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622300" y="2196465"/>
            <a:ext cx="10716895" cy="35077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    </a:t>
            </a:r>
            <a:r>
              <a:rPr lang="en-US" altLang="zh-CN" sz="2200" dirty="0">
                <a:latin typeface="仿宋_GB2312" panose="02010609030101010101" charset="-122"/>
                <a:ea typeface="仿宋_GB2312" panose="02010609030101010101" charset="-122"/>
              </a:rPr>
              <a:t>增值税小规模纳税人在办理增值税纳税申报时，按照13号公告有关规定，</a:t>
            </a:r>
            <a:r>
              <a:rPr lang="en-US" altLang="zh-CN" sz="22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</a:rPr>
              <a:t>免征增值税的销售额等项目</a:t>
            </a:r>
            <a:r>
              <a:rPr lang="en-US" altLang="zh-CN" sz="2200" dirty="0">
                <a:latin typeface="仿宋_GB2312" panose="02010609030101010101" charset="-122"/>
                <a:ea typeface="仿宋_GB2312" panose="02010609030101010101" charset="-122"/>
              </a:rPr>
              <a:t>应当填写在《增值税纳税申报表（小规模纳税人适用）》及《增值税减免税申报明细表》免税项目相应栏次；</a:t>
            </a:r>
            <a:r>
              <a:rPr lang="en-US" altLang="zh-CN" sz="2200" b="1" dirty="0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</a:rPr>
              <a:t>减按1%征收率征收增值税的销售额</a:t>
            </a:r>
            <a:r>
              <a:rPr lang="en-US" altLang="zh-CN" sz="22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</a:rPr>
              <a:t>应当</a:t>
            </a:r>
            <a:r>
              <a:rPr lang="en-US" altLang="zh-CN" sz="2200" dirty="0">
                <a:latin typeface="仿宋_GB2312" panose="02010609030101010101" charset="-122"/>
                <a:ea typeface="仿宋_GB2312" panose="02010609030101010101" charset="-122"/>
              </a:rPr>
              <a:t>填写在《增值税纳税申报表（小规模纳税人适用）》“应征增值税不含税销售额（3%征收率）”相应栏次，</a:t>
            </a:r>
            <a:r>
              <a:rPr lang="en-US" altLang="zh-CN" sz="2200" b="1" dirty="0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</a:rPr>
              <a:t>对应减征的增值税应纳税额按销售额的2%计算</a:t>
            </a:r>
            <a:r>
              <a:rPr lang="en-US" altLang="zh-CN" sz="2200" dirty="0">
                <a:latin typeface="仿宋_GB2312" panose="02010609030101010101" charset="-122"/>
                <a:ea typeface="仿宋_GB2312" panose="02010609030101010101" charset="-122"/>
              </a:rPr>
              <a:t>填写在《增值税纳税申报表（小规模纳税人适用）》“本期应纳税额减征额”及《增值税减免税申报明细表》减税项目相应栏次。</a:t>
            </a:r>
            <a:endParaRPr lang="en-US" altLang="zh-CN" sz="2200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00000"/>
              </a:lnSpc>
            </a:pPr>
            <a:endParaRPr lang="zh-CN" altLang="en-US" sz="2200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200" dirty="0">
                <a:latin typeface="仿宋_GB2312" panose="02010609030101010101" charset="-122"/>
                <a:ea typeface="仿宋_GB2312" panose="02010609030101010101" charset="-122"/>
              </a:rPr>
              <a:t>    根据新政策对纳税申报表也做出</a:t>
            </a:r>
            <a:r>
              <a:rPr lang="zh-CN" altLang="en-US" sz="2200" b="1" dirty="0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</a:rPr>
              <a:t>修改</a:t>
            </a:r>
            <a:r>
              <a:rPr lang="zh-CN" altLang="en-US" sz="2200" dirty="0">
                <a:latin typeface="仿宋_GB2312" panose="02010609030101010101" charset="-122"/>
                <a:ea typeface="仿宋_GB2312" panose="02010609030101010101" charset="-122"/>
              </a:rPr>
              <a:t>：《增值税纳税申报表（小规模纳税人适用）附列资料》第8栏“不含税销售额”计算公式调整为：</a:t>
            </a:r>
            <a:r>
              <a:rPr lang="zh-CN" altLang="en-US" sz="2200" b="1" dirty="0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</a:rPr>
              <a:t>第8栏=第7栏÷（1+征收率)</a:t>
            </a:r>
            <a:r>
              <a:rPr lang="zh-CN" altLang="en-US" sz="2200" dirty="0">
                <a:solidFill>
                  <a:schemeClr val="tx1"/>
                </a:solidFill>
                <a:latin typeface="仿宋_GB2312" panose="02010609030101010101" charset="-122"/>
                <a:ea typeface="仿宋_GB2312" panose="02010609030101010101" charset="-122"/>
              </a:rPr>
              <a:t>。</a:t>
            </a:r>
            <a:endParaRPr lang="zh-CN" altLang="en-US" sz="2200" dirty="0">
              <a:solidFill>
                <a:schemeClr val="tx1"/>
              </a:solidFill>
              <a:latin typeface="仿宋_GB2312" panose="02010609030101010101" charset="-122"/>
              <a:ea typeface="仿宋_GB2312" panose="02010609030101010101" charset="-122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622300" y="1193800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增值税申报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申报表修改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892935" y="1948180"/>
          <a:ext cx="8280400" cy="4129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830"/>
                <a:gridCol w="2072005"/>
                <a:gridCol w="2068195"/>
                <a:gridCol w="2071370"/>
              </a:tblGrid>
              <a:tr h="31051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增值税纳税申报表（小规模纳税人适用）附列资料</a:t>
                      </a:r>
                      <a:endParaRPr lang="en-US" altLang="en-US" sz="16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cap="flat">
                      <a:noFill/>
                    </a:lnT>
                  </a:tcPr>
                </a:tc>
                <a:tc hMerge="1">
                  <a:tcPr>
                    <a:lnT cap="flat">
                      <a:noFill/>
                    </a:lnT>
                  </a:tcPr>
                </a:tc>
                <a:tc hMerge="1">
                  <a:tcPr>
                    <a:lnR cap="flat">
                      <a:noFill/>
                    </a:lnR>
                    <a:lnT cap="flat">
                      <a:noFill/>
                    </a:lnT>
                  </a:tcPr>
                </a:tc>
              </a:tr>
              <a:tr h="31051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应税行为（3%征收率）扣除额计算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05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期初余额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本期发生额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本期扣除额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期末余额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54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3（3≤1＋2之和，且3≤5）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4＝1＋2－3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515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09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应税行为（3%征收率）计税销售额计算</a:t>
                      </a:r>
                      <a:endParaRPr lang="en-US" altLang="en-US" sz="12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0299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全部含税收入（适用3%征收率）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本期扣除额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含税销售额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不含税销售额</a:t>
                      </a:r>
                      <a:endParaRPr lang="zh-CN" altLang="en-US" sz="12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5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6=3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7＝5－6</a:t>
                      </a: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2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8＝7÷</a:t>
                      </a:r>
                      <a:r>
                        <a:rPr lang="zh-CN" altLang="en-US" sz="1200" b="1" dirty="0">
                          <a:solidFill>
                            <a:srgbClr val="FF0000"/>
                          </a:solidFill>
                          <a:latin typeface="仿宋_GB2312" panose="02010609030101010101" charset="-122"/>
                          <a:ea typeface="仿宋_GB2312" panose="02010609030101010101" charset="-122"/>
                          <a:sym typeface="+mn-ea"/>
                        </a:rPr>
                        <a:t>（1+征收率)</a:t>
                      </a:r>
                      <a:endParaRPr lang="zh-CN" altLang="en-US" sz="1200" b="1" dirty="0">
                        <a:solidFill>
                          <a:srgbClr val="FF0000"/>
                        </a:solidFill>
                        <a:latin typeface="仿宋_GB2312" panose="02010609030101010101" charset="-122"/>
                        <a:ea typeface="仿宋_GB2312" panose="02010609030101010101" charset="-122"/>
                        <a:sym typeface="+mn-ea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515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1351915" y="305435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增值税申报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例子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en-US" altLang="zh-CN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1682115" y="1705610"/>
            <a:ext cx="2976245" cy="3569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dirty="0">
                <a:latin typeface="仿宋_GB2312" panose="02010609030101010101" charset="-122"/>
                <a:ea typeface="仿宋_GB2312" panose="02010609030101010101" charset="-122"/>
              </a:rPr>
              <a:t>   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按季申报的小规模纳税人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A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公司销售建材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0.30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万（含税），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2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5.15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10.1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。均开具了增值税普通发票。</a:t>
            </a:r>
            <a:endParaRPr lang="zh-CN" altLang="en-US" sz="1800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分析：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季度合计销售额（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10.3+5.15）/（1+3%）+10.10/（1+1%）=25万，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未超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万元，符合增值税小微政策，免征增值税。</a:t>
            </a:r>
            <a:endParaRPr lang="zh-CN" altLang="en-US" sz="18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00000"/>
              </a:lnSpc>
            </a:pPr>
            <a:endParaRPr lang="zh-CN" altLang="en-US" sz="1800" b="1" dirty="0">
              <a:latin typeface="仿宋_GB2312" panose="02010609030101010101" charset="-122"/>
              <a:ea typeface="仿宋_GB2312" panose="02010609030101010101" charset="-122"/>
            </a:endParaRPr>
          </a:p>
        </p:txBody>
      </p:sp>
      <p:pic>
        <p:nvPicPr>
          <p:cNvPr id="4" name="图片 3" descr="图片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28360" y="939165"/>
            <a:ext cx="4124960" cy="588518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1351915" y="305435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增值税申报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例子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en-US" altLang="zh-CN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1682115" y="1705610"/>
            <a:ext cx="2976245" cy="46774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dirty="0">
                <a:latin typeface="仿宋_GB2312" panose="02010609030101010101" charset="-122"/>
                <a:ea typeface="仿宋_GB2312" panose="02010609030101010101" charset="-122"/>
              </a:rPr>
              <a:t>   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按季申报的小规模纳税人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B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公司提供住宿服务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0.30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万（含税），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2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5.15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10.1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。均开具了增值税普通发票。</a:t>
            </a:r>
            <a:endParaRPr lang="zh-CN" altLang="en-US" sz="1800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分析：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季度合计销售额（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10.3+5.15）/（1+3%）+10.10/（1+1%）=25万。</a:t>
            </a:r>
            <a:endParaRPr lang="zh-CN" altLang="en-US" sz="1800" dirty="0">
              <a:latin typeface="仿宋_GB2312" panose="02010609030101010101" charset="-122"/>
              <a:ea typeface="仿宋_GB2312" panose="02010609030101010101" charset="-122"/>
              <a:sym typeface="+mn-ea"/>
            </a:endParaRPr>
          </a:p>
          <a:p>
            <a:pPr>
              <a:lnSpc>
                <a:spcPct val="100000"/>
              </a:lnSpc>
            </a:pP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纳税人提供的住宿服务属于疫情期间免征增值税的应税服务，但同时季度销售额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未超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万元，</a:t>
            </a:r>
            <a:r>
              <a:rPr lang="zh-CN" altLang="en-US" sz="1800" dirty="0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</a:rPr>
              <a:t>则按增值税小微政策享受税收优惠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，免征增值税。</a:t>
            </a:r>
            <a:endParaRPr lang="zh-CN" altLang="en-US" sz="18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00000"/>
              </a:lnSpc>
            </a:pPr>
            <a:endParaRPr lang="zh-CN" altLang="en-US" sz="1800" b="1" dirty="0">
              <a:latin typeface="仿宋_GB2312" panose="02010609030101010101" charset="-122"/>
              <a:ea typeface="仿宋_GB2312" panose="02010609030101010101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96535" y="911860"/>
            <a:ext cx="4549140" cy="57785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1360805" y="315595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增值税申报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例子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en-US" altLang="zh-CN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1264920" y="944245"/>
            <a:ext cx="10813415" cy="922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仿宋_GB2312" panose="02010609030101010101" charset="-122"/>
                <a:ea typeface="仿宋_GB2312" panose="02010609030101010101" charset="-122"/>
              </a:rPr>
              <a:t>    </a:t>
            </a:r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</a:rPr>
              <a:t>按季申报的小规模纳税人</a:t>
            </a:r>
            <a:r>
              <a:rPr lang="en-US" altLang="zh-CN" sz="1800" b="1" dirty="0">
                <a:latin typeface="仿宋_GB2312" panose="02010609030101010101" charset="-122"/>
                <a:ea typeface="仿宋_GB2312" panose="02010609030101010101" charset="-122"/>
              </a:rPr>
              <a:t>C</a:t>
            </a:r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</a:rPr>
              <a:t>公司提供教育服务，</a:t>
            </a:r>
            <a:r>
              <a:rPr lang="en-US" altLang="zh-CN" sz="1800" b="1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1</a:t>
            </a:r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月销售额</a:t>
            </a:r>
            <a:r>
              <a:rPr lang="en-US" altLang="zh-CN" sz="1800" b="1" dirty="0">
                <a:latin typeface="仿宋_GB2312" panose="02010609030101010101" charset="-122"/>
                <a:ea typeface="仿宋_GB2312" panose="02010609030101010101" charset="-122"/>
              </a:rPr>
              <a:t>30</a:t>
            </a:r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</a:rPr>
              <a:t>万（含税），</a:t>
            </a:r>
            <a:r>
              <a:rPr lang="en-US" altLang="zh-CN" sz="1800" b="1" dirty="0">
                <a:latin typeface="仿宋_GB2312" panose="02010609030101010101" charset="-122"/>
                <a:ea typeface="仿宋_GB2312" panose="02010609030101010101" charset="-122"/>
              </a:rPr>
              <a:t>2</a:t>
            </a:r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</a:rPr>
              <a:t>月销售额</a:t>
            </a:r>
            <a:r>
              <a:rPr lang="en-US" altLang="zh-CN" sz="1800" b="1" dirty="0">
                <a:latin typeface="仿宋_GB2312" panose="02010609030101010101" charset="-122"/>
                <a:ea typeface="仿宋_GB2312" panose="02010609030101010101" charset="-122"/>
              </a:rPr>
              <a:t>5</a:t>
            </a:r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</a:rPr>
              <a:t>万（含税）。均开具了</a:t>
            </a:r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免税</a:t>
            </a:r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</a:rPr>
              <a:t>增值税普通发票。</a:t>
            </a:r>
            <a:endParaRPr lang="zh-CN" altLang="en-US" sz="18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</a:rPr>
              <a:t>分析：纳税人在疫情期间提供生活服务取得的收入免征增值税。</a:t>
            </a:r>
            <a:endParaRPr lang="zh-CN" altLang="en-US" sz="1800" b="1" dirty="0">
              <a:solidFill>
                <a:srgbClr val="FF0000"/>
              </a:solidFill>
              <a:latin typeface="仿宋_GB2312" panose="02010609030101010101" charset="-122"/>
              <a:ea typeface="仿宋_GB2312" panose="02010609030101010101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908290" y="4690745"/>
            <a:ext cx="317119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增值税减免税申报明细表</a:t>
            </a:r>
            <a:endParaRPr lang="zh-CN" altLang="en-US"/>
          </a:p>
        </p:txBody>
      </p:sp>
      <p:graphicFrame>
        <p:nvGraphicFramePr>
          <p:cNvPr id="7" name="表格 6"/>
          <p:cNvGraphicFramePr/>
          <p:nvPr/>
        </p:nvGraphicFramePr>
        <p:xfrm>
          <a:off x="-317" y="5229225"/>
          <a:ext cx="6950075" cy="628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0075"/>
              </a:tblGrid>
              <a:tr h="6286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 b="0">
                          <a:solidFill>
                            <a:schemeClr val="tx1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增值税纳税申报表</a:t>
                      </a:r>
                      <a:endParaRPr lang="zh-CN" altLang="en-US" sz="1800" b="0">
                        <a:solidFill>
                          <a:schemeClr val="tx1"/>
                        </a:solidFill>
                        <a:latin typeface="等线" panose="02010600030101010101" charset="-122"/>
                        <a:ea typeface="等线" panose="02010600030101010101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zh-CN" altLang="en-US" sz="1800" b="0">
                          <a:solidFill>
                            <a:schemeClr val="tx1"/>
                          </a:solidFill>
                          <a:latin typeface="等线" panose="02010600030101010101" charset="-122"/>
                          <a:ea typeface="等线" panose="02010600030101010101" charset="-122"/>
                        </a:rPr>
                        <a:t>（小规模纳税人适用）</a:t>
                      </a:r>
                      <a:endParaRPr lang="zh-CN" altLang="en-US" sz="1800" b="0">
                        <a:solidFill>
                          <a:schemeClr val="tx1"/>
                        </a:solidFill>
                        <a:latin typeface="等线" panose="02010600030101010101" charset="-122"/>
                        <a:ea typeface="等线" panose="02010600030101010101" charset="-122"/>
                      </a:endParaRPr>
                    </a:p>
                  </a:txBody>
                  <a:tcPr marL="12700" marR="12700" marT="12700" vert="horz" anchor="ctr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t="37578" r="-379"/>
          <a:stretch>
            <a:fillRect/>
          </a:stretch>
        </p:blipFill>
        <p:spPr>
          <a:xfrm>
            <a:off x="0" y="2101850"/>
            <a:ext cx="6566535" cy="28733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9880" y="2242185"/>
            <a:ext cx="5532120" cy="207264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1307465" y="305435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增值税申报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例子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en-US" altLang="zh-CN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1771650" y="1215390"/>
            <a:ext cx="3681095" cy="24612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dirty="0">
                <a:latin typeface="仿宋_GB2312" panose="02010609030101010101" charset="-122"/>
                <a:ea typeface="仿宋_GB2312" panose="02010609030101010101" charset="-122"/>
              </a:rPr>
              <a:t>  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按季申报的小规模纳税人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D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公司提供住宿服务，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月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20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（不含税）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（开具了专票且无法冲红），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月收入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万（含税，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开具了免税增值税普通发票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）</a:t>
            </a:r>
            <a:r>
              <a:rPr lang="zh-CN" sz="1800" dirty="0">
                <a:latin typeface="仿宋_GB2312" panose="02010609030101010101" charset="-122"/>
                <a:ea typeface="仿宋_GB2312" panose="02010609030101010101" charset="-122"/>
              </a:rPr>
              <a:t>。</a:t>
            </a:r>
            <a:endParaRPr lang="zh-CN" altLang="en-US" sz="1800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分析：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纳税人在疫情期间提供生活服务取得的收入免征增值税。但开具了专票的部分需申报纳税</a:t>
            </a:r>
            <a:r>
              <a:rPr lang="zh-CN" altLang="en-US" sz="1800" b="1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。</a:t>
            </a:r>
            <a:endParaRPr lang="zh-CN" altLang="en-US" sz="1800" b="1" dirty="0">
              <a:latin typeface="仿宋_GB2312" panose="02010609030101010101" charset="-122"/>
              <a:ea typeface="仿宋_GB2312" panose="02010609030101010101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81570" y="911860"/>
            <a:ext cx="4481195" cy="565594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rcRect l="109" t="1334"/>
          <a:stretch>
            <a:fillRect/>
          </a:stretch>
        </p:blipFill>
        <p:spPr>
          <a:xfrm>
            <a:off x="390525" y="4057015"/>
            <a:ext cx="7003415" cy="17379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1329055" y="305435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增值税申报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例子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en-US" altLang="zh-CN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1231900" y="1169670"/>
            <a:ext cx="3949065" cy="2183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dirty="0">
                <a:latin typeface="仿宋_GB2312" panose="02010609030101010101" charset="-122"/>
                <a:ea typeface="仿宋_GB2312" panose="02010609030101010101" charset="-122"/>
              </a:rPr>
              <a:t>   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按季申报的小规模纳税人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E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公司提供建筑服务，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月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20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（不含税）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2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（不含税）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20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（不含税）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，均开具了增值税普通发票。</a:t>
            </a:r>
            <a:endParaRPr lang="zh-CN" altLang="en-US" sz="1800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分析：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1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、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2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月建筑服务征收率为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3%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建筑服务征收率为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1%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。</a:t>
            </a:r>
            <a:endParaRPr lang="zh-CN" altLang="en-US" sz="1800" dirty="0">
              <a:latin typeface="仿宋_GB2312" panose="02010609030101010101" charset="-122"/>
              <a:ea typeface="仿宋_GB2312" panose="02010609030101010101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04535" y="1036320"/>
            <a:ext cx="6301105" cy="442785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rcRect r="-70" b="811"/>
          <a:stretch>
            <a:fillRect/>
          </a:stretch>
        </p:blipFill>
        <p:spPr>
          <a:xfrm>
            <a:off x="278130" y="3521710"/>
            <a:ext cx="5415280" cy="194246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1329055" y="283845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增值税申报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例子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endParaRPr lang="en-US" altLang="zh-CN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1329055" y="1146810"/>
            <a:ext cx="3918585" cy="19069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b="1" dirty="0">
                <a:latin typeface="仿宋_GB2312" panose="02010609030101010101" charset="-122"/>
                <a:ea typeface="仿宋_GB2312" panose="02010609030101010101" charset="-122"/>
              </a:rPr>
              <a:t>   </a:t>
            </a:r>
            <a:r>
              <a:rPr lang="zh-CN" altLang="en-US" sz="1800" dirty="0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</a:rPr>
              <a:t>按月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申报的小规模纳税人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F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公司，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月销售建材销售额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20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（不含税）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，出租不动产销售额为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30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万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（不含税）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，均开具了增值税普通发票。</a:t>
            </a:r>
            <a:endParaRPr lang="zh-CN" altLang="en-US" sz="1800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分析：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</a:rPr>
              <a:t>3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</a:rPr>
              <a:t>月销售建材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征收率为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1%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，出租不动产征收率为</a:t>
            </a:r>
            <a:r>
              <a:rPr lang="en-US" altLang="zh-CN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5%</a:t>
            </a:r>
            <a:r>
              <a:rPr lang="zh-CN" altLang="en-US" sz="1800" dirty="0">
                <a:latin typeface="仿宋_GB2312" panose="02010609030101010101" charset="-122"/>
                <a:ea typeface="仿宋_GB2312" panose="02010609030101010101" charset="-122"/>
                <a:sym typeface="+mn-ea"/>
              </a:rPr>
              <a:t>。</a:t>
            </a:r>
            <a:endParaRPr lang="zh-CN" altLang="en-US" sz="1800" dirty="0">
              <a:latin typeface="仿宋_GB2312" panose="02010609030101010101" charset="-122"/>
              <a:ea typeface="仿宋_GB2312" panose="02010609030101010101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81650" y="1021080"/>
            <a:ext cx="6464935" cy="450913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rcRect r="-70" b="811"/>
          <a:stretch>
            <a:fillRect/>
          </a:stretch>
        </p:blipFill>
        <p:spPr>
          <a:xfrm>
            <a:off x="84455" y="3571240"/>
            <a:ext cx="5415280" cy="194246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组合 13"/>
          <p:cNvGrpSpPr/>
          <p:nvPr/>
        </p:nvGrpSpPr>
        <p:grpSpPr>
          <a:xfrm>
            <a:off x="1394778" y="1946275"/>
            <a:ext cx="9707880" cy="708025"/>
            <a:chOff x="2872740" y="1722120"/>
            <a:chExt cx="9707880" cy="707886"/>
          </a:xfrm>
        </p:grpSpPr>
        <p:sp>
          <p:nvSpPr>
            <p:cNvPr id="4" name="文本框 3"/>
            <p:cNvSpPr txBox="1"/>
            <p:nvPr/>
          </p:nvSpPr>
          <p:spPr>
            <a:xfrm>
              <a:off x="3696970" y="1722120"/>
              <a:ext cx="8883650" cy="7066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fontAlgn="auto"/>
              <a:r>
                <a:rPr lang="zh-CN" altLang="en-US" sz="4000" b="1" noProof="1"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增值税小规模纳税人防疫新政税收优惠</a:t>
              </a:r>
              <a:endParaRPr lang="zh-CN" altLang="en-US" sz="4000" b="1" noProof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grpSp>
          <p:nvGrpSpPr>
            <p:cNvPr id="14340" name="组合 9"/>
            <p:cNvGrpSpPr/>
            <p:nvPr/>
          </p:nvGrpSpPr>
          <p:grpSpPr>
            <a:xfrm>
              <a:off x="2872740" y="1722120"/>
              <a:ext cx="683201" cy="707886"/>
              <a:chOff x="2872740" y="1722120"/>
              <a:chExt cx="683201" cy="707886"/>
            </a:xfrm>
          </p:grpSpPr>
          <p:sp>
            <p:nvSpPr>
              <p:cNvPr id="2" name="椭圆 1"/>
              <p:cNvSpPr/>
              <p:nvPr/>
            </p:nvSpPr>
            <p:spPr>
              <a:xfrm>
                <a:off x="2872740" y="1722120"/>
                <a:ext cx="683201" cy="683201"/>
              </a:xfrm>
              <a:prstGeom prst="ellipse">
                <a:avLst/>
              </a:prstGeom>
              <a:solidFill>
                <a:srgbClr val="004DA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trike="noStrike" noProof="1"/>
              </a:p>
            </p:txBody>
          </p:sp>
          <p:sp>
            <p:nvSpPr>
              <p:cNvPr id="14342" name="文本框 8"/>
              <p:cNvSpPr txBox="1"/>
              <p:nvPr/>
            </p:nvSpPr>
            <p:spPr>
              <a:xfrm>
                <a:off x="2872740" y="1722120"/>
                <a:ext cx="683201" cy="7078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pPr algn="ctr"/>
                <a:r>
                  <a:rPr lang="en-US" altLang="zh-CN" sz="40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等线" panose="02010600030101010101" charset="-122"/>
                  </a:rPr>
                  <a:t>1</a:t>
                </a:r>
                <a:endParaRPr lang="zh-CN" altLang="en-US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等线" panose="02010600030101010101" charset="-122"/>
                </a:endParaRPr>
              </a:p>
            </p:txBody>
          </p:sp>
        </p:grpSp>
        <p:cxnSp>
          <p:nvCxnSpPr>
            <p:cNvPr id="12" name="直接连接符 11"/>
            <p:cNvCxnSpPr/>
            <p:nvPr/>
          </p:nvCxnSpPr>
          <p:spPr>
            <a:xfrm>
              <a:off x="3505200" y="2405321"/>
              <a:ext cx="535686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矩形 4"/>
          <p:cNvSpPr/>
          <p:nvPr/>
        </p:nvSpPr>
        <p:spPr>
          <a:xfrm>
            <a:off x="1220788" y="295275"/>
            <a:ext cx="68786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400" b="1" dirty="0">
                <a:solidFill>
                  <a:srgbClr val="004D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目录</a:t>
            </a:r>
            <a:endParaRPr lang="en-US" altLang="zh-CN" sz="2400" b="1" dirty="0">
              <a:solidFill>
                <a:srgbClr val="004DA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3" name="组合 14"/>
          <p:cNvGrpSpPr/>
          <p:nvPr/>
        </p:nvGrpSpPr>
        <p:grpSpPr>
          <a:xfrm>
            <a:off x="1394778" y="3570923"/>
            <a:ext cx="7707630" cy="708025"/>
            <a:chOff x="2872740" y="1722120"/>
            <a:chExt cx="7707222" cy="707886"/>
          </a:xfrm>
        </p:grpSpPr>
        <p:sp>
          <p:nvSpPr>
            <p:cNvPr id="5" name="文本框 4"/>
            <p:cNvSpPr txBox="1"/>
            <p:nvPr/>
          </p:nvSpPr>
          <p:spPr>
            <a:xfrm>
              <a:off x="3696926" y="1723390"/>
              <a:ext cx="6883036" cy="7066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fontAlgn="auto"/>
              <a:r>
                <a:rPr lang="zh-CN" altLang="en-US" sz="4000" b="1" noProof="1"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增值税申报操作实务</a:t>
              </a:r>
              <a:endParaRPr lang="zh-CN" altLang="en-US" sz="4000" b="1" noProof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grpSp>
          <p:nvGrpSpPr>
            <p:cNvPr id="6" name="组合 16"/>
            <p:cNvGrpSpPr/>
            <p:nvPr/>
          </p:nvGrpSpPr>
          <p:grpSpPr>
            <a:xfrm>
              <a:off x="2872740" y="1722120"/>
              <a:ext cx="683201" cy="706616"/>
              <a:chOff x="2872740" y="1722120"/>
              <a:chExt cx="683201" cy="706616"/>
            </a:xfrm>
          </p:grpSpPr>
          <p:sp>
            <p:nvSpPr>
              <p:cNvPr id="7" name="椭圆 6"/>
              <p:cNvSpPr/>
              <p:nvPr/>
            </p:nvSpPr>
            <p:spPr>
              <a:xfrm>
                <a:off x="2872740" y="1722120"/>
                <a:ext cx="683201" cy="683201"/>
              </a:xfrm>
              <a:prstGeom prst="ellipse">
                <a:avLst/>
              </a:prstGeom>
              <a:solidFill>
                <a:srgbClr val="004DA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 fontAlgn="auto"/>
                <a:endParaRPr lang="zh-CN" altLang="en-US" strike="noStrike" noProof="1"/>
              </a:p>
            </p:txBody>
          </p:sp>
          <p:sp>
            <p:nvSpPr>
              <p:cNvPr id="8" name="文本框 19"/>
              <p:cNvSpPr txBox="1"/>
              <p:nvPr/>
            </p:nvSpPr>
            <p:spPr>
              <a:xfrm>
                <a:off x="2872740" y="1722120"/>
                <a:ext cx="683201" cy="70661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ctr"/>
                <a:r>
                  <a:rPr lang="en-US" sz="40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等线" panose="02010600030101010101" charset="-122"/>
                  </a:rPr>
                  <a:t>2</a:t>
                </a:r>
                <a:endParaRPr lang="en-US" sz="4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等线" panose="02010600030101010101" charset="-122"/>
                </a:endParaRPr>
              </a:p>
            </p:txBody>
          </p:sp>
        </p:grpSp>
        <p:cxnSp>
          <p:nvCxnSpPr>
            <p:cNvPr id="9" name="直接连接符 8"/>
            <p:cNvCxnSpPr/>
            <p:nvPr/>
          </p:nvCxnSpPr>
          <p:spPr>
            <a:xfrm>
              <a:off x="3505200" y="2405321"/>
              <a:ext cx="535686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D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D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/>
          </a:p>
        </p:txBody>
      </p:sp>
      <p:pic>
        <p:nvPicPr>
          <p:cNvPr id="41987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8250" y="1093788"/>
            <a:ext cx="2095500" cy="1409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矩形 1"/>
          <p:cNvSpPr/>
          <p:nvPr/>
        </p:nvSpPr>
        <p:spPr>
          <a:xfrm>
            <a:off x="4175125" y="3424238"/>
            <a:ext cx="3841750" cy="11985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/>
            <a:r>
              <a:rPr lang="zh-CN" altLang="en-US" sz="7200" b="1" strike="noStrike" noProof="1">
                <a:solidFill>
                  <a:schemeClr val="bg1"/>
                </a:solidFill>
                <a:effectLst>
                  <a:outerShdw blurRad="4699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谢谢大家</a:t>
            </a:r>
            <a:endParaRPr lang="zh-CN" altLang="zh-CN" sz="7200" b="1" strike="noStrike" noProof="1">
              <a:solidFill>
                <a:schemeClr val="bg1"/>
              </a:solidFill>
              <a:effectLst>
                <a:outerShdw blurRad="469900" dist="38100" dir="2700000" algn="tl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587558" y="3540125"/>
            <a:ext cx="9242425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/>
            <a:r>
              <a:rPr lang="zh-CN" altLang="en-US" sz="5400" b="1" strike="noStrike" noProof="1">
                <a:solidFill>
                  <a:srgbClr val="004DA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税收优惠</a:t>
            </a:r>
            <a:endParaRPr lang="zh-CN" altLang="en-US" sz="5400" b="1" strike="noStrike" noProof="1">
              <a:solidFill>
                <a:srgbClr val="004DA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15362" name="组合 34"/>
          <p:cNvGrpSpPr/>
          <p:nvPr/>
        </p:nvGrpSpPr>
        <p:grpSpPr>
          <a:xfrm>
            <a:off x="4876800" y="1057275"/>
            <a:ext cx="2190750" cy="2214880"/>
            <a:chOff x="2872740" y="1722120"/>
            <a:chExt cx="683201" cy="691147"/>
          </a:xfrm>
        </p:grpSpPr>
        <p:sp>
          <p:nvSpPr>
            <p:cNvPr id="37" name="椭圆 36"/>
            <p:cNvSpPr/>
            <p:nvPr/>
          </p:nvSpPr>
          <p:spPr>
            <a:xfrm>
              <a:off x="2872740" y="1722120"/>
              <a:ext cx="683201" cy="683201"/>
            </a:xfrm>
            <a:prstGeom prst="ellipse">
              <a:avLst/>
            </a:prstGeom>
            <a:solidFill>
              <a:srgbClr val="004D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6600" strike="noStrike" noProof="1"/>
            </a:p>
          </p:txBody>
        </p:sp>
        <p:sp>
          <p:nvSpPr>
            <p:cNvPr id="15364" name="文本框 37"/>
            <p:cNvSpPr txBox="1"/>
            <p:nvPr/>
          </p:nvSpPr>
          <p:spPr>
            <a:xfrm>
              <a:off x="2872740" y="1722120"/>
              <a:ext cx="683201" cy="69114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algn="ctr"/>
              <a:r>
                <a:rPr lang="en-US" sz="138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等线" panose="02010600030101010101" charset="-122"/>
                </a:rPr>
                <a:t>1</a:t>
              </a:r>
              <a:endParaRPr lang="en-US" sz="13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等线" panose="02010600030101010101" charset="-122"/>
              </a:endParaRPr>
            </a:p>
          </p:txBody>
        </p:sp>
      </p:grp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622300" y="1193800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疫情新政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增值税应税服务免征增值税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622300" y="1821815"/>
            <a:ext cx="1071689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    </a:t>
            </a: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财政部 税务总局公告2020年第8号公告</a:t>
            </a: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    对纳税人运输疫情防控重点保障物资取得的收入、提供公共交通运输服务、生活服务，以及为居民提供必需生活物资快递收派服务取得的收入，</a:t>
            </a:r>
            <a:r>
              <a:rPr lang="en-US" altLang="zh-CN" sz="2400" b="1" dirty="0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</a:rPr>
              <a:t>免征增值税</a:t>
            </a: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。</a:t>
            </a: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    </a:t>
            </a: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622300" y="1193800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疫情新政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增值税应税服务免征增值税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622300" y="1821815"/>
            <a:ext cx="1071689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    </a:t>
            </a: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财政部 税务总局公告2020年第9号公告</a:t>
            </a: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    单位和个体工商户将自产、委托加工或购买的货物，通过公益性社会组织和县级以上人民政府及其部门等国家机关，或者直接向承担疫情防治任务的医院，</a:t>
            </a:r>
            <a:r>
              <a:rPr lang="en-US" altLang="zh-CN" sz="2400" b="1" dirty="0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</a:rPr>
              <a:t>无偿捐赠</a:t>
            </a: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用于应对新型冠状病毒感染的肺炎疫情的，</a:t>
            </a:r>
            <a:r>
              <a:rPr lang="en-US" altLang="zh-CN" sz="2400" b="1" dirty="0">
                <a:solidFill>
                  <a:srgbClr val="FF0000"/>
                </a:solidFill>
                <a:latin typeface="仿宋_GB2312" panose="02010609030101010101" charset="-122"/>
                <a:ea typeface="仿宋_GB2312" panose="02010609030101010101" charset="-122"/>
              </a:rPr>
              <a:t>免征增值税</a:t>
            </a: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、消费税、城市维护建设税、教育费附加、地方教育附加。</a:t>
            </a: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50000"/>
              </a:lnSpc>
            </a:pP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    </a:t>
            </a: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622300" y="1193800"/>
            <a:ext cx="10717213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疫情新政</a:t>
            </a:r>
            <a:r>
              <a:rPr lang="en-US" altLang="zh-CN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增值税应税服务免征增值税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2"/>
          <p:cNvSpPr txBox="1"/>
          <p:nvPr/>
        </p:nvSpPr>
        <p:spPr>
          <a:xfrm>
            <a:off x="622300" y="1821815"/>
            <a:ext cx="10716895" cy="35998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 b="1" dirty="0">
                <a:latin typeface="仿宋_GB2312" panose="02010609030101010101" charset="-122"/>
                <a:ea typeface="仿宋_GB2312" panose="02010609030101010101" charset="-122"/>
              </a:rPr>
              <a:t>财政部 税务总局公告2020年第13号公告</a:t>
            </a:r>
            <a:endParaRPr lang="en-US" altLang="zh-CN" sz="20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000" b="1" dirty="0">
                <a:latin typeface="仿宋_GB2312" panose="02010609030101010101" charset="-122"/>
                <a:ea typeface="仿宋_GB2312" panose="02010609030101010101" charset="-122"/>
              </a:rPr>
              <a:t>    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自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2020年3月1日至5月31日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，对湖北省增值税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小规模纳税人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，适用3%征收率的应税销售收入，免征增值税；适用3%预征率的预缴增值税项目，暂停预缴增值税。除湖北省外，其他省、自治区、直辖市的增值税小规模纳税人，适用3%征收率的应税销售收入，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减按1%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征收率征收增值税；适用3%预征率的预缴增值税项目，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减按1%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预征率预缴增值税。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>
              <a:lnSpc>
                <a:spcPct val="150000"/>
              </a:lnSpc>
            </a:pP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50000"/>
              </a:lnSpc>
            </a:pP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仿宋_GB2312" panose="02010609030101010101" charset="-122"/>
                <a:ea typeface="仿宋_GB2312" panose="02010609030101010101" charset="-122"/>
              </a:rPr>
              <a:t>    </a:t>
            </a:r>
            <a:endParaRPr lang="en-US" altLang="zh-CN" sz="2400" b="1" dirty="0">
              <a:latin typeface="仿宋_GB2312" panose="02010609030101010101" charset="-122"/>
              <a:ea typeface="仿宋_GB2312" panose="02010609030101010101" charset="-122"/>
            </a:endParaRPr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817245" y="3865880"/>
          <a:ext cx="10327640" cy="218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895"/>
                <a:gridCol w="3256280"/>
                <a:gridCol w="4482465"/>
              </a:tblGrid>
              <a:tr h="727075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800" b="1">
                        <a:solidFill>
                          <a:srgbClr val="00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3%征收率的应税销售收入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3%预征率的预缴增值税项目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湖北省小规模纳税人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免征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暂停预缴增值税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湖北省以外（含广西区）</a:t>
                      </a:r>
                      <a:endParaRPr lang="zh-CN" sz="18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减按1%征收率征收增值税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减按1%预征率预缴增值税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vert="horz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057843" y="3588385"/>
            <a:ext cx="9242425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/>
            <a:r>
              <a:rPr lang="zh-CN" altLang="en-US" sz="5400" b="1" strike="noStrike" noProof="1">
                <a:solidFill>
                  <a:srgbClr val="004DA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增值税申报操作实务</a:t>
            </a:r>
            <a:endParaRPr lang="zh-CN" altLang="en-US" sz="5400" b="1" strike="noStrike" noProof="1">
              <a:solidFill>
                <a:srgbClr val="004DA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15362" name="组合 34"/>
          <p:cNvGrpSpPr/>
          <p:nvPr/>
        </p:nvGrpSpPr>
        <p:grpSpPr>
          <a:xfrm>
            <a:off x="4876800" y="1057275"/>
            <a:ext cx="2190750" cy="2214880"/>
            <a:chOff x="2872740" y="1722120"/>
            <a:chExt cx="683201" cy="691147"/>
          </a:xfrm>
        </p:grpSpPr>
        <p:sp>
          <p:nvSpPr>
            <p:cNvPr id="37" name="椭圆 36"/>
            <p:cNvSpPr/>
            <p:nvPr/>
          </p:nvSpPr>
          <p:spPr>
            <a:xfrm>
              <a:off x="2872740" y="1722120"/>
              <a:ext cx="683201" cy="683201"/>
            </a:xfrm>
            <a:prstGeom prst="ellipse">
              <a:avLst/>
            </a:prstGeom>
            <a:solidFill>
              <a:srgbClr val="004DA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z="6600" strike="noStrike" noProof="1"/>
            </a:p>
          </p:txBody>
        </p:sp>
        <p:sp>
          <p:nvSpPr>
            <p:cNvPr id="15364" name="文本框 37"/>
            <p:cNvSpPr txBox="1"/>
            <p:nvPr/>
          </p:nvSpPr>
          <p:spPr>
            <a:xfrm>
              <a:off x="2872740" y="1722120"/>
              <a:ext cx="683201" cy="69114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algn="ctr"/>
              <a:r>
                <a:rPr lang="en-US" sz="138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等线" panose="02010600030101010101" charset="-122"/>
                </a:rPr>
                <a:t>2</a:t>
              </a:r>
              <a:endParaRPr lang="en-US" sz="13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等线" panose="02010600030101010101" charset="-122"/>
              </a:endParaRPr>
            </a:p>
          </p:txBody>
        </p:sp>
      </p:grp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圆角矩形 4"/>
          <p:cNvSpPr/>
          <p:nvPr/>
        </p:nvSpPr>
        <p:spPr>
          <a:xfrm>
            <a:off x="736600" y="1160145"/>
            <a:ext cx="1908810" cy="4868545"/>
          </a:xfrm>
          <a:prstGeom prst="roundRect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 fontAlgn="auto">
              <a:lnSpc>
                <a:spcPct val="150000"/>
              </a:lnSpc>
            </a:pPr>
            <a:r>
              <a:rPr lang="zh-CN" altLang="en-US" sz="2800" b="1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申报表中几个</a:t>
            </a:r>
            <a:r>
              <a:rPr lang="zh-CN" altLang="en-US" sz="2800" strike="noStrike" noProof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关键数据</a:t>
            </a:r>
            <a:r>
              <a:rPr lang="zh-CN" altLang="en-US" sz="2800" b="1" strike="noStrike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的计算公式</a:t>
            </a:r>
            <a:endParaRPr lang="zh-CN" altLang="en-US" sz="2800" b="1" strike="noStrike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</p:txBody>
      </p:sp>
      <p:sp>
        <p:nvSpPr>
          <p:cNvPr id="8" name="流程图: 可选过程 7"/>
          <p:cNvSpPr/>
          <p:nvPr/>
        </p:nvSpPr>
        <p:spPr>
          <a:xfrm>
            <a:off x="3898265" y="824230"/>
            <a:ext cx="7712075" cy="1291590"/>
          </a:xfrm>
          <a:prstGeom prst="flowChartAlternateProcess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 fontAlgn="auto"/>
            <a:r>
              <a:rPr lang="zh-CN" altLang="en-US" b="1">
                <a:sym typeface="+mn-ea"/>
              </a:rPr>
              <a:t>销售额</a:t>
            </a:r>
            <a:endParaRPr lang="zh-CN" altLang="en-US">
              <a:sym typeface="+mn-ea"/>
            </a:endParaRPr>
          </a:p>
          <a:p>
            <a:pPr algn="l" fontAlgn="auto"/>
            <a:r>
              <a:rPr lang="zh-CN" altLang="en-US" b="1">
                <a:sym typeface="+mn-ea"/>
              </a:rPr>
              <a:t>公式1：不含税销售额=含税销售额÷(1+征收率)</a:t>
            </a:r>
            <a:endParaRPr lang="zh-CN" altLang="en-US" b="1">
              <a:sym typeface="+mn-ea"/>
            </a:endParaRPr>
          </a:p>
          <a:p>
            <a:pPr algn="l" fontAlgn="auto"/>
            <a:endParaRPr lang="zh-CN" altLang="en-US">
              <a:sym typeface="+mn-ea"/>
            </a:endParaRPr>
          </a:p>
        </p:txBody>
      </p:sp>
      <p:sp>
        <p:nvSpPr>
          <p:cNvPr id="12" name="左大括号 11"/>
          <p:cNvSpPr/>
          <p:nvPr/>
        </p:nvSpPr>
        <p:spPr>
          <a:xfrm>
            <a:off x="3065463" y="1816418"/>
            <a:ext cx="412750" cy="3438525"/>
          </a:xfrm>
          <a:prstGeom prst="leftBrace">
            <a:avLst/>
          </a:prstGeom>
          <a:ln w="28575" cmpd="sng">
            <a:solidFill>
              <a:srgbClr val="FF0000"/>
            </a:solidFill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 fontAlgn="auto"/>
            <a:endParaRPr lang="zh-CN" alt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C9E6384-6F0B-4F0C-8B96-C988069E2E03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流程图: 可选过程 3"/>
          <p:cNvSpPr/>
          <p:nvPr/>
        </p:nvSpPr>
        <p:spPr>
          <a:xfrm>
            <a:off x="3898265" y="2277110"/>
            <a:ext cx="7712075" cy="1291590"/>
          </a:xfrm>
          <a:prstGeom prst="flowChartAlternateProcess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 fontAlgn="auto"/>
            <a:r>
              <a:rPr lang="zh-CN" altLang="en-US" b="1">
                <a:sym typeface="+mn-ea"/>
              </a:rPr>
              <a:t>应纳税额</a:t>
            </a:r>
            <a:endParaRPr lang="zh-CN" altLang="en-US">
              <a:sym typeface="+mn-ea"/>
            </a:endParaRPr>
          </a:p>
          <a:p>
            <a:pPr algn="l" fontAlgn="auto"/>
            <a:r>
              <a:rPr lang="zh-CN" altLang="en-US" b="1">
                <a:sym typeface="+mn-ea"/>
              </a:rPr>
              <a:t>公式</a:t>
            </a:r>
            <a:r>
              <a:rPr lang="en-US" altLang="zh-CN" b="1">
                <a:sym typeface="+mn-ea"/>
              </a:rPr>
              <a:t>2</a:t>
            </a:r>
            <a:r>
              <a:rPr lang="zh-CN" altLang="en-US" b="1">
                <a:sym typeface="+mn-ea"/>
              </a:rPr>
              <a:t>：应纳税额=应征增值税不含税销售额合计×3%</a:t>
            </a:r>
            <a:endParaRPr lang="zh-CN" altLang="en-US" b="1">
              <a:sym typeface="+mn-ea"/>
            </a:endParaRPr>
          </a:p>
          <a:p>
            <a:pPr algn="l" fontAlgn="auto"/>
            <a:endParaRPr lang="zh-CN" altLang="en-US">
              <a:sym typeface="+mn-ea"/>
            </a:endParaRPr>
          </a:p>
        </p:txBody>
      </p:sp>
      <p:sp>
        <p:nvSpPr>
          <p:cNvPr id="6" name="流程图: 可选过程 5"/>
          <p:cNvSpPr/>
          <p:nvPr/>
        </p:nvSpPr>
        <p:spPr>
          <a:xfrm>
            <a:off x="3898265" y="3702050"/>
            <a:ext cx="7712075" cy="1291590"/>
          </a:xfrm>
          <a:prstGeom prst="flowChartAlternateProcess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 fontAlgn="auto"/>
            <a:endParaRPr lang="zh-CN" altLang="en-US">
              <a:sym typeface="+mn-ea"/>
            </a:endParaRPr>
          </a:p>
          <a:p>
            <a:pPr algn="l" fontAlgn="auto"/>
            <a:r>
              <a:rPr lang="zh-CN" altLang="en-US" b="1">
                <a:sym typeface="+mn-ea"/>
              </a:rPr>
              <a:t>减征额</a:t>
            </a:r>
            <a:endParaRPr lang="zh-CN" altLang="en-US" b="1">
              <a:sym typeface="+mn-ea"/>
            </a:endParaRPr>
          </a:p>
          <a:p>
            <a:pPr algn="l" fontAlgn="auto"/>
            <a:r>
              <a:rPr lang="zh-CN" altLang="en-US" b="1">
                <a:sym typeface="+mn-ea"/>
              </a:rPr>
              <a:t>公式3：应纳税额减征额=3月的应征增值税不含税销售额×2%</a:t>
            </a:r>
            <a:endParaRPr lang="zh-CN" altLang="en-US" b="1">
              <a:sym typeface="+mn-ea"/>
            </a:endParaRPr>
          </a:p>
          <a:p>
            <a:pPr algn="l" fontAlgn="auto"/>
            <a:endParaRPr lang="zh-CN" altLang="en-US" b="1">
              <a:sym typeface="+mn-ea"/>
            </a:endParaRPr>
          </a:p>
          <a:p>
            <a:pPr algn="l" fontAlgn="auto"/>
            <a:endParaRPr lang="zh-CN" altLang="en-US">
              <a:sym typeface="+mn-ea"/>
            </a:endParaRPr>
          </a:p>
        </p:txBody>
      </p:sp>
      <p:sp>
        <p:nvSpPr>
          <p:cNvPr id="7" name="流程图: 可选过程 6"/>
          <p:cNvSpPr/>
          <p:nvPr/>
        </p:nvSpPr>
        <p:spPr>
          <a:xfrm>
            <a:off x="3898265" y="5148580"/>
            <a:ext cx="7712075" cy="1291590"/>
          </a:xfrm>
          <a:prstGeom prst="flowChartAlternateProcess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 fontAlgn="auto"/>
            <a:endParaRPr lang="zh-CN" altLang="en-US">
              <a:sym typeface="+mn-ea"/>
            </a:endParaRPr>
          </a:p>
          <a:p>
            <a:pPr algn="l" fontAlgn="auto"/>
            <a:endParaRPr lang="zh-CN" altLang="en-US" b="1">
              <a:sym typeface="+mn-ea"/>
            </a:endParaRPr>
          </a:p>
          <a:p>
            <a:pPr algn="l" fontAlgn="auto"/>
            <a:r>
              <a:rPr lang="zh-CN" altLang="en-US" b="1">
                <a:sym typeface="+mn-ea"/>
              </a:rPr>
              <a:t>应补（退）税额</a:t>
            </a:r>
            <a:endParaRPr lang="zh-CN" altLang="en-US" b="1"/>
          </a:p>
          <a:p>
            <a:pPr algn="l" fontAlgn="auto"/>
            <a:r>
              <a:rPr lang="zh-CN" altLang="en-US" b="1">
                <a:sym typeface="+mn-ea"/>
              </a:rPr>
              <a:t>公式4：本期应补（退）税额=本期应纳税额-本期应纳税额减征额-本期预缴税额</a:t>
            </a:r>
            <a:endParaRPr lang="zh-CN" altLang="en-US">
              <a:sym typeface="+mn-ea"/>
            </a:endParaRPr>
          </a:p>
          <a:p>
            <a:pPr algn="l" fontAlgn="auto"/>
            <a:endParaRPr lang="zh-CN" altLang="en-US" b="1">
              <a:sym typeface="+mn-ea"/>
            </a:endParaRPr>
          </a:p>
          <a:p>
            <a:pPr algn="l" fontAlgn="auto"/>
            <a:endParaRPr lang="zh-CN" altLang="en-US" b="1">
              <a:sym typeface="+mn-ea"/>
            </a:endParaRPr>
          </a:p>
          <a:p>
            <a:pPr algn="l" fontAlgn="auto"/>
            <a:endParaRPr lang="zh-CN" altLang="en-US"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24"/>
          <p:cNvSpPr/>
          <p:nvPr/>
        </p:nvSpPr>
        <p:spPr>
          <a:xfrm>
            <a:off x="570865" y="1102360"/>
            <a:ext cx="11215370" cy="553085"/>
          </a:xfrm>
          <a:prstGeom prst="rect">
            <a:avLst/>
          </a:prstGeom>
          <a:solidFill>
            <a:srgbClr val="004DA1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ctr" defTabSz="914400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申报表中几个关键数据的运用</a:t>
            </a:r>
            <a:endParaRPr lang="zh-CN" altLang="en-US" sz="3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0865" y="1715770"/>
            <a:ext cx="11181080" cy="51695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eaLnBrk="1" latinLnBrk="0" hangingPunct="1">
              <a:lnSpc>
                <a:spcPct val="150000"/>
              </a:lnSpc>
            </a:pPr>
            <a:r>
              <a:rPr lang="en-US" sz="2000" b="1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1.</a:t>
            </a:r>
            <a:r>
              <a:rPr sz="2000" b="1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计算销售额 </a:t>
            </a:r>
            <a:r>
              <a:rPr lang="zh-CN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（</a:t>
            </a:r>
            <a:r>
              <a:rPr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计算不含税销售额，用以判断是否符合增值税小微标准</a:t>
            </a:r>
            <a:r>
              <a:rPr lang="zh-CN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）</a:t>
            </a:r>
            <a:endParaRPr sz="2000" b="1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 eaLnBrk="1" latinLnBrk="0" hangingPunct="1">
              <a:lnSpc>
                <a:spcPct val="150000"/>
              </a:lnSpc>
            </a:pPr>
            <a:endParaRPr sz="2000" b="1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 eaLnBrk="1" latinLnBrk="0" hangingPunct="1">
              <a:lnSpc>
                <a:spcPct val="150000"/>
              </a:lnSpc>
            </a:pPr>
            <a:endParaRPr sz="2000" b="1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 eaLnBrk="1" latinLnBrk="0" hangingPunct="1">
              <a:lnSpc>
                <a:spcPct val="150000"/>
              </a:lnSpc>
            </a:pPr>
            <a:endParaRPr sz="2000" b="1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 eaLnBrk="1" latinLnBrk="0" hangingPunct="1">
              <a:lnSpc>
                <a:spcPct val="150000"/>
              </a:lnSpc>
            </a:pPr>
            <a:r>
              <a:rPr sz="2000" b="1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    </a:t>
            </a:r>
            <a:r>
              <a:rPr sz="200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计算不含税销售额后，结果符合增值税小微政策时，填写《增值税纳税申报表（小规模纳税人适用）》中的“免税销售额”相关栏次，填写差额后的销售额。</a:t>
            </a:r>
            <a:endParaRPr sz="200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 eaLnBrk="1" latinLnBrk="0" hangingPunct="1">
              <a:lnSpc>
                <a:spcPct val="150000"/>
              </a:lnSpc>
            </a:pPr>
            <a:r>
              <a:rPr sz="200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    计算结果不符合增值税小微政策，但符合其他增值税免税政策，例如自产自销农产品免征增值税、疫情期间生活服务免征增值税等政策时，免征增值税的销售额等项目应当填写在《增值税纳税申报表(小规模纳税人适用)》中“其他免税销售额”及《增值税减免税申报明细表》免税项目相应栏次。</a:t>
            </a:r>
            <a:endParaRPr sz="2000">
              <a:solidFill>
                <a:schemeClr val="tx1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ea"/>
            </a:endParaRPr>
          </a:p>
          <a:p>
            <a:pPr marR="0" defTabSz="914400" eaLnBrk="1" fontAlgn="auto" latinLnBrk="0" hangingPunct="1">
              <a:lnSpc>
                <a:spcPct val="150000"/>
              </a:lnSpc>
              <a:buClrTx/>
              <a:buSzTx/>
              <a:defRPr/>
            </a:pPr>
            <a:endParaRPr lang="zh-CN" altLang="en-US" sz="2000">
              <a:latin typeface="仿宋" panose="02010609060101010101" charset="-122"/>
              <a:ea typeface="仿宋" panose="02010609060101010101" charset="-122"/>
              <a:cs typeface="仿宋" panose="02010609060101010101" charset="-122"/>
              <a:sym typeface="+mn-lt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948055" y="2238375"/>
          <a:ext cx="8533130" cy="1167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775"/>
                <a:gridCol w="5380355"/>
              </a:tblGrid>
              <a:tr h="4057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公式1：</a:t>
                      </a:r>
                      <a:endParaRPr lang="zh-CN" altLang="en-US" sz="1600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eaLnBrk="1" latinLnBrk="0" hangingPunct="1">
                        <a:lnSpc>
                          <a:spcPct val="150000"/>
                        </a:lnSpc>
                      </a:pPr>
                      <a:r>
                        <a:rPr lang="zh-CN" altLang="en-US" sz="1600"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不含税销售额=含税销售额÷(1+征收率)</a:t>
                      </a:r>
                      <a:endParaRPr lang="zh-CN" altLang="en-US" sz="1600"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  <a:sym typeface="+mn-ea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sz="1600" b="1">
                          <a:solidFill>
                            <a:schemeClr val="tx1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1-2月：</a:t>
                      </a:r>
                      <a:endParaRPr lang="zh-CN" altLang="en-US" sz="1600" b="1">
                        <a:solidFill>
                          <a:schemeClr val="tx1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eaLnBrk="1" latinLnBrk="0" hangingPunct="1">
                        <a:lnSpc>
                          <a:spcPct val="150000"/>
                        </a:lnSpc>
                      </a:pPr>
                      <a:r>
                        <a:rPr sz="1600" b="1">
                          <a:solidFill>
                            <a:schemeClr val="tx1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征收率为3%时，不含税销售额=含税销售额÷(1+3%)</a:t>
                      </a:r>
                      <a:endParaRPr lang="zh-CN" altLang="en-US" sz="1600" b="1">
                        <a:solidFill>
                          <a:schemeClr val="tx1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  <a:sym typeface="+mn-ea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sz="1600" b="1">
                          <a:solidFill>
                            <a:schemeClr val="tx1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3月：</a:t>
                      </a:r>
                      <a:endParaRPr lang="zh-CN" altLang="en-US" sz="1600" b="1">
                        <a:solidFill>
                          <a:schemeClr val="tx1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eaLnBrk="1" latinLnBrk="0" hangingPunct="1">
                        <a:lnSpc>
                          <a:spcPct val="150000"/>
                        </a:lnSpc>
                      </a:pPr>
                      <a:r>
                        <a:rPr sz="1600" b="1">
                          <a:solidFill>
                            <a:schemeClr val="tx1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  <a:sym typeface="+mn-ea"/>
                        </a:rPr>
                        <a:t>征收率为1%时，不含税销售额=含税销售额÷(1+1%)</a:t>
                      </a:r>
                      <a:endParaRPr lang="zh-CN" altLang="en-US" sz="1600" b="1">
                        <a:solidFill>
                          <a:schemeClr val="tx1"/>
                        </a:solidFill>
                        <a:latin typeface="仿宋" panose="02010609060101010101" charset="-122"/>
                        <a:ea typeface="仿宋" panose="02010609060101010101" charset="-122"/>
                        <a:cs typeface="仿宋" panose="02010609060101010101" charset="-122"/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 spd="med">
    <p:fade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SLIDE_MODEL_TYPE" val="dynamicNum"/>
</p:tagLst>
</file>

<file path=ppt/tags/tag63.xml><?xml version="1.0" encoding="utf-8"?>
<p:tagLst xmlns:p="http://schemas.openxmlformats.org/presentationml/2006/main">
  <p:tag name="KSO_WM_SLIDE_MODEL_TYPE" val="dynamicNum"/>
</p:tagLst>
</file>

<file path=ppt/tags/tag64.xml><?xml version="1.0" encoding="utf-8"?>
<p:tagLst xmlns:p="http://schemas.openxmlformats.org/presentationml/2006/main">
  <p:tag name="KSO_WM_UNIT_TABLE_BEAUTIFY" val="smartTable{a3dab788-3967-42e3-8e73-58af25889f7f}"/>
</p:tagLst>
</file>

<file path=ppt/tags/tag65.xml><?xml version="1.0" encoding="utf-8"?>
<p:tagLst xmlns:p="http://schemas.openxmlformats.org/presentationml/2006/main">
  <p:tag name="KSO_WM_SLIDE_MODEL_TYPE" val="dynamicNum"/>
</p:tagLst>
</file>

<file path=ppt/tags/tag66.xml><?xml version="1.0" encoding="utf-8"?>
<p:tagLst xmlns:p="http://schemas.openxmlformats.org/presentationml/2006/main">
  <p:tag name="KSO_WM_UNIT_TABLE_BEAUTIFY" val="smartTable{ad6dada8-5f61-4127-bd4c-56f6d7a392a6}"/>
</p:tagLst>
</file>

<file path=ppt/tags/tag67.xml><?xml version="1.0" encoding="utf-8"?>
<p:tagLst xmlns:p="http://schemas.openxmlformats.org/presentationml/2006/main">
  <p:tag name="KSO_WM_SLIDE_MODEL_TYPE" val="dynamicNum"/>
</p:tagLst>
</file>

<file path=ppt/tags/tag68.xml><?xml version="1.0" encoding="utf-8"?>
<p:tagLst xmlns:p="http://schemas.openxmlformats.org/presentationml/2006/main">
  <p:tag name="KSO_WM_SLIDE_MODEL_TYPE" val="dynamicNum"/>
</p:tagLst>
</file>

<file path=ppt/tags/tag69.xml><?xml version="1.0" encoding="utf-8"?>
<p:tagLst xmlns:p="http://schemas.openxmlformats.org/presentationml/2006/main">
  <p:tag name="KSO_WM_SLIDE_MODEL_TYPE" val="dynamicNum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MODEL_TYPE" val="dynamicNum"/>
</p:tagLst>
</file>

<file path=ppt/tags/tag71.xml><?xml version="1.0" encoding="utf-8"?>
<p:tagLst xmlns:p="http://schemas.openxmlformats.org/presentationml/2006/main">
  <p:tag name="KSO_WM_UNIT_TABLE_BEAUTIFY" val="smartTable{2f4002a3-df4a-4d0b-a05b-61994a9a868c}"/>
</p:tagLst>
</file>

<file path=ppt/tags/tag72.xml><?xml version="1.0" encoding="utf-8"?>
<p:tagLst xmlns:p="http://schemas.openxmlformats.org/presentationml/2006/main">
  <p:tag name="KSO_WM_SLIDE_MODEL_TYPE" val="dynamicNum"/>
</p:tagLst>
</file>

<file path=ppt/tags/tag73.xml><?xml version="1.0" encoding="utf-8"?>
<p:tagLst xmlns:p="http://schemas.openxmlformats.org/presentationml/2006/main">
  <p:tag name="KSO_WM_SLIDE_MODEL_TYPE" val="dynamicNum"/>
</p:tagLst>
</file>

<file path=ppt/tags/tag74.xml><?xml version="1.0" encoding="utf-8"?>
<p:tagLst xmlns:p="http://schemas.openxmlformats.org/presentationml/2006/main">
  <p:tag name="KSO_WM_SLIDE_MODEL_TYPE" val="dynamicNum"/>
</p:tagLst>
</file>

<file path=ppt/tags/tag75.xml><?xml version="1.0" encoding="utf-8"?>
<p:tagLst xmlns:p="http://schemas.openxmlformats.org/presentationml/2006/main">
  <p:tag name="KSO_WM_SLIDE_MODEL_TYPE" val="dynamicNum"/>
</p:tagLst>
</file>

<file path=ppt/tags/tag76.xml><?xml version="1.0" encoding="utf-8"?>
<p:tagLst xmlns:p="http://schemas.openxmlformats.org/presentationml/2006/main">
  <p:tag name="KSO_WM_SLIDE_MODEL_TYPE" val="dynamicNum"/>
</p:tagLst>
</file>

<file path=ppt/tags/tag77.xml><?xml version="1.0" encoding="utf-8"?>
<p:tagLst xmlns:p="http://schemas.openxmlformats.org/presentationml/2006/main">
  <p:tag name="KSO_WM_SLIDE_MODEL_TYPE" val="dynamicNum"/>
</p:tagLst>
</file>

<file path=ppt/tags/tag78.xml><?xml version="1.0" encoding="utf-8"?>
<p:tagLst xmlns:p="http://schemas.openxmlformats.org/presentationml/2006/main">
  <p:tag name="KSO_WM_SLIDE_MODEL_TYPE" val="dynamicNum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4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3071</Words>
  <Application>WPS 演示</Application>
  <PresentationFormat>宽屏</PresentationFormat>
  <Paragraphs>229</Paragraphs>
  <Slides>20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33" baseType="lpstr">
      <vt:lpstr>Arial</vt:lpstr>
      <vt:lpstr>宋体</vt:lpstr>
      <vt:lpstr>Wingdings</vt:lpstr>
      <vt:lpstr>等线</vt:lpstr>
      <vt:lpstr>微软雅黑</vt:lpstr>
      <vt:lpstr>黑体</vt:lpstr>
      <vt:lpstr>仿宋_GB2312</vt:lpstr>
      <vt:lpstr>仿宋</vt:lpstr>
      <vt:lpstr>Arial Unicode MS</vt:lpstr>
      <vt:lpstr>等线 Light</vt:lpstr>
      <vt:lpstr>Calibri</vt:lpstr>
      <vt:lpstr>4_Office 主题​​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489</cp:revision>
  <dcterms:created xsi:type="dcterms:W3CDTF">2018-09-13T01:03:00Z</dcterms:created>
  <dcterms:modified xsi:type="dcterms:W3CDTF">2020-04-14T08:36:41Z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2052-10.8.2.6666</vt:lpwstr>
  </property>
</Properties>
</file>