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46"/>
  </p:handoutMasterIdLst>
  <p:sldIdLst>
    <p:sldId id="414" r:id="rId4"/>
    <p:sldId id="860" r:id="rId5"/>
    <p:sldId id="413" r:id="rId6"/>
    <p:sldId id="816" r:id="rId8"/>
    <p:sldId id="815" r:id="rId9"/>
    <p:sldId id="817" r:id="rId10"/>
    <p:sldId id="821" r:id="rId11"/>
    <p:sldId id="818" r:id="rId12"/>
    <p:sldId id="819" r:id="rId13"/>
    <p:sldId id="820" r:id="rId14"/>
    <p:sldId id="822" r:id="rId15"/>
    <p:sldId id="859" r:id="rId16"/>
    <p:sldId id="823" r:id="rId17"/>
    <p:sldId id="824" r:id="rId18"/>
    <p:sldId id="828" r:id="rId19"/>
    <p:sldId id="827" r:id="rId20"/>
    <p:sldId id="826" r:id="rId21"/>
    <p:sldId id="825" r:id="rId22"/>
    <p:sldId id="831" r:id="rId23"/>
    <p:sldId id="832" r:id="rId24"/>
    <p:sldId id="833" r:id="rId25"/>
    <p:sldId id="834" r:id="rId26"/>
    <p:sldId id="836" r:id="rId27"/>
    <p:sldId id="837" r:id="rId28"/>
    <p:sldId id="838" r:id="rId29"/>
    <p:sldId id="839" r:id="rId30"/>
    <p:sldId id="842" r:id="rId31"/>
    <p:sldId id="843" r:id="rId32"/>
    <p:sldId id="844" r:id="rId33"/>
    <p:sldId id="845" r:id="rId34"/>
    <p:sldId id="847" r:id="rId35"/>
    <p:sldId id="846" r:id="rId36"/>
    <p:sldId id="848" r:id="rId37"/>
    <p:sldId id="849" r:id="rId38"/>
    <p:sldId id="850" r:id="rId39"/>
    <p:sldId id="851" r:id="rId40"/>
    <p:sldId id="852" r:id="rId41"/>
    <p:sldId id="853" r:id="rId42"/>
    <p:sldId id="854" r:id="rId43"/>
    <p:sldId id="900" r:id="rId44"/>
    <p:sldId id="857"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EE" initials="H" lastIdx="2" clrIdx="0"/>
  <p:cmAuthor id="2" name="李欣倪" initials="李欣倪"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5" d="100"/>
          <a:sy n="115" d="100"/>
        </p:scale>
        <p:origin x="498" y="84"/>
      </p:cViewPr>
      <p:guideLst>
        <p:guide orient="horz" pos="2172"/>
        <p:guide pos="385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467070" y="6586538"/>
            <a:ext cx="629680" cy="365125"/>
          </a:xfrm>
          <a:prstGeom prst="rect">
            <a:avLst/>
          </a:prstGeom>
          <a:noFill/>
          <a:ln w="9525">
            <a:noFill/>
          </a:ln>
        </p:spPr>
        <p:txBody>
          <a:bodyPr anchor="t"/>
          <a:lstStyle/>
          <a:p>
            <a:pPr lvl="0" indent="0"/>
            <a:fld id="{9A0DB2DC-4C9A-4742-B13C-FB6460FD3503}" type="slidenum">
              <a:rPr lang="zh-CN" altLang="en-US" sz="1200" smtClean="0">
                <a:solidFill>
                  <a:schemeClr val="bg1"/>
                </a:solidFill>
                <a:latin typeface="微软雅黑" panose="020B0503020204020204" pitchFamily="34" charset="-122"/>
                <a:ea typeface="微软雅黑" panose="020B0503020204020204" pitchFamily="34" charset="-122"/>
              </a:rPr>
            </a:fld>
            <a:r>
              <a:rPr lang="en-US" altLang="zh-CN" sz="1200" dirty="0" smtClean="0">
                <a:solidFill>
                  <a:schemeClr val="bg1"/>
                </a:solidFill>
                <a:latin typeface="微软雅黑" panose="020B0503020204020204" pitchFamily="34" charset="-122"/>
                <a:ea typeface="微软雅黑" panose="020B0503020204020204" pitchFamily="34" charset="-122"/>
              </a:rPr>
              <a:t>/46</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2" cstate="print"/>
          <a:stretch>
            <a:fillRect/>
          </a:stretch>
        </p:blipFill>
        <p:spPr>
          <a:xfrm>
            <a:off x="247650" y="271463"/>
            <a:ext cx="889000" cy="596900"/>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grpSp>
        <p:nvGrpSpPr>
          <p:cNvPr id="5127" name="组合 9"/>
          <p:cNvGrpSpPr/>
          <p:nvPr userDrawn="1"/>
        </p:nvGrpSpPr>
        <p:grpSpPr>
          <a:xfrm>
            <a:off x="8975725" y="215900"/>
            <a:ext cx="2959100" cy="447675"/>
            <a:chOff x="2242052" y="404335"/>
            <a:chExt cx="8667992" cy="1310268"/>
          </a:xfrm>
        </p:grpSpPr>
        <p:sp>
          <p:nvSpPr>
            <p:cNvPr id="11" name="PA-任意多边形 20"/>
            <p:cNvSpPr/>
            <p:nvPr>
              <p:custDataLst>
                <p:tags r:id="rId3"/>
              </p:custDataLst>
            </p:nvPr>
          </p:nvSpPr>
          <p:spPr>
            <a:xfrm>
              <a:off x="5068389" y="404335"/>
              <a:ext cx="5841652" cy="895648"/>
            </a:xfrm>
            <a:custGeom>
              <a:avLst/>
              <a:gdLst/>
              <a:ahLst/>
              <a:cxnLst/>
              <a:rect l="l" t="t" r="r" b="b"/>
              <a:pathLst>
                <a:path w="5841652" h="895648">
                  <a:moveTo>
                    <a:pt x="1922561" y="459433"/>
                  </a:moveTo>
                  <a:cubicBezTo>
                    <a:pt x="1892498" y="459433"/>
                    <a:pt x="1868016" y="469479"/>
                    <a:pt x="1849115" y="489570"/>
                  </a:cubicBezTo>
                  <a:cubicBezTo>
                    <a:pt x="1830213" y="509662"/>
                    <a:pt x="1820763" y="534740"/>
                    <a:pt x="1820763" y="564803"/>
                  </a:cubicBezTo>
                  <a:cubicBezTo>
                    <a:pt x="1820763" y="596950"/>
                    <a:pt x="1829990" y="622697"/>
                    <a:pt x="1848445" y="642045"/>
                  </a:cubicBezTo>
                  <a:cubicBezTo>
                    <a:pt x="1866900" y="661392"/>
                    <a:pt x="1891605" y="671066"/>
                    <a:pt x="1922561" y="671066"/>
                  </a:cubicBezTo>
                  <a:cubicBezTo>
                    <a:pt x="1952327" y="671066"/>
                    <a:pt x="1976735" y="661392"/>
                    <a:pt x="1995785" y="642045"/>
                  </a:cubicBezTo>
                  <a:cubicBezTo>
                    <a:pt x="2014835" y="622697"/>
                    <a:pt x="2024360" y="596950"/>
                    <a:pt x="2024360" y="564803"/>
                  </a:cubicBezTo>
                  <a:cubicBezTo>
                    <a:pt x="2024360" y="534740"/>
                    <a:pt x="2014686" y="509662"/>
                    <a:pt x="1995338" y="489570"/>
                  </a:cubicBezTo>
                  <a:cubicBezTo>
                    <a:pt x="1975991" y="469479"/>
                    <a:pt x="1951732" y="459433"/>
                    <a:pt x="1922561" y="459433"/>
                  </a:cubicBezTo>
                  <a:close/>
                  <a:moveTo>
                    <a:pt x="5463926" y="449164"/>
                  </a:moveTo>
                  <a:lnTo>
                    <a:pt x="5463926" y="515243"/>
                  </a:lnTo>
                  <a:lnTo>
                    <a:pt x="5640734" y="515243"/>
                  </a:lnTo>
                  <a:lnTo>
                    <a:pt x="5640734" y="449164"/>
                  </a:lnTo>
                  <a:close/>
                  <a:moveTo>
                    <a:pt x="5162103" y="449164"/>
                  </a:moveTo>
                  <a:lnTo>
                    <a:pt x="5162103" y="515243"/>
                  </a:lnTo>
                  <a:lnTo>
                    <a:pt x="5338911" y="515243"/>
                  </a:lnTo>
                  <a:lnTo>
                    <a:pt x="5338911" y="449164"/>
                  </a:lnTo>
                  <a:close/>
                  <a:moveTo>
                    <a:pt x="2588567" y="340221"/>
                  </a:moveTo>
                  <a:lnTo>
                    <a:pt x="2725191" y="340221"/>
                  </a:lnTo>
                  <a:lnTo>
                    <a:pt x="2725191" y="884039"/>
                  </a:lnTo>
                  <a:lnTo>
                    <a:pt x="2588567" y="884039"/>
                  </a:lnTo>
                  <a:close/>
                  <a:moveTo>
                    <a:pt x="3595836" y="275928"/>
                  </a:moveTo>
                  <a:lnTo>
                    <a:pt x="3595836" y="422374"/>
                  </a:lnTo>
                  <a:lnTo>
                    <a:pt x="3852117" y="422374"/>
                  </a:lnTo>
                  <a:lnTo>
                    <a:pt x="3852117" y="275928"/>
                  </a:lnTo>
                  <a:close/>
                  <a:moveTo>
                    <a:pt x="4579887" y="258961"/>
                  </a:moveTo>
                  <a:cubicBezTo>
                    <a:pt x="4575720" y="270867"/>
                    <a:pt x="4571404" y="282476"/>
                    <a:pt x="4566939" y="293787"/>
                  </a:cubicBezTo>
                  <a:cubicBezTo>
                    <a:pt x="4585394" y="381000"/>
                    <a:pt x="4615755" y="458391"/>
                    <a:pt x="4658022" y="525959"/>
                  </a:cubicBezTo>
                  <a:cubicBezTo>
                    <a:pt x="4697611" y="456903"/>
                    <a:pt x="4726037" y="367903"/>
                    <a:pt x="4743301" y="258961"/>
                  </a:cubicBezTo>
                  <a:close/>
                  <a:moveTo>
                    <a:pt x="5268366" y="172343"/>
                  </a:moveTo>
                  <a:lnTo>
                    <a:pt x="5268366" y="231279"/>
                  </a:lnTo>
                  <a:lnTo>
                    <a:pt x="5535363" y="231279"/>
                  </a:lnTo>
                  <a:lnTo>
                    <a:pt x="5535363" y="172343"/>
                  </a:lnTo>
                  <a:close/>
                  <a:moveTo>
                    <a:pt x="799951" y="171450"/>
                  </a:moveTo>
                  <a:cubicBezTo>
                    <a:pt x="730002" y="171450"/>
                    <a:pt x="695027" y="256282"/>
                    <a:pt x="695027" y="425946"/>
                  </a:cubicBezTo>
                  <a:cubicBezTo>
                    <a:pt x="695027" y="585490"/>
                    <a:pt x="729109" y="665262"/>
                    <a:pt x="797272" y="665262"/>
                  </a:cubicBezTo>
                  <a:cubicBezTo>
                    <a:pt x="864245" y="665262"/>
                    <a:pt x="897731" y="583109"/>
                    <a:pt x="897731" y="418803"/>
                  </a:cubicBezTo>
                  <a:cubicBezTo>
                    <a:pt x="897731" y="253901"/>
                    <a:pt x="865137" y="171450"/>
                    <a:pt x="799951" y="171450"/>
                  </a:cubicBezTo>
                  <a:close/>
                  <a:moveTo>
                    <a:pt x="1924794" y="165646"/>
                  </a:moveTo>
                  <a:cubicBezTo>
                    <a:pt x="1900386" y="165646"/>
                    <a:pt x="1880517" y="174724"/>
                    <a:pt x="1865188" y="192882"/>
                  </a:cubicBezTo>
                  <a:cubicBezTo>
                    <a:pt x="1849859" y="211039"/>
                    <a:pt x="1842194" y="233214"/>
                    <a:pt x="1842194" y="259408"/>
                  </a:cubicBezTo>
                  <a:cubicBezTo>
                    <a:pt x="1842194" y="284708"/>
                    <a:pt x="1850008" y="306363"/>
                    <a:pt x="1865635" y="324371"/>
                  </a:cubicBezTo>
                  <a:cubicBezTo>
                    <a:pt x="1881261" y="342379"/>
                    <a:pt x="1900981" y="351383"/>
                    <a:pt x="1924794" y="351383"/>
                  </a:cubicBezTo>
                  <a:cubicBezTo>
                    <a:pt x="1947713" y="351383"/>
                    <a:pt x="1967210" y="342603"/>
                    <a:pt x="1983283" y="325041"/>
                  </a:cubicBezTo>
                  <a:cubicBezTo>
                    <a:pt x="1999357" y="307479"/>
                    <a:pt x="2007393" y="285601"/>
                    <a:pt x="2007393" y="259408"/>
                  </a:cubicBezTo>
                  <a:cubicBezTo>
                    <a:pt x="2007393" y="233214"/>
                    <a:pt x="1999580" y="211039"/>
                    <a:pt x="1983953" y="192882"/>
                  </a:cubicBezTo>
                  <a:cubicBezTo>
                    <a:pt x="1968326" y="174724"/>
                    <a:pt x="1948606" y="165646"/>
                    <a:pt x="1924794" y="165646"/>
                  </a:cubicBezTo>
                  <a:close/>
                  <a:moveTo>
                    <a:pt x="1923454" y="60722"/>
                  </a:moveTo>
                  <a:cubicBezTo>
                    <a:pt x="1965721" y="60722"/>
                    <a:pt x="2003970" y="68536"/>
                    <a:pt x="2038201" y="84163"/>
                  </a:cubicBezTo>
                  <a:cubicBezTo>
                    <a:pt x="2072431" y="99790"/>
                    <a:pt x="2099071" y="121667"/>
                    <a:pt x="2118121" y="149796"/>
                  </a:cubicBezTo>
                  <a:cubicBezTo>
                    <a:pt x="2137171" y="177924"/>
                    <a:pt x="2146696" y="208955"/>
                    <a:pt x="2146696" y="242888"/>
                  </a:cubicBezTo>
                  <a:cubicBezTo>
                    <a:pt x="2146696" y="275035"/>
                    <a:pt x="2136204" y="304949"/>
                    <a:pt x="2115219" y="332631"/>
                  </a:cubicBezTo>
                  <a:cubicBezTo>
                    <a:pt x="2094234" y="360313"/>
                    <a:pt x="2066032" y="382191"/>
                    <a:pt x="2030610" y="398264"/>
                  </a:cubicBezTo>
                  <a:cubicBezTo>
                    <a:pt x="2073771" y="413147"/>
                    <a:pt x="2107406" y="436141"/>
                    <a:pt x="2131516" y="467246"/>
                  </a:cubicBezTo>
                  <a:cubicBezTo>
                    <a:pt x="2155626" y="498351"/>
                    <a:pt x="2167681" y="534740"/>
                    <a:pt x="2167681" y="576412"/>
                  </a:cubicBezTo>
                  <a:cubicBezTo>
                    <a:pt x="2167681" y="635050"/>
                    <a:pt x="2144910" y="682824"/>
                    <a:pt x="2099369" y="719733"/>
                  </a:cubicBezTo>
                  <a:cubicBezTo>
                    <a:pt x="2053828" y="756643"/>
                    <a:pt x="1994743" y="775097"/>
                    <a:pt x="1922115" y="775097"/>
                  </a:cubicBezTo>
                  <a:cubicBezTo>
                    <a:pt x="1849487" y="775097"/>
                    <a:pt x="1790402" y="756643"/>
                    <a:pt x="1744861" y="719733"/>
                  </a:cubicBezTo>
                  <a:cubicBezTo>
                    <a:pt x="1699319" y="682824"/>
                    <a:pt x="1676548" y="635496"/>
                    <a:pt x="1676548" y="577751"/>
                  </a:cubicBezTo>
                  <a:cubicBezTo>
                    <a:pt x="1676548" y="537567"/>
                    <a:pt x="1688157" y="501849"/>
                    <a:pt x="1711374" y="470595"/>
                  </a:cubicBezTo>
                  <a:cubicBezTo>
                    <a:pt x="1734591" y="439341"/>
                    <a:pt x="1768227" y="416421"/>
                    <a:pt x="1812280" y="401836"/>
                  </a:cubicBezTo>
                  <a:cubicBezTo>
                    <a:pt x="1777156" y="384274"/>
                    <a:pt x="1749995" y="361950"/>
                    <a:pt x="1730796" y="334864"/>
                  </a:cubicBezTo>
                  <a:cubicBezTo>
                    <a:pt x="1711597" y="307777"/>
                    <a:pt x="1701998" y="277714"/>
                    <a:pt x="1701998" y="244674"/>
                  </a:cubicBezTo>
                  <a:cubicBezTo>
                    <a:pt x="1701998" y="210146"/>
                    <a:pt x="1711449" y="178817"/>
                    <a:pt x="1730350" y="150689"/>
                  </a:cubicBezTo>
                  <a:cubicBezTo>
                    <a:pt x="1749251" y="122560"/>
                    <a:pt x="1775668" y="100534"/>
                    <a:pt x="1809601" y="84609"/>
                  </a:cubicBezTo>
                  <a:cubicBezTo>
                    <a:pt x="1843534" y="68684"/>
                    <a:pt x="1881485" y="60722"/>
                    <a:pt x="1923454" y="60722"/>
                  </a:cubicBezTo>
                  <a:close/>
                  <a:moveTo>
                    <a:pt x="806202" y="60722"/>
                  </a:moveTo>
                  <a:cubicBezTo>
                    <a:pt x="965150" y="60722"/>
                    <a:pt x="1044624" y="178296"/>
                    <a:pt x="1044624" y="413445"/>
                  </a:cubicBezTo>
                  <a:cubicBezTo>
                    <a:pt x="1044624" y="529233"/>
                    <a:pt x="1023044" y="618604"/>
                    <a:pt x="979884" y="681559"/>
                  </a:cubicBezTo>
                  <a:cubicBezTo>
                    <a:pt x="936724" y="744513"/>
                    <a:pt x="874365" y="775990"/>
                    <a:pt x="792807" y="775990"/>
                  </a:cubicBezTo>
                  <a:cubicBezTo>
                    <a:pt x="630287" y="775990"/>
                    <a:pt x="549026" y="660500"/>
                    <a:pt x="549026" y="429518"/>
                  </a:cubicBezTo>
                  <a:cubicBezTo>
                    <a:pt x="549026" y="309860"/>
                    <a:pt x="571053" y="218480"/>
                    <a:pt x="615106" y="155377"/>
                  </a:cubicBezTo>
                  <a:cubicBezTo>
                    <a:pt x="659159" y="92274"/>
                    <a:pt x="722858" y="60722"/>
                    <a:pt x="806202" y="60722"/>
                  </a:cubicBezTo>
                  <a:close/>
                  <a:moveTo>
                    <a:pt x="234404" y="60722"/>
                  </a:moveTo>
                  <a:cubicBezTo>
                    <a:pt x="303460" y="60722"/>
                    <a:pt x="358080" y="78358"/>
                    <a:pt x="398264" y="113631"/>
                  </a:cubicBezTo>
                  <a:cubicBezTo>
                    <a:pt x="438447" y="148903"/>
                    <a:pt x="458539" y="197495"/>
                    <a:pt x="458539" y="259408"/>
                  </a:cubicBezTo>
                  <a:cubicBezTo>
                    <a:pt x="458539" y="293936"/>
                    <a:pt x="452735" y="325115"/>
                    <a:pt x="441126" y="352946"/>
                  </a:cubicBezTo>
                  <a:cubicBezTo>
                    <a:pt x="429518" y="380777"/>
                    <a:pt x="412700" y="406896"/>
                    <a:pt x="390673" y="431304"/>
                  </a:cubicBezTo>
                  <a:cubicBezTo>
                    <a:pt x="368647" y="455712"/>
                    <a:pt x="333375" y="485031"/>
                    <a:pt x="284857" y="519262"/>
                  </a:cubicBezTo>
                  <a:cubicBezTo>
                    <a:pt x="238125" y="552599"/>
                    <a:pt x="206722" y="578346"/>
                    <a:pt x="190648" y="596503"/>
                  </a:cubicBezTo>
                  <a:cubicBezTo>
                    <a:pt x="174575" y="614660"/>
                    <a:pt x="166538" y="630436"/>
                    <a:pt x="166538" y="643831"/>
                  </a:cubicBezTo>
                  <a:lnTo>
                    <a:pt x="459879" y="643831"/>
                  </a:lnTo>
                  <a:lnTo>
                    <a:pt x="459879" y="763935"/>
                  </a:lnTo>
                  <a:lnTo>
                    <a:pt x="0" y="763935"/>
                  </a:lnTo>
                  <a:lnTo>
                    <a:pt x="0" y="712589"/>
                  </a:lnTo>
                  <a:cubicBezTo>
                    <a:pt x="0" y="676573"/>
                    <a:pt x="6622" y="643682"/>
                    <a:pt x="19868" y="613916"/>
                  </a:cubicBezTo>
                  <a:cubicBezTo>
                    <a:pt x="33114" y="584151"/>
                    <a:pt x="51345" y="556394"/>
                    <a:pt x="74562" y="530647"/>
                  </a:cubicBezTo>
                  <a:cubicBezTo>
                    <a:pt x="97780" y="504900"/>
                    <a:pt x="133796" y="474762"/>
                    <a:pt x="182612" y="440234"/>
                  </a:cubicBezTo>
                  <a:cubicBezTo>
                    <a:pt x="227260" y="406896"/>
                    <a:pt x="258514" y="377354"/>
                    <a:pt x="276373" y="351607"/>
                  </a:cubicBezTo>
                  <a:cubicBezTo>
                    <a:pt x="294233" y="325859"/>
                    <a:pt x="303162" y="298549"/>
                    <a:pt x="303162" y="269677"/>
                  </a:cubicBezTo>
                  <a:cubicBezTo>
                    <a:pt x="303162" y="207467"/>
                    <a:pt x="269230" y="176362"/>
                    <a:pt x="201364" y="176362"/>
                  </a:cubicBezTo>
                  <a:cubicBezTo>
                    <a:pt x="141833" y="176362"/>
                    <a:pt x="84980" y="200174"/>
                    <a:pt x="30807" y="247799"/>
                  </a:cubicBezTo>
                  <a:lnTo>
                    <a:pt x="30807" y="119212"/>
                  </a:lnTo>
                  <a:cubicBezTo>
                    <a:pt x="91231" y="80219"/>
                    <a:pt x="159097" y="60722"/>
                    <a:pt x="234404" y="60722"/>
                  </a:cubicBezTo>
                  <a:close/>
                  <a:moveTo>
                    <a:pt x="1372195" y="57150"/>
                  </a:moveTo>
                  <a:lnTo>
                    <a:pt x="1464171" y="57150"/>
                  </a:lnTo>
                  <a:lnTo>
                    <a:pt x="1464171" y="763935"/>
                  </a:lnTo>
                  <a:lnTo>
                    <a:pt x="1319063" y="763935"/>
                  </a:lnTo>
                  <a:lnTo>
                    <a:pt x="1319063" y="219671"/>
                  </a:lnTo>
                  <a:cubicBezTo>
                    <a:pt x="1301204" y="235149"/>
                    <a:pt x="1276796" y="249064"/>
                    <a:pt x="1245840" y="261417"/>
                  </a:cubicBezTo>
                  <a:cubicBezTo>
                    <a:pt x="1214884" y="273770"/>
                    <a:pt x="1186457" y="281434"/>
                    <a:pt x="1160561" y="284411"/>
                  </a:cubicBezTo>
                  <a:lnTo>
                    <a:pt x="1160561" y="160735"/>
                  </a:lnTo>
                  <a:cubicBezTo>
                    <a:pt x="1242119" y="136922"/>
                    <a:pt x="1312664" y="102394"/>
                    <a:pt x="1372195" y="57150"/>
                  </a:cubicBezTo>
                  <a:close/>
                  <a:moveTo>
                    <a:pt x="3444924" y="29468"/>
                  </a:moveTo>
                  <a:lnTo>
                    <a:pt x="3465462" y="135732"/>
                  </a:lnTo>
                  <a:cubicBezTo>
                    <a:pt x="3431529" y="140494"/>
                    <a:pt x="3398192" y="144959"/>
                    <a:pt x="3365450" y="149126"/>
                  </a:cubicBezTo>
                  <a:lnTo>
                    <a:pt x="3365450" y="266105"/>
                  </a:lnTo>
                  <a:lnTo>
                    <a:pt x="3464569" y="266105"/>
                  </a:lnTo>
                  <a:lnTo>
                    <a:pt x="3464569" y="377726"/>
                  </a:lnTo>
                  <a:lnTo>
                    <a:pt x="3365450" y="377726"/>
                  </a:lnTo>
                  <a:lnTo>
                    <a:pt x="3365450" y="425946"/>
                  </a:lnTo>
                  <a:cubicBezTo>
                    <a:pt x="3409503" y="451545"/>
                    <a:pt x="3447603" y="474762"/>
                    <a:pt x="3479750" y="495598"/>
                  </a:cubicBezTo>
                  <a:lnTo>
                    <a:pt x="3427065" y="592932"/>
                  </a:lnTo>
                  <a:cubicBezTo>
                    <a:pt x="3406824" y="575667"/>
                    <a:pt x="3386286" y="558701"/>
                    <a:pt x="3365450" y="542032"/>
                  </a:cubicBezTo>
                  <a:lnTo>
                    <a:pt x="3365450" y="881361"/>
                  </a:lnTo>
                  <a:lnTo>
                    <a:pt x="3254722" y="881361"/>
                  </a:lnTo>
                  <a:lnTo>
                    <a:pt x="3254722" y="597396"/>
                  </a:lnTo>
                  <a:cubicBezTo>
                    <a:pt x="3227337" y="656332"/>
                    <a:pt x="3199655" y="704850"/>
                    <a:pt x="3171676" y="742950"/>
                  </a:cubicBezTo>
                  <a:cubicBezTo>
                    <a:pt x="3160960" y="704255"/>
                    <a:pt x="3146077" y="656928"/>
                    <a:pt x="3127027" y="600968"/>
                  </a:cubicBezTo>
                  <a:cubicBezTo>
                    <a:pt x="3175247" y="542032"/>
                    <a:pt x="3216324" y="467618"/>
                    <a:pt x="3250257" y="377726"/>
                  </a:cubicBezTo>
                  <a:lnTo>
                    <a:pt x="3135957" y="377726"/>
                  </a:lnTo>
                  <a:lnTo>
                    <a:pt x="3135957" y="266105"/>
                  </a:lnTo>
                  <a:lnTo>
                    <a:pt x="3254722" y="266105"/>
                  </a:lnTo>
                  <a:lnTo>
                    <a:pt x="3254722" y="161628"/>
                  </a:lnTo>
                  <a:cubicBezTo>
                    <a:pt x="3219003" y="165795"/>
                    <a:pt x="3184177" y="169367"/>
                    <a:pt x="3150244" y="172343"/>
                  </a:cubicBezTo>
                  <a:cubicBezTo>
                    <a:pt x="3144291" y="120551"/>
                    <a:pt x="3139826" y="85130"/>
                    <a:pt x="3136850" y="66080"/>
                  </a:cubicBezTo>
                  <a:cubicBezTo>
                    <a:pt x="3242815" y="55960"/>
                    <a:pt x="3345507" y="43756"/>
                    <a:pt x="3444924" y="29468"/>
                  </a:cubicBezTo>
                  <a:close/>
                  <a:moveTo>
                    <a:pt x="2602854" y="15181"/>
                  </a:moveTo>
                  <a:lnTo>
                    <a:pt x="2741265" y="15181"/>
                  </a:lnTo>
                  <a:lnTo>
                    <a:pt x="2726084" y="40184"/>
                  </a:lnTo>
                  <a:cubicBezTo>
                    <a:pt x="2811214" y="177701"/>
                    <a:pt x="2936825" y="291108"/>
                    <a:pt x="3102917" y="380405"/>
                  </a:cubicBezTo>
                  <a:cubicBezTo>
                    <a:pt x="3068389" y="426839"/>
                    <a:pt x="3040111" y="467023"/>
                    <a:pt x="3018085" y="500956"/>
                  </a:cubicBezTo>
                  <a:cubicBezTo>
                    <a:pt x="2853779" y="407492"/>
                    <a:pt x="2733823" y="293192"/>
                    <a:pt x="2658219" y="158056"/>
                  </a:cubicBezTo>
                  <a:cubicBezTo>
                    <a:pt x="2583804" y="286643"/>
                    <a:pt x="2463254" y="404813"/>
                    <a:pt x="2296566" y="512564"/>
                  </a:cubicBezTo>
                  <a:cubicBezTo>
                    <a:pt x="2279302" y="485180"/>
                    <a:pt x="2251620" y="445889"/>
                    <a:pt x="2213520" y="394692"/>
                  </a:cubicBezTo>
                  <a:cubicBezTo>
                    <a:pt x="2384970" y="291108"/>
                    <a:pt x="2514748" y="164604"/>
                    <a:pt x="2602854" y="15181"/>
                  </a:cubicBezTo>
                  <a:close/>
                  <a:moveTo>
                    <a:pt x="5152280" y="6251"/>
                  </a:moveTo>
                  <a:lnTo>
                    <a:pt x="5268366" y="6251"/>
                  </a:lnTo>
                  <a:lnTo>
                    <a:pt x="5268366" y="68759"/>
                  </a:lnTo>
                  <a:lnTo>
                    <a:pt x="5535363" y="68759"/>
                  </a:lnTo>
                  <a:lnTo>
                    <a:pt x="5535363" y="6251"/>
                  </a:lnTo>
                  <a:lnTo>
                    <a:pt x="5651449" y="6251"/>
                  </a:lnTo>
                  <a:lnTo>
                    <a:pt x="5651449" y="68759"/>
                  </a:lnTo>
                  <a:lnTo>
                    <a:pt x="5837187" y="68759"/>
                  </a:lnTo>
                  <a:lnTo>
                    <a:pt x="5837187" y="172343"/>
                  </a:lnTo>
                  <a:lnTo>
                    <a:pt x="5651449" y="172343"/>
                  </a:lnTo>
                  <a:lnTo>
                    <a:pt x="5651449" y="311646"/>
                  </a:lnTo>
                  <a:lnTo>
                    <a:pt x="5463926" y="311646"/>
                  </a:lnTo>
                  <a:lnTo>
                    <a:pt x="5463926" y="361653"/>
                  </a:lnTo>
                  <a:lnTo>
                    <a:pt x="5758606" y="361653"/>
                  </a:lnTo>
                  <a:lnTo>
                    <a:pt x="5758606" y="602754"/>
                  </a:lnTo>
                  <a:lnTo>
                    <a:pt x="5463926" y="602754"/>
                  </a:lnTo>
                  <a:lnTo>
                    <a:pt x="5463926" y="654546"/>
                  </a:lnTo>
                  <a:lnTo>
                    <a:pt x="5841652" y="654546"/>
                  </a:lnTo>
                  <a:lnTo>
                    <a:pt x="5841652" y="758131"/>
                  </a:lnTo>
                  <a:lnTo>
                    <a:pt x="5463926" y="758131"/>
                  </a:lnTo>
                  <a:lnTo>
                    <a:pt x="5463926" y="883146"/>
                  </a:lnTo>
                  <a:lnTo>
                    <a:pt x="5338911" y="883146"/>
                  </a:lnTo>
                  <a:lnTo>
                    <a:pt x="5338911" y="758131"/>
                  </a:lnTo>
                  <a:lnTo>
                    <a:pt x="4959399" y="758131"/>
                  </a:lnTo>
                  <a:lnTo>
                    <a:pt x="4959399" y="654546"/>
                  </a:lnTo>
                  <a:lnTo>
                    <a:pt x="5338911" y="654546"/>
                  </a:lnTo>
                  <a:lnTo>
                    <a:pt x="5338911" y="602754"/>
                  </a:lnTo>
                  <a:lnTo>
                    <a:pt x="5044231" y="602754"/>
                  </a:lnTo>
                  <a:lnTo>
                    <a:pt x="5044231" y="361653"/>
                  </a:lnTo>
                  <a:lnTo>
                    <a:pt x="5338911" y="361653"/>
                  </a:lnTo>
                  <a:lnTo>
                    <a:pt x="5338911" y="311646"/>
                  </a:lnTo>
                  <a:lnTo>
                    <a:pt x="5152280" y="311646"/>
                  </a:lnTo>
                  <a:lnTo>
                    <a:pt x="5152280" y="172343"/>
                  </a:lnTo>
                  <a:lnTo>
                    <a:pt x="4963863" y="172343"/>
                  </a:lnTo>
                  <a:lnTo>
                    <a:pt x="4963863" y="68759"/>
                  </a:lnTo>
                  <a:lnTo>
                    <a:pt x="5152280" y="68759"/>
                  </a:lnTo>
                  <a:close/>
                  <a:moveTo>
                    <a:pt x="3601194" y="893"/>
                  </a:moveTo>
                  <a:cubicBezTo>
                    <a:pt x="3635721" y="43756"/>
                    <a:pt x="3668464" y="89297"/>
                    <a:pt x="3699420" y="137518"/>
                  </a:cubicBezTo>
                  <a:lnTo>
                    <a:pt x="3653879" y="166985"/>
                  </a:lnTo>
                  <a:lnTo>
                    <a:pt x="3744069" y="166985"/>
                  </a:lnTo>
                  <a:cubicBezTo>
                    <a:pt x="3775620" y="109835"/>
                    <a:pt x="3802111" y="54769"/>
                    <a:pt x="3823543" y="1786"/>
                  </a:cubicBezTo>
                  <a:lnTo>
                    <a:pt x="3937843" y="48221"/>
                  </a:lnTo>
                  <a:cubicBezTo>
                    <a:pt x="3911053" y="94060"/>
                    <a:pt x="3886943" y="133648"/>
                    <a:pt x="3865512" y="166985"/>
                  </a:cubicBezTo>
                  <a:lnTo>
                    <a:pt x="3966417" y="166985"/>
                  </a:lnTo>
                  <a:lnTo>
                    <a:pt x="3966417" y="531317"/>
                  </a:lnTo>
                  <a:lnTo>
                    <a:pt x="3846760" y="531317"/>
                  </a:lnTo>
                  <a:lnTo>
                    <a:pt x="3846760" y="731342"/>
                  </a:lnTo>
                  <a:cubicBezTo>
                    <a:pt x="3846760" y="752773"/>
                    <a:pt x="3855689" y="763489"/>
                    <a:pt x="3873549" y="763489"/>
                  </a:cubicBezTo>
                  <a:lnTo>
                    <a:pt x="3878014" y="763489"/>
                  </a:lnTo>
                  <a:cubicBezTo>
                    <a:pt x="3891111" y="763489"/>
                    <a:pt x="3899445" y="753368"/>
                    <a:pt x="3903017" y="733128"/>
                  </a:cubicBezTo>
                  <a:cubicBezTo>
                    <a:pt x="3906589" y="705148"/>
                    <a:pt x="3909863" y="671215"/>
                    <a:pt x="3912839" y="631329"/>
                  </a:cubicBezTo>
                  <a:cubicBezTo>
                    <a:pt x="3947963" y="647403"/>
                    <a:pt x="3983384" y="662285"/>
                    <a:pt x="4019103" y="675978"/>
                  </a:cubicBezTo>
                  <a:cubicBezTo>
                    <a:pt x="4010173" y="737890"/>
                    <a:pt x="4003029" y="779860"/>
                    <a:pt x="3997671" y="801886"/>
                  </a:cubicBezTo>
                  <a:cubicBezTo>
                    <a:pt x="3985765" y="853083"/>
                    <a:pt x="3949153" y="878682"/>
                    <a:pt x="3887836" y="878682"/>
                  </a:cubicBezTo>
                  <a:lnTo>
                    <a:pt x="3840509" y="878682"/>
                  </a:lnTo>
                  <a:cubicBezTo>
                    <a:pt x="3767881" y="878682"/>
                    <a:pt x="3731567" y="840879"/>
                    <a:pt x="3731567" y="765275"/>
                  </a:cubicBezTo>
                  <a:lnTo>
                    <a:pt x="3731567" y="531317"/>
                  </a:lnTo>
                  <a:lnTo>
                    <a:pt x="3677096" y="531317"/>
                  </a:lnTo>
                  <a:cubicBezTo>
                    <a:pt x="3675905" y="631329"/>
                    <a:pt x="3664892" y="702469"/>
                    <a:pt x="3644056" y="744736"/>
                  </a:cubicBezTo>
                  <a:cubicBezTo>
                    <a:pt x="3621434" y="795933"/>
                    <a:pt x="3571428" y="846237"/>
                    <a:pt x="3494037" y="895648"/>
                  </a:cubicBezTo>
                  <a:cubicBezTo>
                    <a:pt x="3466653" y="861120"/>
                    <a:pt x="3437780" y="828675"/>
                    <a:pt x="3407419" y="798314"/>
                  </a:cubicBezTo>
                  <a:cubicBezTo>
                    <a:pt x="3473499" y="763191"/>
                    <a:pt x="3516064" y="726579"/>
                    <a:pt x="3535114" y="688479"/>
                  </a:cubicBezTo>
                  <a:cubicBezTo>
                    <a:pt x="3551783" y="658714"/>
                    <a:pt x="3561308" y="606326"/>
                    <a:pt x="3563689" y="531317"/>
                  </a:cubicBezTo>
                  <a:lnTo>
                    <a:pt x="3481536" y="531317"/>
                  </a:lnTo>
                  <a:lnTo>
                    <a:pt x="3481536" y="166985"/>
                  </a:lnTo>
                  <a:lnTo>
                    <a:pt x="3581548" y="166985"/>
                  </a:lnTo>
                  <a:cubicBezTo>
                    <a:pt x="3557736" y="128290"/>
                    <a:pt x="3533328" y="91976"/>
                    <a:pt x="3508325" y="58043"/>
                  </a:cubicBezTo>
                  <a:close/>
                  <a:moveTo>
                    <a:pt x="4525416" y="0"/>
                  </a:moveTo>
                  <a:lnTo>
                    <a:pt x="4642395" y="23217"/>
                  </a:lnTo>
                  <a:cubicBezTo>
                    <a:pt x="4634061" y="64294"/>
                    <a:pt x="4625131" y="103287"/>
                    <a:pt x="4615606" y="140196"/>
                  </a:cubicBezTo>
                  <a:lnTo>
                    <a:pt x="4921894" y="140196"/>
                  </a:lnTo>
                  <a:lnTo>
                    <a:pt x="4921894" y="258961"/>
                  </a:lnTo>
                  <a:lnTo>
                    <a:pt x="4860726" y="258961"/>
                  </a:lnTo>
                  <a:cubicBezTo>
                    <a:pt x="4844355" y="409873"/>
                    <a:pt x="4803576" y="533400"/>
                    <a:pt x="4738389" y="629543"/>
                  </a:cubicBezTo>
                  <a:cubicBezTo>
                    <a:pt x="4791967" y="685205"/>
                    <a:pt x="4856707" y="731639"/>
                    <a:pt x="4932610" y="768846"/>
                  </a:cubicBezTo>
                  <a:lnTo>
                    <a:pt x="4854029" y="884039"/>
                  </a:lnTo>
                  <a:cubicBezTo>
                    <a:pt x="4777233" y="838200"/>
                    <a:pt x="4711749" y="785813"/>
                    <a:pt x="4657575" y="726877"/>
                  </a:cubicBezTo>
                  <a:cubicBezTo>
                    <a:pt x="4597747" y="787599"/>
                    <a:pt x="4527797" y="840284"/>
                    <a:pt x="4447728" y="884932"/>
                  </a:cubicBezTo>
                  <a:cubicBezTo>
                    <a:pt x="4432249" y="857548"/>
                    <a:pt x="4407842" y="819150"/>
                    <a:pt x="4374505" y="769739"/>
                  </a:cubicBezTo>
                  <a:cubicBezTo>
                    <a:pt x="4454574" y="730151"/>
                    <a:pt x="4522886" y="682080"/>
                    <a:pt x="4579441" y="625525"/>
                  </a:cubicBezTo>
                  <a:cubicBezTo>
                    <a:pt x="4543127" y="568970"/>
                    <a:pt x="4515147" y="507504"/>
                    <a:pt x="4495501" y="441127"/>
                  </a:cubicBezTo>
                  <a:cubicBezTo>
                    <a:pt x="4485977" y="456010"/>
                    <a:pt x="4476303" y="470000"/>
                    <a:pt x="4466480" y="483096"/>
                  </a:cubicBezTo>
                  <a:cubicBezTo>
                    <a:pt x="4444751" y="449164"/>
                    <a:pt x="4425106" y="420886"/>
                    <a:pt x="4407544" y="398264"/>
                  </a:cubicBezTo>
                  <a:lnTo>
                    <a:pt x="4407544" y="467023"/>
                  </a:lnTo>
                  <a:lnTo>
                    <a:pt x="4203947" y="467023"/>
                  </a:lnTo>
                  <a:lnTo>
                    <a:pt x="4203947" y="693837"/>
                  </a:lnTo>
                  <a:cubicBezTo>
                    <a:pt x="4256930" y="665262"/>
                    <a:pt x="4320033" y="632817"/>
                    <a:pt x="4393257" y="596503"/>
                  </a:cubicBezTo>
                  <a:cubicBezTo>
                    <a:pt x="4395043" y="622697"/>
                    <a:pt x="4400103" y="663178"/>
                    <a:pt x="4408437" y="717947"/>
                  </a:cubicBezTo>
                  <a:cubicBezTo>
                    <a:pt x="4257228" y="793552"/>
                    <a:pt x="4164061" y="848023"/>
                    <a:pt x="4128938" y="881361"/>
                  </a:cubicBezTo>
                  <a:lnTo>
                    <a:pt x="4062858" y="793850"/>
                  </a:lnTo>
                  <a:cubicBezTo>
                    <a:pt x="4078931" y="774204"/>
                    <a:pt x="4086671" y="749201"/>
                    <a:pt x="4086075" y="718840"/>
                  </a:cubicBezTo>
                  <a:lnTo>
                    <a:pt x="4086075" y="352723"/>
                  </a:lnTo>
                  <a:lnTo>
                    <a:pt x="4289673" y="352723"/>
                  </a:lnTo>
                  <a:lnTo>
                    <a:pt x="4289673" y="179487"/>
                  </a:lnTo>
                  <a:lnTo>
                    <a:pt x="4064644" y="179487"/>
                  </a:lnTo>
                  <a:lnTo>
                    <a:pt x="4064644" y="65187"/>
                  </a:lnTo>
                  <a:lnTo>
                    <a:pt x="4407544" y="65187"/>
                  </a:lnTo>
                  <a:lnTo>
                    <a:pt x="4407544" y="350044"/>
                  </a:lnTo>
                  <a:cubicBezTo>
                    <a:pt x="4463206" y="254496"/>
                    <a:pt x="4502497" y="137815"/>
                    <a:pt x="4525416"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fontAlgn="auto"/>
              <a:endParaRPr lang="zh-CN" altLang="zh-CN" sz="7200" b="1" strike="noStrike"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PA-任意多边形 24"/>
            <p:cNvSpPr/>
            <p:nvPr>
              <p:custDataLst>
                <p:tags r:id="rId4"/>
              </p:custDataLst>
            </p:nvPr>
          </p:nvSpPr>
          <p:spPr>
            <a:xfrm>
              <a:off x="5068392" y="1401306"/>
              <a:ext cx="5841652" cy="241261"/>
            </a:xfrm>
            <a:custGeom>
              <a:avLst/>
              <a:gdLst/>
              <a:ahLst/>
              <a:cxnLst/>
              <a:rect l="l" t="t" r="r" b="b"/>
              <a:pathLst>
                <a:path w="6123552" h="252906">
                  <a:moveTo>
                    <a:pt x="286253" y="196398"/>
                  </a:moveTo>
                  <a:lnTo>
                    <a:pt x="528861" y="196398"/>
                  </a:lnTo>
                  <a:lnTo>
                    <a:pt x="528861" y="233567"/>
                  </a:lnTo>
                  <a:lnTo>
                    <a:pt x="286253" y="233567"/>
                  </a:lnTo>
                  <a:close/>
                  <a:moveTo>
                    <a:pt x="726226" y="187105"/>
                  </a:moveTo>
                  <a:lnTo>
                    <a:pt x="726226" y="209206"/>
                  </a:lnTo>
                  <a:lnTo>
                    <a:pt x="761135" y="209206"/>
                  </a:lnTo>
                  <a:lnTo>
                    <a:pt x="761135" y="187105"/>
                  </a:lnTo>
                  <a:close/>
                  <a:moveTo>
                    <a:pt x="657663" y="187105"/>
                  </a:moveTo>
                  <a:lnTo>
                    <a:pt x="657663" y="209206"/>
                  </a:lnTo>
                  <a:lnTo>
                    <a:pt x="692572" y="209206"/>
                  </a:lnTo>
                  <a:lnTo>
                    <a:pt x="692572" y="187105"/>
                  </a:lnTo>
                  <a:close/>
                  <a:moveTo>
                    <a:pt x="3306124" y="171032"/>
                  </a:moveTo>
                  <a:lnTo>
                    <a:pt x="3323956" y="191123"/>
                  </a:lnTo>
                  <a:cubicBezTo>
                    <a:pt x="3287958" y="221094"/>
                    <a:pt x="3238482" y="240934"/>
                    <a:pt x="3175527" y="250645"/>
                  </a:cubicBezTo>
                  <a:cubicBezTo>
                    <a:pt x="3171007" y="240265"/>
                    <a:pt x="3166402" y="231140"/>
                    <a:pt x="3161714" y="223270"/>
                  </a:cubicBezTo>
                  <a:cubicBezTo>
                    <a:pt x="3220483" y="215066"/>
                    <a:pt x="3268619" y="197653"/>
                    <a:pt x="3306124" y="171032"/>
                  </a:cubicBezTo>
                  <a:close/>
                  <a:moveTo>
                    <a:pt x="2074414" y="169274"/>
                  </a:moveTo>
                  <a:cubicBezTo>
                    <a:pt x="2065707" y="180324"/>
                    <a:pt x="2054656" y="192965"/>
                    <a:pt x="2041262" y="207197"/>
                  </a:cubicBezTo>
                  <a:cubicBezTo>
                    <a:pt x="2060684" y="207197"/>
                    <a:pt x="2087891" y="206443"/>
                    <a:pt x="2122885" y="204937"/>
                  </a:cubicBezTo>
                  <a:cubicBezTo>
                    <a:pt x="2117527" y="197737"/>
                    <a:pt x="2111834" y="190203"/>
                    <a:pt x="2105807" y="182333"/>
                  </a:cubicBezTo>
                  <a:lnTo>
                    <a:pt x="2127406" y="169274"/>
                  </a:lnTo>
                  <a:close/>
                  <a:moveTo>
                    <a:pt x="5356389" y="150689"/>
                  </a:moveTo>
                  <a:lnTo>
                    <a:pt x="5356389" y="193635"/>
                  </a:lnTo>
                  <a:lnTo>
                    <a:pt x="5392052" y="193635"/>
                  </a:lnTo>
                  <a:lnTo>
                    <a:pt x="5392052" y="150689"/>
                  </a:lnTo>
                  <a:close/>
                  <a:moveTo>
                    <a:pt x="5071625" y="138634"/>
                  </a:moveTo>
                  <a:cubicBezTo>
                    <a:pt x="5081336" y="143489"/>
                    <a:pt x="5092303" y="147842"/>
                    <a:pt x="5104526" y="151693"/>
                  </a:cubicBezTo>
                  <a:cubicBezTo>
                    <a:pt x="5093642" y="183003"/>
                    <a:pt x="5083680" y="214899"/>
                    <a:pt x="5074639" y="247381"/>
                  </a:cubicBezTo>
                  <a:cubicBezTo>
                    <a:pt x="5062752" y="242860"/>
                    <a:pt x="5051366" y="238925"/>
                    <a:pt x="5040483" y="235577"/>
                  </a:cubicBezTo>
                  <a:cubicBezTo>
                    <a:pt x="5051198" y="206611"/>
                    <a:pt x="5061580" y="174297"/>
                    <a:pt x="5071625" y="138634"/>
                  </a:cubicBezTo>
                  <a:close/>
                  <a:moveTo>
                    <a:pt x="3286032" y="138634"/>
                  </a:moveTo>
                  <a:lnTo>
                    <a:pt x="3302859" y="157972"/>
                  </a:lnTo>
                  <a:cubicBezTo>
                    <a:pt x="3278582" y="176724"/>
                    <a:pt x="3241830" y="192714"/>
                    <a:pt x="3192605" y="205941"/>
                  </a:cubicBezTo>
                  <a:cubicBezTo>
                    <a:pt x="3188755" y="199244"/>
                    <a:pt x="3183313" y="191123"/>
                    <a:pt x="3176281" y="181580"/>
                  </a:cubicBezTo>
                  <a:cubicBezTo>
                    <a:pt x="3224501" y="170195"/>
                    <a:pt x="3261085" y="155879"/>
                    <a:pt x="3286032" y="138634"/>
                  </a:cubicBezTo>
                  <a:close/>
                  <a:moveTo>
                    <a:pt x="726226" y="138383"/>
                  </a:moveTo>
                  <a:lnTo>
                    <a:pt x="726226" y="160483"/>
                  </a:lnTo>
                  <a:lnTo>
                    <a:pt x="761135" y="160483"/>
                  </a:lnTo>
                  <a:lnTo>
                    <a:pt x="761135" y="138383"/>
                  </a:lnTo>
                  <a:close/>
                  <a:moveTo>
                    <a:pt x="657663" y="138383"/>
                  </a:moveTo>
                  <a:lnTo>
                    <a:pt x="657663" y="160483"/>
                  </a:lnTo>
                  <a:lnTo>
                    <a:pt x="692572" y="160483"/>
                  </a:lnTo>
                  <a:lnTo>
                    <a:pt x="692572" y="138383"/>
                  </a:lnTo>
                  <a:close/>
                  <a:moveTo>
                    <a:pt x="1968680" y="137629"/>
                  </a:moveTo>
                  <a:lnTo>
                    <a:pt x="2199234" y="137629"/>
                  </a:lnTo>
                  <a:lnTo>
                    <a:pt x="2199234" y="169274"/>
                  </a:lnTo>
                  <a:lnTo>
                    <a:pt x="2136698" y="169274"/>
                  </a:lnTo>
                  <a:cubicBezTo>
                    <a:pt x="2152604" y="188528"/>
                    <a:pt x="2169766" y="210211"/>
                    <a:pt x="2188183" y="234321"/>
                  </a:cubicBezTo>
                  <a:lnTo>
                    <a:pt x="2157543" y="252906"/>
                  </a:lnTo>
                  <a:cubicBezTo>
                    <a:pt x="2153860" y="247548"/>
                    <a:pt x="2150009" y="241939"/>
                    <a:pt x="2145991" y="236079"/>
                  </a:cubicBezTo>
                  <a:cubicBezTo>
                    <a:pt x="2114178" y="237251"/>
                    <a:pt x="2074330" y="239260"/>
                    <a:pt x="2026444" y="242106"/>
                  </a:cubicBezTo>
                  <a:cubicBezTo>
                    <a:pt x="2019245" y="242609"/>
                    <a:pt x="2010454" y="243864"/>
                    <a:pt x="2000074" y="245874"/>
                  </a:cubicBezTo>
                  <a:lnTo>
                    <a:pt x="1985005" y="215485"/>
                  </a:lnTo>
                  <a:cubicBezTo>
                    <a:pt x="2000409" y="204434"/>
                    <a:pt x="2015645" y="189031"/>
                    <a:pt x="2030714" y="169274"/>
                  </a:cubicBezTo>
                  <a:lnTo>
                    <a:pt x="1968680" y="169274"/>
                  </a:lnTo>
                  <a:close/>
                  <a:moveTo>
                    <a:pt x="2690636" y="127834"/>
                  </a:moveTo>
                  <a:lnTo>
                    <a:pt x="2690636" y="143154"/>
                  </a:lnTo>
                  <a:lnTo>
                    <a:pt x="2724541" y="143154"/>
                  </a:lnTo>
                  <a:lnTo>
                    <a:pt x="2724541" y="127834"/>
                  </a:lnTo>
                  <a:close/>
                  <a:moveTo>
                    <a:pt x="2627598" y="127834"/>
                  </a:moveTo>
                  <a:lnTo>
                    <a:pt x="2627598" y="143154"/>
                  </a:lnTo>
                  <a:lnTo>
                    <a:pt x="2660498" y="143154"/>
                  </a:lnTo>
                  <a:lnTo>
                    <a:pt x="2660498" y="127834"/>
                  </a:lnTo>
                  <a:close/>
                  <a:moveTo>
                    <a:pt x="1501137" y="126579"/>
                  </a:moveTo>
                  <a:lnTo>
                    <a:pt x="1486821" y="207950"/>
                  </a:lnTo>
                  <a:lnTo>
                    <a:pt x="1571960" y="207950"/>
                  </a:lnTo>
                  <a:lnTo>
                    <a:pt x="1571960" y="126579"/>
                  </a:lnTo>
                  <a:close/>
                  <a:moveTo>
                    <a:pt x="4555108" y="119798"/>
                  </a:moveTo>
                  <a:lnTo>
                    <a:pt x="4717852" y="119798"/>
                  </a:lnTo>
                  <a:lnTo>
                    <a:pt x="4717852" y="145415"/>
                  </a:lnTo>
                  <a:lnTo>
                    <a:pt x="4690728" y="145415"/>
                  </a:lnTo>
                  <a:lnTo>
                    <a:pt x="4690728" y="159730"/>
                  </a:lnTo>
                  <a:lnTo>
                    <a:pt x="4723628" y="159730"/>
                  </a:lnTo>
                  <a:lnTo>
                    <a:pt x="4723628" y="185347"/>
                  </a:lnTo>
                  <a:lnTo>
                    <a:pt x="4690728" y="185347"/>
                  </a:lnTo>
                  <a:lnTo>
                    <a:pt x="4690728" y="209708"/>
                  </a:lnTo>
                  <a:cubicBezTo>
                    <a:pt x="4690728" y="221094"/>
                    <a:pt x="4688007" y="229800"/>
                    <a:pt x="4682566" y="235828"/>
                  </a:cubicBezTo>
                  <a:cubicBezTo>
                    <a:pt x="4677124" y="241855"/>
                    <a:pt x="4668606" y="245246"/>
                    <a:pt x="4657012" y="245999"/>
                  </a:cubicBezTo>
                  <a:cubicBezTo>
                    <a:pt x="4645416" y="246753"/>
                    <a:pt x="4632796" y="247046"/>
                    <a:pt x="4619151" y="246878"/>
                  </a:cubicBezTo>
                  <a:cubicBezTo>
                    <a:pt x="4617142" y="236330"/>
                    <a:pt x="4614546" y="225614"/>
                    <a:pt x="4611365" y="214731"/>
                  </a:cubicBezTo>
                  <a:cubicBezTo>
                    <a:pt x="4623169" y="215569"/>
                    <a:pt x="4633801" y="215987"/>
                    <a:pt x="4643261" y="215987"/>
                  </a:cubicBezTo>
                  <a:cubicBezTo>
                    <a:pt x="4652470" y="215987"/>
                    <a:pt x="4657074" y="210964"/>
                    <a:pt x="4657074" y="200918"/>
                  </a:cubicBezTo>
                  <a:lnTo>
                    <a:pt x="4657074" y="185347"/>
                  </a:lnTo>
                  <a:lnTo>
                    <a:pt x="4598054" y="185347"/>
                  </a:lnTo>
                  <a:cubicBezTo>
                    <a:pt x="4604752" y="192882"/>
                    <a:pt x="4611532" y="200835"/>
                    <a:pt x="4618398" y="209206"/>
                  </a:cubicBezTo>
                  <a:lnTo>
                    <a:pt x="4590771" y="228042"/>
                  </a:lnTo>
                  <a:cubicBezTo>
                    <a:pt x="4582064" y="214982"/>
                    <a:pt x="4573693" y="203681"/>
                    <a:pt x="4565656" y="194137"/>
                  </a:cubicBezTo>
                  <a:lnTo>
                    <a:pt x="4579470" y="185347"/>
                  </a:lnTo>
                  <a:lnTo>
                    <a:pt x="4547574" y="185347"/>
                  </a:lnTo>
                  <a:lnTo>
                    <a:pt x="4547574" y="159730"/>
                  </a:lnTo>
                  <a:lnTo>
                    <a:pt x="4657074" y="159730"/>
                  </a:lnTo>
                  <a:lnTo>
                    <a:pt x="4657074" y="145415"/>
                  </a:lnTo>
                  <a:lnTo>
                    <a:pt x="4555108" y="145415"/>
                  </a:lnTo>
                  <a:close/>
                  <a:moveTo>
                    <a:pt x="5631088" y="111761"/>
                  </a:moveTo>
                  <a:cubicBezTo>
                    <a:pt x="5639460" y="116282"/>
                    <a:pt x="5649590" y="121305"/>
                    <a:pt x="5661478" y="126830"/>
                  </a:cubicBezTo>
                  <a:lnTo>
                    <a:pt x="5626066" y="235577"/>
                  </a:lnTo>
                  <a:cubicBezTo>
                    <a:pt x="5617024" y="230051"/>
                    <a:pt x="5607146" y="224275"/>
                    <a:pt x="5596430" y="218247"/>
                  </a:cubicBezTo>
                  <a:cubicBezTo>
                    <a:pt x="5608150" y="186603"/>
                    <a:pt x="5619704" y="151107"/>
                    <a:pt x="5631088" y="111761"/>
                  </a:cubicBezTo>
                  <a:close/>
                  <a:moveTo>
                    <a:pt x="1725105" y="108496"/>
                  </a:moveTo>
                  <a:cubicBezTo>
                    <a:pt x="1736825" y="114524"/>
                    <a:pt x="1748294" y="119965"/>
                    <a:pt x="1759512" y="124821"/>
                  </a:cubicBezTo>
                  <a:cubicBezTo>
                    <a:pt x="1745950" y="156800"/>
                    <a:pt x="1731718" y="192128"/>
                    <a:pt x="1716817" y="230805"/>
                  </a:cubicBezTo>
                  <a:lnTo>
                    <a:pt x="1682409" y="214480"/>
                  </a:lnTo>
                  <a:cubicBezTo>
                    <a:pt x="1697478" y="182501"/>
                    <a:pt x="1711710" y="147173"/>
                    <a:pt x="1725105" y="108496"/>
                  </a:cubicBezTo>
                  <a:close/>
                  <a:moveTo>
                    <a:pt x="313126" y="106989"/>
                  </a:moveTo>
                  <a:lnTo>
                    <a:pt x="500984" y="106989"/>
                  </a:lnTo>
                  <a:lnTo>
                    <a:pt x="500984" y="143154"/>
                  </a:lnTo>
                  <a:lnTo>
                    <a:pt x="313126" y="143154"/>
                  </a:lnTo>
                  <a:close/>
                  <a:moveTo>
                    <a:pt x="5466392" y="106487"/>
                  </a:moveTo>
                  <a:cubicBezTo>
                    <a:pt x="5478447" y="120886"/>
                    <a:pt x="5491423" y="138383"/>
                    <a:pt x="5505320" y="158977"/>
                  </a:cubicBezTo>
                  <a:lnTo>
                    <a:pt x="5473675" y="180073"/>
                  </a:lnTo>
                  <a:cubicBezTo>
                    <a:pt x="5460950" y="159144"/>
                    <a:pt x="5448812" y="141313"/>
                    <a:pt x="5437258" y="126579"/>
                  </a:cubicBezTo>
                  <a:close/>
                  <a:moveTo>
                    <a:pt x="4247239" y="102971"/>
                  </a:moveTo>
                  <a:lnTo>
                    <a:pt x="4247239" y="139136"/>
                  </a:lnTo>
                  <a:lnTo>
                    <a:pt x="4276623" y="139136"/>
                  </a:lnTo>
                  <a:lnTo>
                    <a:pt x="4276623" y="102971"/>
                  </a:lnTo>
                  <a:close/>
                  <a:moveTo>
                    <a:pt x="3740767" y="95939"/>
                  </a:moveTo>
                  <a:lnTo>
                    <a:pt x="3779193" y="95939"/>
                  </a:lnTo>
                  <a:lnTo>
                    <a:pt x="3779193" y="248887"/>
                  </a:lnTo>
                  <a:lnTo>
                    <a:pt x="3740767" y="248887"/>
                  </a:lnTo>
                  <a:close/>
                  <a:moveTo>
                    <a:pt x="692572" y="93427"/>
                  </a:moveTo>
                  <a:lnTo>
                    <a:pt x="726226" y="93427"/>
                  </a:lnTo>
                  <a:lnTo>
                    <a:pt x="726226" y="110756"/>
                  </a:lnTo>
                  <a:lnTo>
                    <a:pt x="794287" y="110756"/>
                  </a:lnTo>
                  <a:lnTo>
                    <a:pt x="794287" y="249139"/>
                  </a:lnTo>
                  <a:lnTo>
                    <a:pt x="761135" y="249139"/>
                  </a:lnTo>
                  <a:lnTo>
                    <a:pt x="761135" y="236832"/>
                  </a:lnTo>
                  <a:lnTo>
                    <a:pt x="657663" y="236832"/>
                  </a:lnTo>
                  <a:lnTo>
                    <a:pt x="657663" y="249139"/>
                  </a:lnTo>
                  <a:lnTo>
                    <a:pt x="624511" y="249139"/>
                  </a:lnTo>
                  <a:lnTo>
                    <a:pt x="624511" y="110756"/>
                  </a:lnTo>
                  <a:lnTo>
                    <a:pt x="692572" y="110756"/>
                  </a:lnTo>
                  <a:close/>
                  <a:moveTo>
                    <a:pt x="2690636" y="90413"/>
                  </a:moveTo>
                  <a:lnTo>
                    <a:pt x="2690636" y="105733"/>
                  </a:lnTo>
                  <a:lnTo>
                    <a:pt x="2724541" y="105733"/>
                  </a:lnTo>
                  <a:lnTo>
                    <a:pt x="2724541" y="90413"/>
                  </a:lnTo>
                  <a:close/>
                  <a:moveTo>
                    <a:pt x="2627598" y="90413"/>
                  </a:moveTo>
                  <a:lnTo>
                    <a:pt x="2627598" y="105733"/>
                  </a:lnTo>
                  <a:lnTo>
                    <a:pt x="2660498" y="105733"/>
                  </a:lnTo>
                  <a:lnTo>
                    <a:pt x="2660498" y="90413"/>
                  </a:lnTo>
                  <a:close/>
                  <a:moveTo>
                    <a:pt x="2522618" y="89158"/>
                  </a:moveTo>
                  <a:lnTo>
                    <a:pt x="2576364" y="89158"/>
                  </a:lnTo>
                  <a:lnTo>
                    <a:pt x="2576364" y="191877"/>
                  </a:lnTo>
                  <a:cubicBezTo>
                    <a:pt x="2586326" y="205774"/>
                    <a:pt x="2604074" y="212722"/>
                    <a:pt x="2629607" y="212722"/>
                  </a:cubicBezTo>
                  <a:lnTo>
                    <a:pt x="2686492" y="213476"/>
                  </a:lnTo>
                  <a:cubicBezTo>
                    <a:pt x="2711356" y="213476"/>
                    <a:pt x="2739442" y="213141"/>
                    <a:pt x="2770752" y="212471"/>
                  </a:cubicBezTo>
                  <a:cubicBezTo>
                    <a:pt x="2765562" y="225363"/>
                    <a:pt x="2761460" y="236163"/>
                    <a:pt x="2758446" y="244869"/>
                  </a:cubicBezTo>
                  <a:lnTo>
                    <a:pt x="2626342" y="243864"/>
                  </a:lnTo>
                  <a:cubicBezTo>
                    <a:pt x="2610687" y="243446"/>
                    <a:pt x="2597837" y="241123"/>
                    <a:pt x="2587791" y="236895"/>
                  </a:cubicBezTo>
                  <a:cubicBezTo>
                    <a:pt x="2577745" y="232667"/>
                    <a:pt x="2569416" y="226786"/>
                    <a:pt x="2562802" y="219252"/>
                  </a:cubicBezTo>
                  <a:lnTo>
                    <a:pt x="2535427" y="250645"/>
                  </a:lnTo>
                  <a:lnTo>
                    <a:pt x="2520860" y="211718"/>
                  </a:lnTo>
                  <a:lnTo>
                    <a:pt x="2544971" y="191123"/>
                  </a:lnTo>
                  <a:lnTo>
                    <a:pt x="2544971" y="122309"/>
                  </a:lnTo>
                  <a:lnTo>
                    <a:pt x="2522618" y="122309"/>
                  </a:lnTo>
                  <a:close/>
                  <a:moveTo>
                    <a:pt x="5880441" y="87148"/>
                  </a:moveTo>
                  <a:lnTo>
                    <a:pt x="6117273" y="87148"/>
                  </a:lnTo>
                  <a:lnTo>
                    <a:pt x="6117273" y="118040"/>
                  </a:lnTo>
                  <a:lnTo>
                    <a:pt x="6020330" y="118040"/>
                  </a:lnTo>
                  <a:lnTo>
                    <a:pt x="6020330" y="145163"/>
                  </a:lnTo>
                  <a:lnTo>
                    <a:pt x="6104214" y="145163"/>
                  </a:lnTo>
                  <a:lnTo>
                    <a:pt x="6104214" y="176055"/>
                  </a:lnTo>
                  <a:lnTo>
                    <a:pt x="6020330" y="176055"/>
                  </a:lnTo>
                  <a:lnTo>
                    <a:pt x="6020330" y="210085"/>
                  </a:lnTo>
                  <a:cubicBezTo>
                    <a:pt x="6047705" y="210671"/>
                    <a:pt x="6082112" y="210378"/>
                    <a:pt x="6123552" y="209206"/>
                  </a:cubicBezTo>
                  <a:cubicBezTo>
                    <a:pt x="6118864" y="223103"/>
                    <a:pt x="6115264" y="234405"/>
                    <a:pt x="6112752" y="243111"/>
                  </a:cubicBezTo>
                  <a:cubicBezTo>
                    <a:pt x="6053146" y="243111"/>
                    <a:pt x="6009824" y="242211"/>
                    <a:pt x="5982784" y="240411"/>
                  </a:cubicBezTo>
                  <a:cubicBezTo>
                    <a:pt x="5955744" y="238611"/>
                    <a:pt x="5936698" y="227247"/>
                    <a:pt x="5925648" y="206318"/>
                  </a:cubicBezTo>
                  <a:cubicBezTo>
                    <a:pt x="5917108" y="223563"/>
                    <a:pt x="5906728" y="238004"/>
                    <a:pt x="5894505" y="249641"/>
                  </a:cubicBezTo>
                  <a:cubicBezTo>
                    <a:pt x="5886971" y="238423"/>
                    <a:pt x="5880022" y="228712"/>
                    <a:pt x="5873660" y="220508"/>
                  </a:cubicBezTo>
                  <a:cubicBezTo>
                    <a:pt x="5894589" y="199244"/>
                    <a:pt x="5907984" y="169023"/>
                    <a:pt x="5913844" y="129844"/>
                  </a:cubicBezTo>
                  <a:lnTo>
                    <a:pt x="5947498" y="133862"/>
                  </a:lnTo>
                  <a:cubicBezTo>
                    <a:pt x="5945320" y="146754"/>
                    <a:pt x="5942600" y="158809"/>
                    <a:pt x="5939335" y="170027"/>
                  </a:cubicBezTo>
                  <a:cubicBezTo>
                    <a:pt x="5947874" y="192044"/>
                    <a:pt x="5962901" y="204727"/>
                    <a:pt x="5984416" y="208076"/>
                  </a:cubicBezTo>
                  <a:lnTo>
                    <a:pt x="5984416" y="118040"/>
                  </a:lnTo>
                  <a:lnTo>
                    <a:pt x="5880441" y="118040"/>
                  </a:lnTo>
                  <a:close/>
                  <a:moveTo>
                    <a:pt x="2798592" y="86395"/>
                  </a:moveTo>
                  <a:lnTo>
                    <a:pt x="2856105" y="86395"/>
                  </a:lnTo>
                  <a:lnTo>
                    <a:pt x="2856105" y="188612"/>
                  </a:lnTo>
                  <a:cubicBezTo>
                    <a:pt x="2868244" y="203179"/>
                    <a:pt x="2884736" y="210462"/>
                    <a:pt x="2905581" y="210462"/>
                  </a:cubicBezTo>
                  <a:lnTo>
                    <a:pt x="2944383" y="210964"/>
                  </a:lnTo>
                  <a:cubicBezTo>
                    <a:pt x="2970252" y="210964"/>
                    <a:pt x="3004449" y="210546"/>
                    <a:pt x="3046977" y="209708"/>
                  </a:cubicBezTo>
                  <a:cubicBezTo>
                    <a:pt x="3042122" y="223605"/>
                    <a:pt x="3038354" y="234823"/>
                    <a:pt x="3035675" y="243362"/>
                  </a:cubicBezTo>
                  <a:lnTo>
                    <a:pt x="2892521" y="241227"/>
                  </a:lnTo>
                  <a:cubicBezTo>
                    <a:pt x="2880885" y="240976"/>
                    <a:pt x="2870734" y="238946"/>
                    <a:pt x="2862070" y="235137"/>
                  </a:cubicBezTo>
                  <a:cubicBezTo>
                    <a:pt x="2853405" y="231328"/>
                    <a:pt x="2846394" y="225782"/>
                    <a:pt x="2841036" y="218499"/>
                  </a:cubicBezTo>
                  <a:cubicBezTo>
                    <a:pt x="2826805" y="232228"/>
                    <a:pt x="2816675" y="242525"/>
                    <a:pt x="2810647" y="249390"/>
                  </a:cubicBezTo>
                  <a:lnTo>
                    <a:pt x="2796583" y="209960"/>
                  </a:lnTo>
                  <a:lnTo>
                    <a:pt x="2821447" y="188863"/>
                  </a:lnTo>
                  <a:lnTo>
                    <a:pt x="2821447" y="119546"/>
                  </a:lnTo>
                  <a:lnTo>
                    <a:pt x="2798592" y="119546"/>
                  </a:lnTo>
                  <a:close/>
                  <a:moveTo>
                    <a:pt x="2236366" y="81372"/>
                  </a:moveTo>
                  <a:lnTo>
                    <a:pt x="2295135" y="81372"/>
                  </a:lnTo>
                  <a:lnTo>
                    <a:pt x="2295135" y="175301"/>
                  </a:lnTo>
                  <a:cubicBezTo>
                    <a:pt x="2303339" y="169106"/>
                    <a:pt x="2312129" y="161907"/>
                    <a:pt x="2321505" y="153703"/>
                  </a:cubicBezTo>
                  <a:cubicBezTo>
                    <a:pt x="2323179" y="169943"/>
                    <a:pt x="2325105" y="182668"/>
                    <a:pt x="2327282" y="191877"/>
                  </a:cubicBezTo>
                  <a:cubicBezTo>
                    <a:pt x="2300995" y="211299"/>
                    <a:pt x="2282996" y="226033"/>
                    <a:pt x="2273285" y="236079"/>
                  </a:cubicBezTo>
                  <a:lnTo>
                    <a:pt x="2255202" y="211215"/>
                  </a:lnTo>
                  <a:cubicBezTo>
                    <a:pt x="2258886" y="206862"/>
                    <a:pt x="2260811" y="199997"/>
                    <a:pt x="2260979" y="190621"/>
                  </a:cubicBezTo>
                  <a:lnTo>
                    <a:pt x="2260979" y="115277"/>
                  </a:lnTo>
                  <a:lnTo>
                    <a:pt x="2236366" y="115277"/>
                  </a:lnTo>
                  <a:close/>
                  <a:moveTo>
                    <a:pt x="1820541" y="81372"/>
                  </a:moveTo>
                  <a:lnTo>
                    <a:pt x="1853692" y="81372"/>
                  </a:lnTo>
                  <a:cubicBezTo>
                    <a:pt x="1853273" y="92171"/>
                    <a:pt x="1852311" y="102552"/>
                    <a:pt x="1850804" y="112514"/>
                  </a:cubicBezTo>
                  <a:cubicBezTo>
                    <a:pt x="1868384" y="164669"/>
                    <a:pt x="1895801" y="198072"/>
                    <a:pt x="1933054" y="212722"/>
                  </a:cubicBezTo>
                  <a:cubicBezTo>
                    <a:pt x="1925687" y="222266"/>
                    <a:pt x="1918655" y="233567"/>
                    <a:pt x="1911958" y="246627"/>
                  </a:cubicBezTo>
                  <a:cubicBezTo>
                    <a:pt x="1879476" y="227372"/>
                    <a:pt x="1855073" y="197988"/>
                    <a:pt x="1838749" y="158474"/>
                  </a:cubicBezTo>
                  <a:cubicBezTo>
                    <a:pt x="1823847" y="196732"/>
                    <a:pt x="1797770" y="227372"/>
                    <a:pt x="1760516" y="250394"/>
                  </a:cubicBezTo>
                  <a:cubicBezTo>
                    <a:pt x="1752312" y="238339"/>
                    <a:pt x="1743857" y="228042"/>
                    <a:pt x="1735150" y="219503"/>
                  </a:cubicBezTo>
                  <a:cubicBezTo>
                    <a:pt x="1790570" y="192044"/>
                    <a:pt x="1819034" y="146001"/>
                    <a:pt x="1820541" y="81372"/>
                  </a:cubicBezTo>
                  <a:close/>
                  <a:moveTo>
                    <a:pt x="4890836" y="77856"/>
                  </a:moveTo>
                  <a:lnTo>
                    <a:pt x="4890836" y="119044"/>
                  </a:lnTo>
                  <a:lnTo>
                    <a:pt x="4962916" y="119044"/>
                  </a:lnTo>
                  <a:lnTo>
                    <a:pt x="4962916" y="77856"/>
                  </a:lnTo>
                  <a:close/>
                  <a:moveTo>
                    <a:pt x="2903070" y="77103"/>
                  </a:moveTo>
                  <a:cubicBezTo>
                    <a:pt x="2914288" y="89827"/>
                    <a:pt x="2928770" y="107575"/>
                    <a:pt x="2946518" y="130346"/>
                  </a:cubicBezTo>
                  <a:cubicBezTo>
                    <a:pt x="2937309" y="137043"/>
                    <a:pt x="2927431" y="144577"/>
                    <a:pt x="2916883" y="152949"/>
                  </a:cubicBezTo>
                  <a:cubicBezTo>
                    <a:pt x="2904158" y="135536"/>
                    <a:pt x="2890261" y="117119"/>
                    <a:pt x="2875192" y="97697"/>
                  </a:cubicBezTo>
                  <a:close/>
                  <a:moveTo>
                    <a:pt x="5356389" y="74842"/>
                  </a:moveTo>
                  <a:lnTo>
                    <a:pt x="5356389" y="117788"/>
                  </a:lnTo>
                  <a:lnTo>
                    <a:pt x="5392052" y="117788"/>
                  </a:lnTo>
                  <a:lnTo>
                    <a:pt x="5392052" y="74842"/>
                  </a:lnTo>
                  <a:close/>
                  <a:moveTo>
                    <a:pt x="3510251" y="73084"/>
                  </a:moveTo>
                  <a:cubicBezTo>
                    <a:pt x="3509079" y="76433"/>
                    <a:pt x="3507865" y="79698"/>
                    <a:pt x="3506610" y="82879"/>
                  </a:cubicBezTo>
                  <a:cubicBezTo>
                    <a:pt x="3511800" y="107408"/>
                    <a:pt x="3520339" y="129174"/>
                    <a:pt x="3532227" y="148177"/>
                  </a:cubicBezTo>
                  <a:cubicBezTo>
                    <a:pt x="3543361" y="128755"/>
                    <a:pt x="3551356" y="103724"/>
                    <a:pt x="3556211" y="73084"/>
                  </a:cubicBezTo>
                  <a:close/>
                  <a:moveTo>
                    <a:pt x="5750384" y="72833"/>
                  </a:moveTo>
                  <a:cubicBezTo>
                    <a:pt x="5749714" y="89241"/>
                    <a:pt x="5748877" y="105315"/>
                    <a:pt x="5747872" y="121053"/>
                  </a:cubicBezTo>
                  <a:lnTo>
                    <a:pt x="5791070" y="121053"/>
                  </a:lnTo>
                  <a:lnTo>
                    <a:pt x="5791070" y="72833"/>
                  </a:lnTo>
                  <a:close/>
                  <a:moveTo>
                    <a:pt x="5057058" y="70824"/>
                  </a:moveTo>
                  <a:cubicBezTo>
                    <a:pt x="5071625" y="80870"/>
                    <a:pt x="5086024" y="92088"/>
                    <a:pt x="5100256" y="104478"/>
                  </a:cubicBezTo>
                  <a:lnTo>
                    <a:pt x="5076648" y="130597"/>
                  </a:lnTo>
                  <a:cubicBezTo>
                    <a:pt x="5064593" y="118542"/>
                    <a:pt x="5050780" y="106487"/>
                    <a:pt x="5035209" y="94432"/>
                  </a:cubicBezTo>
                  <a:close/>
                  <a:moveTo>
                    <a:pt x="4534263" y="70070"/>
                  </a:moveTo>
                  <a:lnTo>
                    <a:pt x="4560382" y="92423"/>
                  </a:lnTo>
                  <a:cubicBezTo>
                    <a:pt x="4552010" y="105566"/>
                    <a:pt x="4543220" y="117872"/>
                    <a:pt x="4534012" y="129341"/>
                  </a:cubicBezTo>
                  <a:lnTo>
                    <a:pt x="4534012" y="249139"/>
                  </a:lnTo>
                  <a:lnTo>
                    <a:pt x="4501614" y="249139"/>
                  </a:lnTo>
                  <a:lnTo>
                    <a:pt x="4501614" y="164753"/>
                  </a:lnTo>
                  <a:cubicBezTo>
                    <a:pt x="4495754" y="170278"/>
                    <a:pt x="4489726" y="175552"/>
                    <a:pt x="4483531" y="180575"/>
                  </a:cubicBezTo>
                  <a:cubicBezTo>
                    <a:pt x="4481020" y="170195"/>
                    <a:pt x="4477504" y="157135"/>
                    <a:pt x="4472983" y="141396"/>
                  </a:cubicBezTo>
                  <a:cubicBezTo>
                    <a:pt x="4495084" y="123481"/>
                    <a:pt x="4515510" y="99706"/>
                    <a:pt x="4534263" y="70070"/>
                  </a:cubicBezTo>
                  <a:close/>
                  <a:moveTo>
                    <a:pt x="4596798" y="69819"/>
                  </a:moveTo>
                  <a:lnTo>
                    <a:pt x="4596798" y="82879"/>
                  </a:lnTo>
                  <a:lnTo>
                    <a:pt x="4675156" y="82879"/>
                  </a:lnTo>
                  <a:lnTo>
                    <a:pt x="4675156" y="69819"/>
                  </a:lnTo>
                  <a:close/>
                  <a:moveTo>
                    <a:pt x="3166988" y="65047"/>
                  </a:moveTo>
                  <a:lnTo>
                    <a:pt x="3166988" y="99706"/>
                  </a:lnTo>
                  <a:cubicBezTo>
                    <a:pt x="3185741" y="96357"/>
                    <a:pt x="3202568" y="92088"/>
                    <a:pt x="3217469" y="86897"/>
                  </a:cubicBezTo>
                  <a:cubicBezTo>
                    <a:pt x="3210688" y="81456"/>
                    <a:pt x="3204493" y="75512"/>
                    <a:pt x="3198884" y="69066"/>
                  </a:cubicBezTo>
                  <a:cubicBezTo>
                    <a:pt x="3195117" y="73252"/>
                    <a:pt x="3191266" y="77270"/>
                    <a:pt x="3187331" y="81121"/>
                  </a:cubicBezTo>
                  <a:cubicBezTo>
                    <a:pt x="3179378" y="74256"/>
                    <a:pt x="3172597" y="68898"/>
                    <a:pt x="3166988" y="65047"/>
                  </a:cubicBezTo>
                  <a:close/>
                  <a:moveTo>
                    <a:pt x="3217469" y="49979"/>
                  </a:moveTo>
                  <a:cubicBezTo>
                    <a:pt x="3226175" y="59104"/>
                    <a:pt x="3236347" y="66931"/>
                    <a:pt x="3247983" y="73461"/>
                  </a:cubicBezTo>
                  <a:cubicBezTo>
                    <a:pt x="3260206" y="66596"/>
                    <a:pt x="3270294" y="58769"/>
                    <a:pt x="3278247" y="49979"/>
                  </a:cubicBezTo>
                  <a:close/>
                  <a:moveTo>
                    <a:pt x="618233" y="40435"/>
                  </a:moveTo>
                  <a:lnTo>
                    <a:pt x="618233" y="60778"/>
                  </a:lnTo>
                  <a:lnTo>
                    <a:pt x="759377" y="60778"/>
                  </a:lnTo>
                  <a:lnTo>
                    <a:pt x="759377" y="40435"/>
                  </a:lnTo>
                  <a:close/>
                  <a:moveTo>
                    <a:pt x="2083706" y="37672"/>
                  </a:moveTo>
                  <a:cubicBezTo>
                    <a:pt x="2071818" y="53244"/>
                    <a:pt x="2055075" y="69150"/>
                    <a:pt x="2033476" y="85390"/>
                  </a:cubicBezTo>
                  <a:lnTo>
                    <a:pt x="2131926" y="85390"/>
                  </a:lnTo>
                  <a:cubicBezTo>
                    <a:pt x="2113006" y="70656"/>
                    <a:pt x="2096933" y="54750"/>
                    <a:pt x="2083706" y="37672"/>
                  </a:cubicBezTo>
                  <a:close/>
                  <a:moveTo>
                    <a:pt x="2638649" y="36166"/>
                  </a:moveTo>
                  <a:cubicBezTo>
                    <a:pt x="2649029" y="42109"/>
                    <a:pt x="2660750" y="49016"/>
                    <a:pt x="2673809" y="56885"/>
                  </a:cubicBezTo>
                  <a:lnTo>
                    <a:pt x="2712486" y="36166"/>
                  </a:lnTo>
                  <a:close/>
                  <a:moveTo>
                    <a:pt x="4596798" y="34659"/>
                  </a:moveTo>
                  <a:lnTo>
                    <a:pt x="4596798" y="47718"/>
                  </a:lnTo>
                  <a:lnTo>
                    <a:pt x="4675156" y="47718"/>
                  </a:lnTo>
                  <a:lnTo>
                    <a:pt x="4675156" y="34659"/>
                  </a:lnTo>
                  <a:close/>
                  <a:moveTo>
                    <a:pt x="301824" y="22101"/>
                  </a:moveTo>
                  <a:lnTo>
                    <a:pt x="512285" y="22101"/>
                  </a:lnTo>
                  <a:lnTo>
                    <a:pt x="512285" y="59271"/>
                  </a:lnTo>
                  <a:lnTo>
                    <a:pt x="301824" y="59271"/>
                  </a:lnTo>
                  <a:close/>
                  <a:moveTo>
                    <a:pt x="2442307" y="21348"/>
                  </a:moveTo>
                  <a:lnTo>
                    <a:pt x="2474705" y="28882"/>
                  </a:lnTo>
                  <a:cubicBezTo>
                    <a:pt x="2466082" y="87734"/>
                    <a:pt x="2447707" y="135536"/>
                    <a:pt x="2419578" y="172287"/>
                  </a:cubicBezTo>
                  <a:cubicBezTo>
                    <a:pt x="2438414" y="189868"/>
                    <a:pt x="2460390" y="203848"/>
                    <a:pt x="2485504" y="214229"/>
                  </a:cubicBezTo>
                  <a:cubicBezTo>
                    <a:pt x="2476965" y="225447"/>
                    <a:pt x="2469096" y="236749"/>
                    <a:pt x="2461897" y="248134"/>
                  </a:cubicBezTo>
                  <a:cubicBezTo>
                    <a:pt x="2436196" y="236079"/>
                    <a:pt x="2413634" y="220215"/>
                    <a:pt x="2394212" y="200542"/>
                  </a:cubicBezTo>
                  <a:cubicBezTo>
                    <a:pt x="2374874" y="219126"/>
                    <a:pt x="2351643" y="235744"/>
                    <a:pt x="2324519" y="250394"/>
                  </a:cubicBezTo>
                  <a:cubicBezTo>
                    <a:pt x="2317487" y="238842"/>
                    <a:pt x="2309617" y="228126"/>
                    <a:pt x="2300911" y="218247"/>
                  </a:cubicBezTo>
                  <a:cubicBezTo>
                    <a:pt x="2327868" y="205690"/>
                    <a:pt x="2351057" y="190370"/>
                    <a:pt x="2370479" y="172287"/>
                  </a:cubicBezTo>
                  <a:cubicBezTo>
                    <a:pt x="2345197" y="136541"/>
                    <a:pt x="2326612" y="90078"/>
                    <a:pt x="2314724" y="32901"/>
                  </a:cubicBezTo>
                  <a:lnTo>
                    <a:pt x="2345866" y="22352"/>
                  </a:lnTo>
                  <a:cubicBezTo>
                    <a:pt x="2356415" y="72498"/>
                    <a:pt x="2372907" y="113310"/>
                    <a:pt x="2395342" y="144787"/>
                  </a:cubicBezTo>
                  <a:cubicBezTo>
                    <a:pt x="2419787" y="111552"/>
                    <a:pt x="2435442" y="70405"/>
                    <a:pt x="2442307" y="21348"/>
                  </a:cubicBezTo>
                  <a:close/>
                  <a:moveTo>
                    <a:pt x="5621043" y="13060"/>
                  </a:moveTo>
                  <a:cubicBezTo>
                    <a:pt x="5636949" y="28966"/>
                    <a:pt x="5651599" y="44956"/>
                    <a:pt x="5664994" y="61029"/>
                  </a:cubicBezTo>
                  <a:lnTo>
                    <a:pt x="5636865" y="85139"/>
                  </a:lnTo>
                  <a:cubicBezTo>
                    <a:pt x="5623303" y="66722"/>
                    <a:pt x="5609825" y="49895"/>
                    <a:pt x="5596430" y="34659"/>
                  </a:cubicBezTo>
                  <a:close/>
                  <a:moveTo>
                    <a:pt x="1407208" y="13060"/>
                  </a:moveTo>
                  <a:lnTo>
                    <a:pt x="1634747" y="13060"/>
                  </a:lnTo>
                  <a:lnTo>
                    <a:pt x="1634747" y="44705"/>
                  </a:lnTo>
                  <a:lnTo>
                    <a:pt x="1515703" y="44705"/>
                  </a:lnTo>
                  <a:lnTo>
                    <a:pt x="1506662" y="94934"/>
                  </a:lnTo>
                  <a:lnTo>
                    <a:pt x="1609130" y="94934"/>
                  </a:lnTo>
                  <a:lnTo>
                    <a:pt x="1609130" y="207950"/>
                  </a:lnTo>
                  <a:lnTo>
                    <a:pt x="1646551" y="207950"/>
                  </a:lnTo>
                  <a:lnTo>
                    <a:pt x="1646551" y="239595"/>
                  </a:lnTo>
                  <a:lnTo>
                    <a:pt x="1398166" y="239595"/>
                  </a:lnTo>
                  <a:lnTo>
                    <a:pt x="1398166" y="207950"/>
                  </a:lnTo>
                  <a:lnTo>
                    <a:pt x="1449149" y="207950"/>
                  </a:lnTo>
                  <a:lnTo>
                    <a:pt x="1463465" y="126579"/>
                  </a:lnTo>
                  <a:lnTo>
                    <a:pt x="1414240" y="126579"/>
                  </a:lnTo>
                  <a:lnTo>
                    <a:pt x="1414240" y="94934"/>
                  </a:lnTo>
                  <a:lnTo>
                    <a:pt x="1468990" y="94934"/>
                  </a:lnTo>
                  <a:lnTo>
                    <a:pt x="1478031" y="44705"/>
                  </a:lnTo>
                  <a:lnTo>
                    <a:pt x="1407208" y="44705"/>
                  </a:lnTo>
                  <a:close/>
                  <a:moveTo>
                    <a:pt x="582821" y="11302"/>
                  </a:moveTo>
                  <a:lnTo>
                    <a:pt x="794789" y="11302"/>
                  </a:lnTo>
                  <a:lnTo>
                    <a:pt x="794789" y="89911"/>
                  </a:lnTo>
                  <a:lnTo>
                    <a:pt x="618233" y="89911"/>
                  </a:lnTo>
                  <a:cubicBezTo>
                    <a:pt x="617981" y="137964"/>
                    <a:pt x="615009" y="172392"/>
                    <a:pt x="609317" y="193195"/>
                  </a:cubicBezTo>
                  <a:cubicBezTo>
                    <a:pt x="603624" y="213999"/>
                    <a:pt x="596048" y="232061"/>
                    <a:pt x="586588" y="247381"/>
                  </a:cubicBezTo>
                  <a:cubicBezTo>
                    <a:pt x="575705" y="235158"/>
                    <a:pt x="566412" y="225196"/>
                    <a:pt x="558710" y="217494"/>
                  </a:cubicBezTo>
                  <a:cubicBezTo>
                    <a:pt x="565408" y="207197"/>
                    <a:pt x="571059" y="194451"/>
                    <a:pt x="575663" y="179257"/>
                  </a:cubicBezTo>
                  <a:cubicBezTo>
                    <a:pt x="580267" y="164062"/>
                    <a:pt x="582653" y="135118"/>
                    <a:pt x="582821" y="92423"/>
                  </a:cubicBezTo>
                  <a:close/>
                  <a:moveTo>
                    <a:pt x="4564150" y="10046"/>
                  </a:moveTo>
                  <a:lnTo>
                    <a:pt x="4707806" y="10046"/>
                  </a:lnTo>
                  <a:lnTo>
                    <a:pt x="4707806" y="107491"/>
                  </a:lnTo>
                  <a:lnTo>
                    <a:pt x="4564150" y="107491"/>
                  </a:lnTo>
                  <a:close/>
                  <a:moveTo>
                    <a:pt x="2593944" y="10046"/>
                  </a:moveTo>
                  <a:lnTo>
                    <a:pt x="2755934" y="10046"/>
                  </a:lnTo>
                  <a:lnTo>
                    <a:pt x="2755934" y="38928"/>
                  </a:lnTo>
                  <a:lnTo>
                    <a:pt x="2703696" y="67810"/>
                  </a:lnTo>
                  <a:lnTo>
                    <a:pt x="2756186" y="67810"/>
                  </a:lnTo>
                  <a:lnTo>
                    <a:pt x="2756186" y="176055"/>
                  </a:lnTo>
                  <a:cubicBezTo>
                    <a:pt x="2756186" y="184008"/>
                    <a:pt x="2754616" y="190286"/>
                    <a:pt x="2751477" y="194891"/>
                  </a:cubicBezTo>
                  <a:cubicBezTo>
                    <a:pt x="2748337" y="199495"/>
                    <a:pt x="2743921" y="202509"/>
                    <a:pt x="2738229" y="203932"/>
                  </a:cubicBezTo>
                  <a:cubicBezTo>
                    <a:pt x="2732536" y="205355"/>
                    <a:pt x="2720020" y="205941"/>
                    <a:pt x="2700682" y="205690"/>
                  </a:cubicBezTo>
                  <a:cubicBezTo>
                    <a:pt x="2699175" y="198156"/>
                    <a:pt x="2696998" y="189533"/>
                    <a:pt x="2694152" y="179822"/>
                  </a:cubicBezTo>
                  <a:cubicBezTo>
                    <a:pt x="2702189" y="180324"/>
                    <a:pt x="2708802" y="180575"/>
                    <a:pt x="2713993" y="180575"/>
                  </a:cubicBezTo>
                  <a:cubicBezTo>
                    <a:pt x="2721025" y="180575"/>
                    <a:pt x="2724541" y="176892"/>
                    <a:pt x="2724541" y="169525"/>
                  </a:cubicBezTo>
                  <a:lnTo>
                    <a:pt x="2724541" y="165255"/>
                  </a:lnTo>
                  <a:lnTo>
                    <a:pt x="2690636" y="165255"/>
                  </a:lnTo>
                  <a:lnTo>
                    <a:pt x="2690636" y="202927"/>
                  </a:lnTo>
                  <a:lnTo>
                    <a:pt x="2660498" y="202927"/>
                  </a:lnTo>
                  <a:lnTo>
                    <a:pt x="2660498" y="165255"/>
                  </a:lnTo>
                  <a:lnTo>
                    <a:pt x="2627598" y="165255"/>
                  </a:lnTo>
                  <a:lnTo>
                    <a:pt x="2627598" y="203179"/>
                  </a:lnTo>
                  <a:lnTo>
                    <a:pt x="2595953" y="203179"/>
                  </a:lnTo>
                  <a:lnTo>
                    <a:pt x="2595953" y="67810"/>
                  </a:lnTo>
                  <a:lnTo>
                    <a:pt x="2643672" y="67810"/>
                  </a:lnTo>
                  <a:lnTo>
                    <a:pt x="2616548" y="50983"/>
                  </a:lnTo>
                  <a:lnTo>
                    <a:pt x="2629356" y="36166"/>
                  </a:lnTo>
                  <a:lnTo>
                    <a:pt x="2593944" y="36166"/>
                  </a:lnTo>
                  <a:close/>
                  <a:moveTo>
                    <a:pt x="1712798" y="9795"/>
                  </a:moveTo>
                  <a:cubicBezTo>
                    <a:pt x="1727700" y="28212"/>
                    <a:pt x="1741429" y="46211"/>
                    <a:pt x="1753986" y="63792"/>
                  </a:cubicBezTo>
                  <a:lnTo>
                    <a:pt x="1722342" y="86395"/>
                  </a:lnTo>
                  <a:cubicBezTo>
                    <a:pt x="1711291" y="67140"/>
                    <a:pt x="1698650" y="47802"/>
                    <a:pt x="1684419" y="28380"/>
                  </a:cubicBezTo>
                  <a:close/>
                  <a:moveTo>
                    <a:pt x="4848392" y="8539"/>
                  </a:moveTo>
                  <a:lnTo>
                    <a:pt x="4854168" y="38426"/>
                  </a:lnTo>
                  <a:cubicBezTo>
                    <a:pt x="4844625" y="39765"/>
                    <a:pt x="4835249" y="41021"/>
                    <a:pt x="4826040" y="42193"/>
                  </a:cubicBezTo>
                  <a:lnTo>
                    <a:pt x="4826040" y="75093"/>
                  </a:lnTo>
                  <a:lnTo>
                    <a:pt x="4853918" y="75093"/>
                  </a:lnTo>
                  <a:lnTo>
                    <a:pt x="4853918" y="106487"/>
                  </a:lnTo>
                  <a:lnTo>
                    <a:pt x="4826040" y="106487"/>
                  </a:lnTo>
                  <a:lnTo>
                    <a:pt x="4826040" y="120049"/>
                  </a:lnTo>
                  <a:cubicBezTo>
                    <a:pt x="4838430" y="127248"/>
                    <a:pt x="4849146" y="133778"/>
                    <a:pt x="4858187" y="139638"/>
                  </a:cubicBezTo>
                  <a:lnTo>
                    <a:pt x="4843370" y="167013"/>
                  </a:lnTo>
                  <a:cubicBezTo>
                    <a:pt x="4837676" y="162158"/>
                    <a:pt x="4831900" y="157386"/>
                    <a:pt x="4826040" y="152698"/>
                  </a:cubicBezTo>
                  <a:lnTo>
                    <a:pt x="4826040" y="248134"/>
                  </a:lnTo>
                  <a:lnTo>
                    <a:pt x="4794898" y="248134"/>
                  </a:lnTo>
                  <a:lnTo>
                    <a:pt x="4794898" y="168269"/>
                  </a:lnTo>
                  <a:cubicBezTo>
                    <a:pt x="4787196" y="184845"/>
                    <a:pt x="4779410" y="198490"/>
                    <a:pt x="4771542" y="209206"/>
                  </a:cubicBezTo>
                  <a:cubicBezTo>
                    <a:pt x="4768528" y="198323"/>
                    <a:pt x="4764342" y="185012"/>
                    <a:pt x="4758984" y="169274"/>
                  </a:cubicBezTo>
                  <a:cubicBezTo>
                    <a:pt x="4772546" y="152698"/>
                    <a:pt x="4784098" y="131769"/>
                    <a:pt x="4793642" y="106487"/>
                  </a:cubicBezTo>
                  <a:lnTo>
                    <a:pt x="4761496" y="106487"/>
                  </a:lnTo>
                  <a:lnTo>
                    <a:pt x="4761496" y="75093"/>
                  </a:lnTo>
                  <a:lnTo>
                    <a:pt x="4794898" y="75093"/>
                  </a:lnTo>
                  <a:lnTo>
                    <a:pt x="4794898" y="45709"/>
                  </a:lnTo>
                  <a:cubicBezTo>
                    <a:pt x="4784852" y="46881"/>
                    <a:pt x="4775058" y="47886"/>
                    <a:pt x="4765514" y="48723"/>
                  </a:cubicBezTo>
                  <a:cubicBezTo>
                    <a:pt x="4763840" y="34156"/>
                    <a:pt x="4762584" y="24194"/>
                    <a:pt x="4761746" y="18836"/>
                  </a:cubicBezTo>
                  <a:cubicBezTo>
                    <a:pt x="4791550" y="15990"/>
                    <a:pt x="4820431" y="12558"/>
                    <a:pt x="4848392" y="8539"/>
                  </a:cubicBezTo>
                  <a:close/>
                  <a:moveTo>
                    <a:pt x="5065598" y="5274"/>
                  </a:moveTo>
                  <a:cubicBezTo>
                    <a:pt x="5081002" y="15823"/>
                    <a:pt x="5095819" y="26789"/>
                    <a:pt x="5110051" y="38175"/>
                  </a:cubicBezTo>
                  <a:lnTo>
                    <a:pt x="5087448" y="63792"/>
                  </a:lnTo>
                  <a:cubicBezTo>
                    <a:pt x="5072714" y="50565"/>
                    <a:pt x="5058230" y="38761"/>
                    <a:pt x="5043999" y="28380"/>
                  </a:cubicBezTo>
                  <a:close/>
                  <a:moveTo>
                    <a:pt x="4304250" y="5023"/>
                  </a:moveTo>
                  <a:lnTo>
                    <a:pt x="4318565" y="37924"/>
                  </a:lnTo>
                  <a:cubicBezTo>
                    <a:pt x="4295459" y="43951"/>
                    <a:pt x="4271684" y="47718"/>
                    <a:pt x="4247239" y="49225"/>
                  </a:cubicBezTo>
                  <a:lnTo>
                    <a:pt x="4247239" y="74340"/>
                  </a:lnTo>
                  <a:lnTo>
                    <a:pt x="4308268" y="74340"/>
                  </a:lnTo>
                  <a:lnTo>
                    <a:pt x="4308268" y="167767"/>
                  </a:lnTo>
                  <a:lnTo>
                    <a:pt x="4246360" y="167767"/>
                  </a:lnTo>
                  <a:cubicBezTo>
                    <a:pt x="4243932" y="205355"/>
                    <a:pt x="4236858" y="232647"/>
                    <a:pt x="4225138" y="249641"/>
                  </a:cubicBezTo>
                  <a:cubicBezTo>
                    <a:pt x="4216431" y="239762"/>
                    <a:pt x="4206972" y="230219"/>
                    <a:pt x="4196758" y="221010"/>
                  </a:cubicBezTo>
                  <a:cubicBezTo>
                    <a:pt x="4209316" y="201253"/>
                    <a:pt x="4215426" y="170697"/>
                    <a:pt x="4215092" y="129341"/>
                  </a:cubicBezTo>
                  <a:lnTo>
                    <a:pt x="4215092" y="22855"/>
                  </a:lnTo>
                  <a:cubicBezTo>
                    <a:pt x="4248578" y="20343"/>
                    <a:pt x="4278297" y="14399"/>
                    <a:pt x="4304250" y="5023"/>
                  </a:cubicBezTo>
                  <a:close/>
                  <a:moveTo>
                    <a:pt x="3744786" y="4521"/>
                  </a:moveTo>
                  <a:lnTo>
                    <a:pt x="3783714" y="4521"/>
                  </a:lnTo>
                  <a:lnTo>
                    <a:pt x="3779444" y="11553"/>
                  </a:lnTo>
                  <a:cubicBezTo>
                    <a:pt x="3803387" y="50230"/>
                    <a:pt x="3838715" y="82125"/>
                    <a:pt x="3885428" y="107240"/>
                  </a:cubicBezTo>
                  <a:cubicBezTo>
                    <a:pt x="3875717" y="120300"/>
                    <a:pt x="3867764" y="131602"/>
                    <a:pt x="3861569" y="141145"/>
                  </a:cubicBezTo>
                  <a:cubicBezTo>
                    <a:pt x="3815358" y="114858"/>
                    <a:pt x="3781620" y="82711"/>
                    <a:pt x="3760357" y="44705"/>
                  </a:cubicBezTo>
                  <a:cubicBezTo>
                    <a:pt x="3739428" y="80870"/>
                    <a:pt x="3705523" y="114105"/>
                    <a:pt x="3658642" y="144410"/>
                  </a:cubicBezTo>
                  <a:cubicBezTo>
                    <a:pt x="3653786" y="136708"/>
                    <a:pt x="3646001" y="125658"/>
                    <a:pt x="3635285" y="111259"/>
                  </a:cubicBezTo>
                  <a:cubicBezTo>
                    <a:pt x="3683506" y="82125"/>
                    <a:pt x="3720006" y="46546"/>
                    <a:pt x="3744786" y="4521"/>
                  </a:cubicBezTo>
                  <a:close/>
                  <a:moveTo>
                    <a:pt x="2275796" y="3767"/>
                  </a:moveTo>
                  <a:cubicBezTo>
                    <a:pt x="2288019" y="19841"/>
                    <a:pt x="2299069" y="35328"/>
                    <a:pt x="2308948" y="50230"/>
                  </a:cubicBezTo>
                  <a:lnTo>
                    <a:pt x="2277303" y="69568"/>
                  </a:lnTo>
                  <a:cubicBezTo>
                    <a:pt x="2266085" y="49811"/>
                    <a:pt x="2255872" y="33403"/>
                    <a:pt x="2246663" y="20343"/>
                  </a:cubicBezTo>
                  <a:close/>
                  <a:moveTo>
                    <a:pt x="4431581" y="2512"/>
                  </a:moveTo>
                  <a:lnTo>
                    <a:pt x="4445896" y="36166"/>
                  </a:lnTo>
                  <a:cubicBezTo>
                    <a:pt x="4422288" y="42193"/>
                    <a:pt x="4393238" y="46965"/>
                    <a:pt x="4358748" y="50481"/>
                  </a:cubicBezTo>
                  <a:lnTo>
                    <a:pt x="4358748" y="84135"/>
                  </a:lnTo>
                  <a:lnTo>
                    <a:pt x="4446650" y="84135"/>
                  </a:lnTo>
                  <a:lnTo>
                    <a:pt x="4446650" y="115277"/>
                  </a:lnTo>
                  <a:lnTo>
                    <a:pt x="4418522" y="115277"/>
                  </a:lnTo>
                  <a:lnTo>
                    <a:pt x="4418522" y="247381"/>
                  </a:lnTo>
                  <a:lnTo>
                    <a:pt x="4385370" y="247381"/>
                  </a:lnTo>
                  <a:lnTo>
                    <a:pt x="4385370" y="115277"/>
                  </a:lnTo>
                  <a:lnTo>
                    <a:pt x="4358748" y="115277"/>
                  </a:lnTo>
                  <a:lnTo>
                    <a:pt x="4358748" y="122560"/>
                  </a:lnTo>
                  <a:cubicBezTo>
                    <a:pt x="4358748" y="179236"/>
                    <a:pt x="4347614" y="221680"/>
                    <a:pt x="4325346" y="249892"/>
                  </a:cubicBezTo>
                  <a:cubicBezTo>
                    <a:pt x="4315132" y="240348"/>
                    <a:pt x="4305170" y="232228"/>
                    <a:pt x="4295459" y="225531"/>
                  </a:cubicBezTo>
                  <a:cubicBezTo>
                    <a:pt x="4315886" y="203430"/>
                    <a:pt x="4326099" y="168688"/>
                    <a:pt x="4326099" y="121305"/>
                  </a:cubicBezTo>
                  <a:lnTo>
                    <a:pt x="4326099" y="20594"/>
                  </a:lnTo>
                  <a:cubicBezTo>
                    <a:pt x="4369464" y="17078"/>
                    <a:pt x="4404624" y="11051"/>
                    <a:pt x="4431581" y="2512"/>
                  </a:cubicBezTo>
                  <a:close/>
                  <a:moveTo>
                    <a:pt x="4027020" y="2261"/>
                  </a:moveTo>
                  <a:lnTo>
                    <a:pt x="4063687" y="2261"/>
                  </a:lnTo>
                  <a:cubicBezTo>
                    <a:pt x="4063771" y="20427"/>
                    <a:pt x="4062976" y="38007"/>
                    <a:pt x="4061301" y="55002"/>
                  </a:cubicBezTo>
                  <a:cubicBezTo>
                    <a:pt x="4073858" y="133192"/>
                    <a:pt x="4110233" y="184594"/>
                    <a:pt x="4170425" y="209206"/>
                  </a:cubicBezTo>
                  <a:cubicBezTo>
                    <a:pt x="4157198" y="224777"/>
                    <a:pt x="4147570" y="236916"/>
                    <a:pt x="4141543" y="245622"/>
                  </a:cubicBezTo>
                  <a:cubicBezTo>
                    <a:pt x="4096504" y="222768"/>
                    <a:pt x="4064692" y="183840"/>
                    <a:pt x="4046107" y="128839"/>
                  </a:cubicBezTo>
                  <a:cubicBezTo>
                    <a:pt x="4028443" y="177980"/>
                    <a:pt x="3995124" y="217745"/>
                    <a:pt x="3946150" y="248134"/>
                  </a:cubicBezTo>
                  <a:cubicBezTo>
                    <a:pt x="3940960" y="238925"/>
                    <a:pt x="3932504" y="226954"/>
                    <a:pt x="3920784" y="212220"/>
                  </a:cubicBezTo>
                  <a:cubicBezTo>
                    <a:pt x="3958372" y="190789"/>
                    <a:pt x="3985559" y="164837"/>
                    <a:pt x="4002344" y="134364"/>
                  </a:cubicBezTo>
                  <a:cubicBezTo>
                    <a:pt x="4019129" y="103892"/>
                    <a:pt x="4027354" y="59857"/>
                    <a:pt x="4027020" y="2261"/>
                  </a:cubicBezTo>
                  <a:close/>
                  <a:moveTo>
                    <a:pt x="940920" y="2261"/>
                  </a:moveTo>
                  <a:lnTo>
                    <a:pt x="977587" y="2261"/>
                  </a:lnTo>
                  <a:cubicBezTo>
                    <a:pt x="977671" y="20427"/>
                    <a:pt x="976876" y="38007"/>
                    <a:pt x="975201" y="55002"/>
                  </a:cubicBezTo>
                  <a:cubicBezTo>
                    <a:pt x="987759" y="133192"/>
                    <a:pt x="1024133" y="184594"/>
                    <a:pt x="1084325" y="209206"/>
                  </a:cubicBezTo>
                  <a:cubicBezTo>
                    <a:pt x="1071098" y="224777"/>
                    <a:pt x="1061470" y="236916"/>
                    <a:pt x="1055443" y="245622"/>
                  </a:cubicBezTo>
                  <a:cubicBezTo>
                    <a:pt x="1010404" y="222768"/>
                    <a:pt x="978592" y="183840"/>
                    <a:pt x="960007" y="128839"/>
                  </a:cubicBezTo>
                  <a:cubicBezTo>
                    <a:pt x="942343" y="177980"/>
                    <a:pt x="909024" y="217745"/>
                    <a:pt x="860050" y="248134"/>
                  </a:cubicBezTo>
                  <a:cubicBezTo>
                    <a:pt x="854860" y="238925"/>
                    <a:pt x="846405" y="226954"/>
                    <a:pt x="834684" y="212220"/>
                  </a:cubicBezTo>
                  <a:cubicBezTo>
                    <a:pt x="872273" y="190789"/>
                    <a:pt x="899459" y="164837"/>
                    <a:pt x="916245" y="134364"/>
                  </a:cubicBezTo>
                  <a:cubicBezTo>
                    <a:pt x="933030" y="103892"/>
                    <a:pt x="941255" y="59857"/>
                    <a:pt x="940920" y="2261"/>
                  </a:cubicBezTo>
                  <a:close/>
                  <a:moveTo>
                    <a:pt x="101464" y="2261"/>
                  </a:moveTo>
                  <a:lnTo>
                    <a:pt x="141648" y="2261"/>
                  </a:lnTo>
                  <a:lnTo>
                    <a:pt x="141648" y="87651"/>
                  </a:lnTo>
                  <a:lnTo>
                    <a:pt x="243111" y="87651"/>
                  </a:lnTo>
                  <a:lnTo>
                    <a:pt x="243111" y="123314"/>
                  </a:lnTo>
                  <a:lnTo>
                    <a:pt x="141648" y="123314"/>
                  </a:lnTo>
                  <a:lnTo>
                    <a:pt x="141648" y="248134"/>
                  </a:lnTo>
                  <a:lnTo>
                    <a:pt x="101464" y="248134"/>
                  </a:lnTo>
                  <a:lnTo>
                    <a:pt x="101464" y="123314"/>
                  </a:lnTo>
                  <a:lnTo>
                    <a:pt x="0" y="123314"/>
                  </a:lnTo>
                  <a:lnTo>
                    <a:pt x="0" y="87651"/>
                  </a:lnTo>
                  <a:lnTo>
                    <a:pt x="101464" y="87651"/>
                  </a:lnTo>
                  <a:close/>
                  <a:moveTo>
                    <a:pt x="3210437" y="2009"/>
                  </a:moveTo>
                  <a:lnTo>
                    <a:pt x="3246351" y="2009"/>
                  </a:lnTo>
                  <a:cubicBezTo>
                    <a:pt x="3242500" y="8874"/>
                    <a:pt x="3238524" y="15488"/>
                    <a:pt x="3234421" y="21850"/>
                  </a:cubicBezTo>
                  <a:lnTo>
                    <a:pt x="3313659" y="21850"/>
                  </a:lnTo>
                  <a:lnTo>
                    <a:pt x="3313659" y="48472"/>
                  </a:lnTo>
                  <a:cubicBezTo>
                    <a:pt x="3304617" y="62787"/>
                    <a:pt x="3292939" y="75470"/>
                    <a:pt x="3278623" y="86521"/>
                  </a:cubicBezTo>
                  <a:cubicBezTo>
                    <a:pt x="3292018" y="90706"/>
                    <a:pt x="3306794" y="93678"/>
                    <a:pt x="3322951" y="95436"/>
                  </a:cubicBezTo>
                  <a:cubicBezTo>
                    <a:pt x="3318765" y="105817"/>
                    <a:pt x="3315249" y="115696"/>
                    <a:pt x="3312403" y="125072"/>
                  </a:cubicBezTo>
                  <a:cubicBezTo>
                    <a:pt x="3295911" y="122728"/>
                    <a:pt x="3280716" y="119086"/>
                    <a:pt x="3266820" y="114147"/>
                  </a:cubicBezTo>
                  <a:lnTo>
                    <a:pt x="3281512" y="129592"/>
                  </a:lnTo>
                  <a:cubicBezTo>
                    <a:pt x="3261252" y="142150"/>
                    <a:pt x="3231533" y="154540"/>
                    <a:pt x="3192354" y="166762"/>
                  </a:cubicBezTo>
                  <a:cubicBezTo>
                    <a:pt x="3189508" y="161739"/>
                    <a:pt x="3184652" y="154372"/>
                    <a:pt x="3177788" y="144661"/>
                  </a:cubicBezTo>
                  <a:cubicBezTo>
                    <a:pt x="3214455" y="134866"/>
                    <a:pt x="3243128" y="124318"/>
                    <a:pt x="3263806" y="113017"/>
                  </a:cubicBezTo>
                  <a:cubicBezTo>
                    <a:pt x="3258113" y="110924"/>
                    <a:pt x="3252630" y="108580"/>
                    <a:pt x="3247356" y="105984"/>
                  </a:cubicBezTo>
                  <a:cubicBezTo>
                    <a:pt x="3227850" y="115779"/>
                    <a:pt x="3205163" y="123565"/>
                    <a:pt x="3179295" y="129341"/>
                  </a:cubicBezTo>
                  <a:cubicBezTo>
                    <a:pt x="3177537" y="124235"/>
                    <a:pt x="3173435" y="116114"/>
                    <a:pt x="3166988" y="104980"/>
                  </a:cubicBezTo>
                  <a:lnTo>
                    <a:pt x="3166988" y="210462"/>
                  </a:lnTo>
                  <a:lnTo>
                    <a:pt x="3139864" y="210462"/>
                  </a:lnTo>
                  <a:lnTo>
                    <a:pt x="3139864" y="41691"/>
                  </a:lnTo>
                  <a:lnTo>
                    <a:pt x="3166988" y="41691"/>
                  </a:lnTo>
                  <a:lnTo>
                    <a:pt x="3166988" y="62536"/>
                  </a:lnTo>
                  <a:cubicBezTo>
                    <a:pt x="3188085" y="41188"/>
                    <a:pt x="3202568" y="21013"/>
                    <a:pt x="3210437" y="2009"/>
                  </a:cubicBezTo>
                  <a:close/>
                  <a:moveTo>
                    <a:pt x="3114750" y="2009"/>
                  </a:moveTo>
                  <a:lnTo>
                    <a:pt x="3146394" y="7535"/>
                  </a:lnTo>
                  <a:cubicBezTo>
                    <a:pt x="3140367" y="29636"/>
                    <a:pt x="3133837" y="50355"/>
                    <a:pt x="3126805" y="69694"/>
                  </a:cubicBezTo>
                  <a:lnTo>
                    <a:pt x="3126805" y="249139"/>
                  </a:lnTo>
                  <a:lnTo>
                    <a:pt x="3096667" y="249139"/>
                  </a:lnTo>
                  <a:lnTo>
                    <a:pt x="3096667" y="139136"/>
                  </a:lnTo>
                  <a:cubicBezTo>
                    <a:pt x="3091895" y="148261"/>
                    <a:pt x="3086956" y="156967"/>
                    <a:pt x="3081849" y="165255"/>
                  </a:cubicBezTo>
                  <a:cubicBezTo>
                    <a:pt x="3079003" y="148847"/>
                    <a:pt x="3075822" y="132439"/>
                    <a:pt x="3072306" y="116030"/>
                  </a:cubicBezTo>
                  <a:cubicBezTo>
                    <a:pt x="3088882" y="85558"/>
                    <a:pt x="3103030" y="47551"/>
                    <a:pt x="3114750" y="2009"/>
                  </a:cubicBezTo>
                  <a:close/>
                  <a:moveTo>
                    <a:pt x="1226168" y="2009"/>
                  </a:moveTo>
                  <a:lnTo>
                    <a:pt x="1264342" y="2009"/>
                  </a:lnTo>
                  <a:cubicBezTo>
                    <a:pt x="1263840" y="26873"/>
                    <a:pt x="1263170" y="47969"/>
                    <a:pt x="1262333" y="65299"/>
                  </a:cubicBezTo>
                  <a:lnTo>
                    <a:pt x="1366057" y="65299"/>
                  </a:lnTo>
                  <a:lnTo>
                    <a:pt x="1366057" y="99957"/>
                  </a:lnTo>
                  <a:lnTo>
                    <a:pt x="1265221" y="99957"/>
                  </a:lnTo>
                  <a:cubicBezTo>
                    <a:pt x="1279620" y="155879"/>
                    <a:pt x="1314404" y="193468"/>
                    <a:pt x="1369573" y="212722"/>
                  </a:cubicBezTo>
                  <a:cubicBezTo>
                    <a:pt x="1357685" y="226284"/>
                    <a:pt x="1348141" y="237837"/>
                    <a:pt x="1340942" y="247381"/>
                  </a:cubicBezTo>
                  <a:cubicBezTo>
                    <a:pt x="1295317" y="225949"/>
                    <a:pt x="1263547" y="191416"/>
                    <a:pt x="1245631" y="143782"/>
                  </a:cubicBezTo>
                  <a:cubicBezTo>
                    <a:pt x="1231734" y="187398"/>
                    <a:pt x="1199630" y="222517"/>
                    <a:pt x="1149316" y="249139"/>
                  </a:cubicBezTo>
                  <a:cubicBezTo>
                    <a:pt x="1142619" y="240600"/>
                    <a:pt x="1133159" y="229884"/>
                    <a:pt x="1120937" y="216992"/>
                  </a:cubicBezTo>
                  <a:cubicBezTo>
                    <a:pt x="1181882" y="189365"/>
                    <a:pt x="1215243" y="150354"/>
                    <a:pt x="1221019" y="99957"/>
                  </a:cubicBezTo>
                  <a:lnTo>
                    <a:pt x="1125457" y="99957"/>
                  </a:lnTo>
                  <a:lnTo>
                    <a:pt x="1125457" y="65299"/>
                  </a:lnTo>
                  <a:lnTo>
                    <a:pt x="1224661" y="65299"/>
                  </a:lnTo>
                  <a:cubicBezTo>
                    <a:pt x="1225833" y="47049"/>
                    <a:pt x="1226335" y="25952"/>
                    <a:pt x="1226168" y="2009"/>
                  </a:cubicBezTo>
                  <a:close/>
                  <a:moveTo>
                    <a:pt x="5717734" y="1758"/>
                  </a:moveTo>
                  <a:lnTo>
                    <a:pt x="5752142" y="1758"/>
                  </a:lnTo>
                  <a:cubicBezTo>
                    <a:pt x="5752058" y="14651"/>
                    <a:pt x="5751849" y="27292"/>
                    <a:pt x="5751514" y="39682"/>
                  </a:cubicBezTo>
                  <a:lnTo>
                    <a:pt x="5824221" y="39682"/>
                  </a:lnTo>
                  <a:lnTo>
                    <a:pt x="5824221" y="121053"/>
                  </a:lnTo>
                  <a:lnTo>
                    <a:pt x="5844313" y="121053"/>
                  </a:lnTo>
                  <a:lnTo>
                    <a:pt x="5844313" y="154205"/>
                  </a:lnTo>
                  <a:lnTo>
                    <a:pt x="5757542" y="154205"/>
                  </a:lnTo>
                  <a:cubicBezTo>
                    <a:pt x="5774284" y="185263"/>
                    <a:pt x="5802204" y="205774"/>
                    <a:pt x="5841299" y="215736"/>
                  </a:cubicBezTo>
                  <a:cubicBezTo>
                    <a:pt x="5834267" y="226954"/>
                    <a:pt x="5827654" y="238172"/>
                    <a:pt x="5821458" y="249390"/>
                  </a:cubicBezTo>
                  <a:cubicBezTo>
                    <a:pt x="5781442" y="235995"/>
                    <a:pt x="5752016" y="210294"/>
                    <a:pt x="5733180" y="172287"/>
                  </a:cubicBezTo>
                  <a:cubicBezTo>
                    <a:pt x="5722800" y="200332"/>
                    <a:pt x="5699401" y="226452"/>
                    <a:pt x="5662984" y="250645"/>
                  </a:cubicBezTo>
                  <a:cubicBezTo>
                    <a:pt x="5656622" y="240097"/>
                    <a:pt x="5649004" y="229465"/>
                    <a:pt x="5640130" y="218750"/>
                  </a:cubicBezTo>
                  <a:cubicBezTo>
                    <a:pt x="5672277" y="203848"/>
                    <a:pt x="5694001" y="182333"/>
                    <a:pt x="5705303" y="154205"/>
                  </a:cubicBezTo>
                  <a:lnTo>
                    <a:pt x="5664994" y="154205"/>
                  </a:lnTo>
                  <a:lnTo>
                    <a:pt x="5664994" y="121053"/>
                  </a:lnTo>
                  <a:lnTo>
                    <a:pt x="5713465" y="121053"/>
                  </a:lnTo>
                  <a:cubicBezTo>
                    <a:pt x="5714470" y="106654"/>
                    <a:pt x="5715348" y="90581"/>
                    <a:pt x="5716102" y="72833"/>
                  </a:cubicBezTo>
                  <a:lnTo>
                    <a:pt x="5672026" y="72833"/>
                  </a:lnTo>
                  <a:lnTo>
                    <a:pt x="5672026" y="39682"/>
                  </a:lnTo>
                  <a:lnTo>
                    <a:pt x="5717106" y="39682"/>
                  </a:lnTo>
                  <a:close/>
                  <a:moveTo>
                    <a:pt x="2970628" y="1758"/>
                  </a:moveTo>
                  <a:lnTo>
                    <a:pt x="3007045" y="1758"/>
                  </a:lnTo>
                  <a:lnTo>
                    <a:pt x="3007045" y="43198"/>
                  </a:lnTo>
                  <a:lnTo>
                    <a:pt x="3043461" y="43198"/>
                  </a:lnTo>
                  <a:lnTo>
                    <a:pt x="3043461" y="73586"/>
                  </a:lnTo>
                  <a:lnTo>
                    <a:pt x="3007045" y="73586"/>
                  </a:lnTo>
                  <a:lnTo>
                    <a:pt x="3007045" y="157219"/>
                  </a:lnTo>
                  <a:cubicBezTo>
                    <a:pt x="3007045" y="171534"/>
                    <a:pt x="3003759" y="182354"/>
                    <a:pt x="2997187" y="189679"/>
                  </a:cubicBezTo>
                  <a:cubicBezTo>
                    <a:pt x="2990615" y="197005"/>
                    <a:pt x="2981386" y="200876"/>
                    <a:pt x="2969498" y="201295"/>
                  </a:cubicBezTo>
                  <a:cubicBezTo>
                    <a:pt x="2957610" y="201714"/>
                    <a:pt x="2941244" y="201923"/>
                    <a:pt x="2920399" y="201923"/>
                  </a:cubicBezTo>
                  <a:cubicBezTo>
                    <a:pt x="2918222" y="191375"/>
                    <a:pt x="2915125" y="179403"/>
                    <a:pt x="2911106" y="166009"/>
                  </a:cubicBezTo>
                  <a:cubicBezTo>
                    <a:pt x="2931031" y="167348"/>
                    <a:pt x="2944676" y="168018"/>
                    <a:pt x="2952043" y="168018"/>
                  </a:cubicBezTo>
                  <a:cubicBezTo>
                    <a:pt x="2964433" y="168018"/>
                    <a:pt x="2970628" y="161153"/>
                    <a:pt x="2970628" y="147424"/>
                  </a:cubicBezTo>
                  <a:lnTo>
                    <a:pt x="2970628" y="73586"/>
                  </a:lnTo>
                  <a:lnTo>
                    <a:pt x="2870672" y="73586"/>
                  </a:lnTo>
                  <a:lnTo>
                    <a:pt x="2870672" y="43198"/>
                  </a:lnTo>
                  <a:lnTo>
                    <a:pt x="2970628" y="43198"/>
                  </a:lnTo>
                  <a:close/>
                  <a:moveTo>
                    <a:pt x="5465638" y="1507"/>
                  </a:moveTo>
                  <a:lnTo>
                    <a:pt x="5500296" y="10548"/>
                  </a:lnTo>
                  <a:cubicBezTo>
                    <a:pt x="5496613" y="21683"/>
                    <a:pt x="5492678" y="32566"/>
                    <a:pt x="5488493" y="43198"/>
                  </a:cubicBezTo>
                  <a:lnTo>
                    <a:pt x="5553289" y="43198"/>
                  </a:lnTo>
                  <a:lnTo>
                    <a:pt x="5550400" y="187733"/>
                  </a:lnTo>
                  <a:cubicBezTo>
                    <a:pt x="5549982" y="203304"/>
                    <a:pt x="5548684" y="214208"/>
                    <a:pt x="5546508" y="220445"/>
                  </a:cubicBezTo>
                  <a:cubicBezTo>
                    <a:pt x="5544331" y="226682"/>
                    <a:pt x="5540941" y="231768"/>
                    <a:pt x="5536336" y="235702"/>
                  </a:cubicBezTo>
                  <a:cubicBezTo>
                    <a:pt x="5531732" y="239637"/>
                    <a:pt x="5525307" y="242316"/>
                    <a:pt x="5517061" y="243739"/>
                  </a:cubicBezTo>
                  <a:cubicBezTo>
                    <a:pt x="5508815" y="245162"/>
                    <a:pt x="5490837" y="245874"/>
                    <a:pt x="5463127" y="245874"/>
                  </a:cubicBezTo>
                  <a:cubicBezTo>
                    <a:pt x="5460616" y="231140"/>
                    <a:pt x="5457434" y="218499"/>
                    <a:pt x="5453584" y="207950"/>
                  </a:cubicBezTo>
                  <a:cubicBezTo>
                    <a:pt x="5465973" y="208955"/>
                    <a:pt x="5479158" y="209457"/>
                    <a:pt x="5493139" y="209457"/>
                  </a:cubicBezTo>
                  <a:cubicBezTo>
                    <a:pt x="5497158" y="209457"/>
                    <a:pt x="5500632" y="208997"/>
                    <a:pt x="5503562" y="208076"/>
                  </a:cubicBezTo>
                  <a:cubicBezTo>
                    <a:pt x="5506492" y="207155"/>
                    <a:pt x="5508898" y="205753"/>
                    <a:pt x="5510782" y="203869"/>
                  </a:cubicBezTo>
                  <a:cubicBezTo>
                    <a:pt x="5512666" y="201986"/>
                    <a:pt x="5513942" y="199872"/>
                    <a:pt x="5514612" y="197528"/>
                  </a:cubicBezTo>
                  <a:cubicBezTo>
                    <a:pt x="5515282" y="195184"/>
                    <a:pt x="5515826" y="184887"/>
                    <a:pt x="5516244" y="166637"/>
                  </a:cubicBezTo>
                  <a:lnTo>
                    <a:pt x="5517374" y="115277"/>
                  </a:lnTo>
                  <a:cubicBezTo>
                    <a:pt x="5517710" y="99287"/>
                    <a:pt x="5517877" y="86311"/>
                    <a:pt x="5517877" y="76349"/>
                  </a:cubicBezTo>
                  <a:lnTo>
                    <a:pt x="5474178" y="76349"/>
                  </a:lnTo>
                  <a:cubicBezTo>
                    <a:pt x="5468652" y="88069"/>
                    <a:pt x="5462792" y="99455"/>
                    <a:pt x="5456597" y="110505"/>
                  </a:cubicBezTo>
                  <a:cubicBezTo>
                    <a:pt x="5448644" y="105315"/>
                    <a:pt x="5438766" y="100166"/>
                    <a:pt x="5426962" y="95060"/>
                  </a:cubicBezTo>
                  <a:lnTo>
                    <a:pt x="5426962" y="244618"/>
                  </a:lnTo>
                  <a:lnTo>
                    <a:pt x="5392052" y="244618"/>
                  </a:lnTo>
                  <a:lnTo>
                    <a:pt x="5392052" y="226535"/>
                  </a:lnTo>
                  <a:lnTo>
                    <a:pt x="5356389" y="226535"/>
                  </a:lnTo>
                  <a:lnTo>
                    <a:pt x="5356389" y="246125"/>
                  </a:lnTo>
                  <a:lnTo>
                    <a:pt x="5321480" y="246125"/>
                  </a:lnTo>
                  <a:lnTo>
                    <a:pt x="5321480" y="41942"/>
                  </a:lnTo>
                  <a:lnTo>
                    <a:pt x="5347976" y="41942"/>
                  </a:lnTo>
                  <a:cubicBezTo>
                    <a:pt x="5352832" y="25534"/>
                    <a:pt x="5356222" y="12223"/>
                    <a:pt x="5358148" y="2009"/>
                  </a:cubicBezTo>
                  <a:lnTo>
                    <a:pt x="5395568" y="7786"/>
                  </a:lnTo>
                  <a:lnTo>
                    <a:pt x="5384266" y="41942"/>
                  </a:lnTo>
                  <a:lnTo>
                    <a:pt x="5426962" y="41942"/>
                  </a:lnTo>
                  <a:lnTo>
                    <a:pt x="5426962" y="90916"/>
                  </a:lnTo>
                  <a:cubicBezTo>
                    <a:pt x="5440440" y="68312"/>
                    <a:pt x="5453332" y="38510"/>
                    <a:pt x="5465638" y="1507"/>
                  </a:cubicBezTo>
                  <a:close/>
                  <a:moveTo>
                    <a:pt x="2068135" y="1507"/>
                  </a:moveTo>
                  <a:lnTo>
                    <a:pt x="2111332" y="1507"/>
                  </a:lnTo>
                  <a:lnTo>
                    <a:pt x="2104300" y="10046"/>
                  </a:lnTo>
                  <a:cubicBezTo>
                    <a:pt x="2125899" y="41691"/>
                    <a:pt x="2160724" y="68647"/>
                    <a:pt x="2208777" y="90916"/>
                  </a:cubicBezTo>
                  <a:cubicBezTo>
                    <a:pt x="2199903" y="101799"/>
                    <a:pt x="2192369" y="111677"/>
                    <a:pt x="2186174" y="120551"/>
                  </a:cubicBezTo>
                  <a:cubicBezTo>
                    <a:pt x="2173617" y="113854"/>
                    <a:pt x="2161896" y="106822"/>
                    <a:pt x="2151013" y="99455"/>
                  </a:cubicBezTo>
                  <a:lnTo>
                    <a:pt x="2151013" y="116533"/>
                  </a:lnTo>
                  <a:lnTo>
                    <a:pt x="2016398" y="116533"/>
                  </a:lnTo>
                  <a:lnTo>
                    <a:pt x="2016398" y="97948"/>
                  </a:lnTo>
                  <a:cubicBezTo>
                    <a:pt x="2005515" y="105315"/>
                    <a:pt x="1993795" y="112682"/>
                    <a:pt x="1981238" y="120049"/>
                  </a:cubicBezTo>
                  <a:cubicBezTo>
                    <a:pt x="1976382" y="113184"/>
                    <a:pt x="1968848" y="103306"/>
                    <a:pt x="1958634" y="90413"/>
                  </a:cubicBezTo>
                  <a:cubicBezTo>
                    <a:pt x="2013552" y="61448"/>
                    <a:pt x="2050052" y="31812"/>
                    <a:pt x="2068135" y="1507"/>
                  </a:cubicBezTo>
                  <a:close/>
                  <a:moveTo>
                    <a:pt x="2553761" y="1005"/>
                  </a:moveTo>
                  <a:cubicBezTo>
                    <a:pt x="2568160" y="18418"/>
                    <a:pt x="2579796" y="33738"/>
                    <a:pt x="2588670" y="46965"/>
                  </a:cubicBezTo>
                  <a:lnTo>
                    <a:pt x="2559035" y="66554"/>
                  </a:lnTo>
                  <a:cubicBezTo>
                    <a:pt x="2547817" y="48639"/>
                    <a:pt x="2537018" y="32733"/>
                    <a:pt x="2526637" y="18836"/>
                  </a:cubicBezTo>
                  <a:close/>
                  <a:moveTo>
                    <a:pt x="4892343" y="503"/>
                  </a:moveTo>
                  <a:cubicBezTo>
                    <a:pt x="4902054" y="12558"/>
                    <a:pt x="4911263" y="25366"/>
                    <a:pt x="4919970" y="38928"/>
                  </a:cubicBezTo>
                  <a:lnTo>
                    <a:pt x="4907161" y="47216"/>
                  </a:lnTo>
                  <a:lnTo>
                    <a:pt x="4932526" y="47216"/>
                  </a:lnTo>
                  <a:cubicBezTo>
                    <a:pt x="4941400" y="31143"/>
                    <a:pt x="4948852" y="15655"/>
                    <a:pt x="4954879" y="754"/>
                  </a:cubicBezTo>
                  <a:lnTo>
                    <a:pt x="4987026" y="13813"/>
                  </a:lnTo>
                  <a:cubicBezTo>
                    <a:pt x="4979492" y="26706"/>
                    <a:pt x="4972710" y="37840"/>
                    <a:pt x="4966683" y="47216"/>
                  </a:cubicBezTo>
                  <a:lnTo>
                    <a:pt x="4995062" y="47216"/>
                  </a:lnTo>
                  <a:lnTo>
                    <a:pt x="4995062" y="149684"/>
                  </a:lnTo>
                  <a:lnTo>
                    <a:pt x="4961408" y="149684"/>
                  </a:lnTo>
                  <a:lnTo>
                    <a:pt x="4961408" y="205941"/>
                  </a:lnTo>
                  <a:cubicBezTo>
                    <a:pt x="4961408" y="211969"/>
                    <a:pt x="4963920" y="214982"/>
                    <a:pt x="4968943" y="214982"/>
                  </a:cubicBezTo>
                  <a:lnTo>
                    <a:pt x="4970199" y="214982"/>
                  </a:lnTo>
                  <a:cubicBezTo>
                    <a:pt x="4973882" y="214982"/>
                    <a:pt x="4976226" y="212136"/>
                    <a:pt x="4977231" y="206443"/>
                  </a:cubicBezTo>
                  <a:cubicBezTo>
                    <a:pt x="4978236" y="198574"/>
                    <a:pt x="4979156" y="189031"/>
                    <a:pt x="4979994" y="177813"/>
                  </a:cubicBezTo>
                  <a:cubicBezTo>
                    <a:pt x="4989872" y="182333"/>
                    <a:pt x="4999834" y="186519"/>
                    <a:pt x="5009880" y="190370"/>
                  </a:cubicBezTo>
                  <a:cubicBezTo>
                    <a:pt x="5007368" y="207783"/>
                    <a:pt x="5005360" y="219587"/>
                    <a:pt x="5003852" y="225782"/>
                  </a:cubicBezTo>
                  <a:cubicBezTo>
                    <a:pt x="5000504" y="240181"/>
                    <a:pt x="4990207" y="247381"/>
                    <a:pt x="4972962" y="247381"/>
                  </a:cubicBezTo>
                  <a:lnTo>
                    <a:pt x="4959650" y="247381"/>
                  </a:lnTo>
                  <a:cubicBezTo>
                    <a:pt x="4939224" y="247381"/>
                    <a:pt x="4929010" y="236749"/>
                    <a:pt x="4929010" y="215485"/>
                  </a:cubicBezTo>
                  <a:lnTo>
                    <a:pt x="4929010" y="149684"/>
                  </a:lnTo>
                  <a:lnTo>
                    <a:pt x="4913690" y="149684"/>
                  </a:lnTo>
                  <a:cubicBezTo>
                    <a:pt x="4913356" y="177813"/>
                    <a:pt x="4910258" y="197821"/>
                    <a:pt x="4904398" y="209708"/>
                  </a:cubicBezTo>
                  <a:cubicBezTo>
                    <a:pt x="4898036" y="224108"/>
                    <a:pt x="4883972" y="238255"/>
                    <a:pt x="4862206" y="252152"/>
                  </a:cubicBezTo>
                  <a:cubicBezTo>
                    <a:pt x="4854504" y="242441"/>
                    <a:pt x="4846383" y="233316"/>
                    <a:pt x="4837844" y="224777"/>
                  </a:cubicBezTo>
                  <a:cubicBezTo>
                    <a:pt x="4856429" y="214899"/>
                    <a:pt x="4868400" y="204602"/>
                    <a:pt x="4873758" y="193886"/>
                  </a:cubicBezTo>
                  <a:cubicBezTo>
                    <a:pt x="4878446" y="185515"/>
                    <a:pt x="4881125" y="170781"/>
                    <a:pt x="4881795" y="149684"/>
                  </a:cubicBezTo>
                  <a:lnTo>
                    <a:pt x="4858690" y="149684"/>
                  </a:lnTo>
                  <a:lnTo>
                    <a:pt x="4858690" y="47216"/>
                  </a:lnTo>
                  <a:lnTo>
                    <a:pt x="4886818" y="47216"/>
                  </a:lnTo>
                  <a:cubicBezTo>
                    <a:pt x="4880120" y="36333"/>
                    <a:pt x="4873256" y="26120"/>
                    <a:pt x="4866224" y="16576"/>
                  </a:cubicBezTo>
                  <a:close/>
                  <a:moveTo>
                    <a:pt x="4528989" y="503"/>
                  </a:moveTo>
                  <a:lnTo>
                    <a:pt x="4556364" y="22604"/>
                  </a:lnTo>
                  <a:cubicBezTo>
                    <a:pt x="4537612" y="49058"/>
                    <a:pt x="4514841" y="73838"/>
                    <a:pt x="4488052" y="96943"/>
                  </a:cubicBezTo>
                  <a:cubicBezTo>
                    <a:pt x="4485372" y="86730"/>
                    <a:pt x="4481187" y="73838"/>
                    <a:pt x="4475494" y="58266"/>
                  </a:cubicBezTo>
                  <a:cubicBezTo>
                    <a:pt x="4497093" y="40854"/>
                    <a:pt x="4514924" y="21599"/>
                    <a:pt x="4528989" y="503"/>
                  </a:cubicBezTo>
                  <a:close/>
                  <a:moveTo>
                    <a:pt x="5175600" y="251"/>
                  </a:moveTo>
                  <a:lnTo>
                    <a:pt x="5210258" y="251"/>
                  </a:lnTo>
                  <a:lnTo>
                    <a:pt x="5210258" y="40435"/>
                  </a:lnTo>
                  <a:lnTo>
                    <a:pt x="5273296" y="40435"/>
                  </a:lnTo>
                  <a:lnTo>
                    <a:pt x="5273296" y="70322"/>
                  </a:lnTo>
                  <a:lnTo>
                    <a:pt x="5210258" y="70322"/>
                  </a:lnTo>
                  <a:lnTo>
                    <a:pt x="5210258" y="115026"/>
                  </a:lnTo>
                  <a:lnTo>
                    <a:pt x="5284347" y="115026"/>
                  </a:lnTo>
                  <a:lnTo>
                    <a:pt x="5284347" y="144912"/>
                  </a:lnTo>
                  <a:lnTo>
                    <a:pt x="5197324" y="144912"/>
                  </a:lnTo>
                  <a:cubicBezTo>
                    <a:pt x="5183930" y="166846"/>
                    <a:pt x="5169154" y="187356"/>
                    <a:pt x="5152997" y="206443"/>
                  </a:cubicBezTo>
                  <a:cubicBezTo>
                    <a:pt x="5174596" y="205857"/>
                    <a:pt x="5198538" y="204895"/>
                    <a:pt x="5224825" y="203555"/>
                  </a:cubicBezTo>
                  <a:cubicBezTo>
                    <a:pt x="5217710" y="192589"/>
                    <a:pt x="5210844" y="182501"/>
                    <a:pt x="5204231" y="173292"/>
                  </a:cubicBezTo>
                  <a:lnTo>
                    <a:pt x="5232862" y="157219"/>
                  </a:lnTo>
                  <a:cubicBezTo>
                    <a:pt x="5253121" y="183003"/>
                    <a:pt x="5270618" y="208369"/>
                    <a:pt x="5285352" y="233316"/>
                  </a:cubicBezTo>
                  <a:lnTo>
                    <a:pt x="5253707" y="251148"/>
                  </a:lnTo>
                  <a:lnTo>
                    <a:pt x="5243661" y="234070"/>
                  </a:lnTo>
                  <a:cubicBezTo>
                    <a:pt x="5177777" y="236414"/>
                    <a:pt x="5135082" y="238758"/>
                    <a:pt x="5115576" y="241102"/>
                  </a:cubicBezTo>
                  <a:lnTo>
                    <a:pt x="5102768" y="212220"/>
                  </a:lnTo>
                  <a:cubicBezTo>
                    <a:pt x="5120180" y="197653"/>
                    <a:pt x="5137760" y="175217"/>
                    <a:pt x="5155508" y="144912"/>
                  </a:cubicBezTo>
                  <a:lnTo>
                    <a:pt x="5103018" y="144912"/>
                  </a:lnTo>
                  <a:lnTo>
                    <a:pt x="5103018" y="115026"/>
                  </a:lnTo>
                  <a:lnTo>
                    <a:pt x="5175600" y="115026"/>
                  </a:lnTo>
                  <a:lnTo>
                    <a:pt x="5175600" y="70322"/>
                  </a:lnTo>
                  <a:lnTo>
                    <a:pt x="5114069" y="70322"/>
                  </a:lnTo>
                  <a:lnTo>
                    <a:pt x="5114069" y="40435"/>
                  </a:lnTo>
                  <a:lnTo>
                    <a:pt x="5175600" y="40435"/>
                  </a:lnTo>
                  <a:close/>
                  <a:moveTo>
                    <a:pt x="3494931" y="251"/>
                  </a:moveTo>
                  <a:lnTo>
                    <a:pt x="3527831" y="6781"/>
                  </a:lnTo>
                  <a:cubicBezTo>
                    <a:pt x="3525487" y="18334"/>
                    <a:pt x="3522976" y="29301"/>
                    <a:pt x="3520297" y="39682"/>
                  </a:cubicBezTo>
                  <a:lnTo>
                    <a:pt x="3606441" y="39682"/>
                  </a:lnTo>
                  <a:lnTo>
                    <a:pt x="3606441" y="73084"/>
                  </a:lnTo>
                  <a:lnTo>
                    <a:pt x="3589237" y="73084"/>
                  </a:lnTo>
                  <a:cubicBezTo>
                    <a:pt x="3584633" y="115528"/>
                    <a:pt x="3573164" y="150270"/>
                    <a:pt x="3554830" y="177310"/>
                  </a:cubicBezTo>
                  <a:cubicBezTo>
                    <a:pt x="3569899" y="192965"/>
                    <a:pt x="3588107" y="206025"/>
                    <a:pt x="3609454" y="216489"/>
                  </a:cubicBezTo>
                  <a:lnTo>
                    <a:pt x="3587353" y="248887"/>
                  </a:lnTo>
                  <a:cubicBezTo>
                    <a:pt x="3565755" y="235995"/>
                    <a:pt x="3547337" y="221261"/>
                    <a:pt x="3532101" y="204685"/>
                  </a:cubicBezTo>
                  <a:cubicBezTo>
                    <a:pt x="3515274" y="221763"/>
                    <a:pt x="3495601" y="236581"/>
                    <a:pt x="3473081" y="249139"/>
                  </a:cubicBezTo>
                  <a:cubicBezTo>
                    <a:pt x="3468728" y="241437"/>
                    <a:pt x="3461863" y="230637"/>
                    <a:pt x="3452487" y="216741"/>
                  </a:cubicBezTo>
                  <a:cubicBezTo>
                    <a:pt x="3475007" y="205606"/>
                    <a:pt x="3494220" y="192086"/>
                    <a:pt x="3510126" y="176180"/>
                  </a:cubicBezTo>
                  <a:cubicBezTo>
                    <a:pt x="3499912" y="160274"/>
                    <a:pt x="3492043" y="142987"/>
                    <a:pt x="3486518" y="124318"/>
                  </a:cubicBezTo>
                  <a:cubicBezTo>
                    <a:pt x="3483839" y="128504"/>
                    <a:pt x="3481118" y="132439"/>
                    <a:pt x="3478355" y="136122"/>
                  </a:cubicBezTo>
                  <a:cubicBezTo>
                    <a:pt x="3472244" y="126579"/>
                    <a:pt x="3466719" y="118626"/>
                    <a:pt x="3461780" y="112263"/>
                  </a:cubicBezTo>
                  <a:lnTo>
                    <a:pt x="3461780" y="131602"/>
                  </a:lnTo>
                  <a:lnTo>
                    <a:pt x="3404518" y="131602"/>
                  </a:lnTo>
                  <a:lnTo>
                    <a:pt x="3404518" y="195393"/>
                  </a:lnTo>
                  <a:cubicBezTo>
                    <a:pt x="3419420" y="187356"/>
                    <a:pt x="3437167" y="178231"/>
                    <a:pt x="3457761" y="168018"/>
                  </a:cubicBezTo>
                  <a:cubicBezTo>
                    <a:pt x="3458264" y="175385"/>
                    <a:pt x="3459687" y="186770"/>
                    <a:pt x="3462031" y="202174"/>
                  </a:cubicBezTo>
                  <a:cubicBezTo>
                    <a:pt x="3419503" y="223438"/>
                    <a:pt x="3393300" y="238758"/>
                    <a:pt x="3383422" y="248134"/>
                  </a:cubicBezTo>
                  <a:lnTo>
                    <a:pt x="3364837" y="223522"/>
                  </a:lnTo>
                  <a:cubicBezTo>
                    <a:pt x="3369357" y="217996"/>
                    <a:pt x="3371534" y="210964"/>
                    <a:pt x="3371367" y="202425"/>
                  </a:cubicBezTo>
                  <a:lnTo>
                    <a:pt x="3371367" y="99455"/>
                  </a:lnTo>
                  <a:lnTo>
                    <a:pt x="3428628" y="99455"/>
                  </a:lnTo>
                  <a:lnTo>
                    <a:pt x="3428628" y="50732"/>
                  </a:lnTo>
                  <a:lnTo>
                    <a:pt x="3365339" y="50732"/>
                  </a:lnTo>
                  <a:lnTo>
                    <a:pt x="3365339" y="18585"/>
                  </a:lnTo>
                  <a:lnTo>
                    <a:pt x="3461780" y="18585"/>
                  </a:lnTo>
                  <a:lnTo>
                    <a:pt x="3461780" y="98701"/>
                  </a:lnTo>
                  <a:cubicBezTo>
                    <a:pt x="3477435" y="71828"/>
                    <a:pt x="3488485" y="39012"/>
                    <a:pt x="3494931" y="251"/>
                  </a:cubicBezTo>
                  <a:close/>
                  <a:moveTo>
                    <a:pt x="2832999" y="251"/>
                  </a:moveTo>
                  <a:cubicBezTo>
                    <a:pt x="2845389" y="17832"/>
                    <a:pt x="2855854" y="33570"/>
                    <a:pt x="2864393" y="47467"/>
                  </a:cubicBezTo>
                  <a:cubicBezTo>
                    <a:pt x="2861379" y="49309"/>
                    <a:pt x="2850664" y="55420"/>
                    <a:pt x="2832246" y="65801"/>
                  </a:cubicBezTo>
                  <a:cubicBezTo>
                    <a:pt x="2823037" y="48890"/>
                    <a:pt x="2813745" y="32733"/>
                    <a:pt x="2804369" y="17329"/>
                  </a:cubicBezTo>
                  <a:close/>
                  <a:moveTo>
                    <a:pt x="6012042" y="0"/>
                  </a:moveTo>
                  <a:cubicBezTo>
                    <a:pt x="6015474" y="8707"/>
                    <a:pt x="6019074" y="18334"/>
                    <a:pt x="6022842" y="28882"/>
                  </a:cubicBezTo>
                  <a:lnTo>
                    <a:pt x="6113506" y="28882"/>
                  </a:lnTo>
                  <a:lnTo>
                    <a:pt x="6113506" y="78358"/>
                  </a:lnTo>
                  <a:lnTo>
                    <a:pt x="6078848" y="78358"/>
                  </a:lnTo>
                  <a:lnTo>
                    <a:pt x="6078848" y="59522"/>
                  </a:lnTo>
                  <a:lnTo>
                    <a:pt x="5919118" y="59522"/>
                  </a:lnTo>
                  <a:lnTo>
                    <a:pt x="5919118" y="78358"/>
                  </a:lnTo>
                  <a:lnTo>
                    <a:pt x="5884460" y="78358"/>
                  </a:lnTo>
                  <a:lnTo>
                    <a:pt x="5884460" y="28882"/>
                  </a:lnTo>
                  <a:lnTo>
                    <a:pt x="5981276" y="28882"/>
                  </a:lnTo>
                  <a:lnTo>
                    <a:pt x="5973616" y="9042"/>
                  </a:lnTo>
                  <a:close/>
                  <a:moveTo>
                    <a:pt x="2395091" y="0"/>
                  </a:moveTo>
                  <a:cubicBezTo>
                    <a:pt x="2404467" y="19087"/>
                    <a:pt x="2413091" y="38091"/>
                    <a:pt x="2420960" y="57011"/>
                  </a:cubicBezTo>
                  <a:lnTo>
                    <a:pt x="2391826" y="69819"/>
                  </a:lnTo>
                  <a:cubicBezTo>
                    <a:pt x="2384125" y="50230"/>
                    <a:pt x="2375837" y="30557"/>
                    <a:pt x="2366963" y="10800"/>
                  </a:cubicBezTo>
                  <a:close/>
                  <a:moveTo>
                    <a:pt x="1793668" y="0"/>
                  </a:moveTo>
                  <a:lnTo>
                    <a:pt x="1827824" y="5023"/>
                  </a:lnTo>
                  <a:cubicBezTo>
                    <a:pt x="1824810" y="15488"/>
                    <a:pt x="1821503" y="25701"/>
                    <a:pt x="1817904" y="35663"/>
                  </a:cubicBezTo>
                  <a:lnTo>
                    <a:pt x="1926525" y="35663"/>
                  </a:lnTo>
                  <a:lnTo>
                    <a:pt x="1926525" y="64796"/>
                  </a:lnTo>
                  <a:lnTo>
                    <a:pt x="1906433" y="111761"/>
                  </a:lnTo>
                  <a:lnTo>
                    <a:pt x="1873282" y="105231"/>
                  </a:lnTo>
                  <a:lnTo>
                    <a:pt x="1891364" y="66554"/>
                  </a:lnTo>
                  <a:lnTo>
                    <a:pt x="1805597" y="66554"/>
                  </a:lnTo>
                  <a:cubicBezTo>
                    <a:pt x="1798398" y="83046"/>
                    <a:pt x="1790319" y="98701"/>
                    <a:pt x="1781362" y="113519"/>
                  </a:cubicBezTo>
                  <a:cubicBezTo>
                    <a:pt x="1769641" y="106822"/>
                    <a:pt x="1758256" y="100962"/>
                    <a:pt x="1747206" y="95939"/>
                  </a:cubicBezTo>
                  <a:cubicBezTo>
                    <a:pt x="1766628" y="66638"/>
                    <a:pt x="1782115" y="34659"/>
                    <a:pt x="1793668"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fontAlgn="auto"/>
              <a:endParaRPr lang="zh-CN" altLang="en-US" sz="2000" b="1" strike="noStrike"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PA-任意多边形 22"/>
            <p:cNvSpPr/>
            <p:nvPr>
              <p:custDataLst>
                <p:tags r:id="rId5"/>
              </p:custDataLst>
            </p:nvPr>
          </p:nvSpPr>
          <p:spPr>
            <a:xfrm>
              <a:off x="2242052" y="404335"/>
              <a:ext cx="2655878" cy="1310268"/>
            </a:xfrm>
            <a:custGeom>
              <a:avLst/>
              <a:gdLst/>
              <a:ahLst/>
              <a:cxnLst/>
              <a:rect l="l" t="t" r="r" b="b"/>
              <a:pathLst>
                <a:path w="2887610" h="1424592">
                  <a:moveTo>
                    <a:pt x="441182" y="1043183"/>
                  </a:moveTo>
                  <a:lnTo>
                    <a:pt x="441182" y="1238868"/>
                  </a:lnTo>
                  <a:cubicBezTo>
                    <a:pt x="475338" y="1240291"/>
                    <a:pt x="497398" y="1235785"/>
                    <a:pt x="507360" y="1225348"/>
                  </a:cubicBezTo>
                  <a:cubicBezTo>
                    <a:pt x="517322" y="1214912"/>
                    <a:pt x="522303" y="1194513"/>
                    <a:pt x="522303" y="1164152"/>
                  </a:cubicBezTo>
                  <a:lnTo>
                    <a:pt x="522303" y="1043183"/>
                  </a:lnTo>
                  <a:close/>
                  <a:moveTo>
                    <a:pt x="441182" y="775627"/>
                  </a:moveTo>
                  <a:lnTo>
                    <a:pt x="441182" y="909405"/>
                  </a:lnTo>
                  <a:lnTo>
                    <a:pt x="522303" y="909405"/>
                  </a:lnTo>
                  <a:lnTo>
                    <a:pt x="522303" y="775627"/>
                  </a:lnTo>
                  <a:close/>
                  <a:moveTo>
                    <a:pt x="230553" y="775627"/>
                  </a:moveTo>
                  <a:cubicBezTo>
                    <a:pt x="230553" y="782268"/>
                    <a:pt x="229842" y="826861"/>
                    <a:pt x="228419" y="909405"/>
                  </a:cubicBezTo>
                  <a:lnTo>
                    <a:pt x="304558" y="909405"/>
                  </a:lnTo>
                  <a:lnTo>
                    <a:pt x="304558" y="775627"/>
                  </a:lnTo>
                  <a:close/>
                  <a:moveTo>
                    <a:pt x="441182" y="506648"/>
                  </a:moveTo>
                  <a:lnTo>
                    <a:pt x="441182" y="641849"/>
                  </a:lnTo>
                  <a:lnTo>
                    <a:pt x="522303" y="641849"/>
                  </a:lnTo>
                  <a:lnTo>
                    <a:pt x="522303" y="506648"/>
                  </a:lnTo>
                  <a:close/>
                  <a:moveTo>
                    <a:pt x="230553" y="506648"/>
                  </a:moveTo>
                  <a:lnTo>
                    <a:pt x="230553" y="641849"/>
                  </a:lnTo>
                  <a:lnTo>
                    <a:pt x="304558" y="641849"/>
                  </a:lnTo>
                  <a:lnTo>
                    <a:pt x="304558" y="506648"/>
                  </a:lnTo>
                  <a:close/>
                  <a:moveTo>
                    <a:pt x="1464441" y="468222"/>
                  </a:moveTo>
                  <a:lnTo>
                    <a:pt x="1774692" y="468222"/>
                  </a:lnTo>
                  <a:lnTo>
                    <a:pt x="1774692" y="1047452"/>
                  </a:lnTo>
                  <a:cubicBezTo>
                    <a:pt x="1809797" y="1018989"/>
                    <a:pt x="1839683" y="992897"/>
                    <a:pt x="1864351" y="969178"/>
                  </a:cubicBezTo>
                  <a:lnTo>
                    <a:pt x="1864351" y="902289"/>
                  </a:lnTo>
                  <a:lnTo>
                    <a:pt x="2111983" y="902289"/>
                  </a:lnTo>
                  <a:cubicBezTo>
                    <a:pt x="2034183" y="872877"/>
                    <a:pt x="1951639" y="845836"/>
                    <a:pt x="1864351" y="821168"/>
                  </a:cubicBezTo>
                  <a:lnTo>
                    <a:pt x="1921278" y="703045"/>
                  </a:lnTo>
                  <a:cubicBezTo>
                    <a:pt x="2004771" y="724867"/>
                    <a:pt x="2108662" y="757126"/>
                    <a:pt x="2232952" y="799821"/>
                  </a:cubicBezTo>
                  <a:lnTo>
                    <a:pt x="2180295" y="902289"/>
                  </a:lnTo>
                  <a:lnTo>
                    <a:pt x="2322612" y="902289"/>
                  </a:lnTo>
                  <a:cubicBezTo>
                    <a:pt x="2345382" y="816899"/>
                    <a:pt x="2356768" y="702096"/>
                    <a:pt x="2356768" y="557882"/>
                  </a:cubicBezTo>
                  <a:lnTo>
                    <a:pt x="2550319" y="557882"/>
                  </a:lnTo>
                  <a:cubicBezTo>
                    <a:pt x="2550319" y="691660"/>
                    <a:pt x="2538459" y="806462"/>
                    <a:pt x="2514740" y="902289"/>
                  </a:cubicBezTo>
                  <a:lnTo>
                    <a:pt x="2866262" y="902289"/>
                  </a:lnTo>
                  <a:lnTo>
                    <a:pt x="2866262" y="1060261"/>
                  </a:lnTo>
                  <a:lnTo>
                    <a:pt x="2477737" y="1060261"/>
                  </a:lnTo>
                  <a:cubicBezTo>
                    <a:pt x="2475840" y="1064056"/>
                    <a:pt x="2473942" y="1067851"/>
                    <a:pt x="2472044" y="1071646"/>
                  </a:cubicBezTo>
                  <a:cubicBezTo>
                    <a:pt x="2607720" y="1131419"/>
                    <a:pt x="2746242" y="1194987"/>
                    <a:pt x="2887610" y="1262351"/>
                  </a:cubicBezTo>
                  <a:lnTo>
                    <a:pt x="2787988" y="1423169"/>
                  </a:lnTo>
                  <a:cubicBezTo>
                    <a:pt x="2653261" y="1348215"/>
                    <a:pt x="2515214" y="1275159"/>
                    <a:pt x="2373846" y="1204001"/>
                  </a:cubicBezTo>
                  <a:cubicBezTo>
                    <a:pt x="2283712" y="1298879"/>
                    <a:pt x="2140446" y="1372409"/>
                    <a:pt x="1944049" y="1424592"/>
                  </a:cubicBezTo>
                  <a:cubicBezTo>
                    <a:pt x="1900405" y="1348689"/>
                    <a:pt x="1861505" y="1285596"/>
                    <a:pt x="1827349" y="1235310"/>
                  </a:cubicBezTo>
                  <a:cubicBezTo>
                    <a:pt x="2039876" y="1203052"/>
                    <a:pt x="2184564" y="1144702"/>
                    <a:pt x="2261415" y="1060261"/>
                  </a:cubicBezTo>
                  <a:lnTo>
                    <a:pt x="1892815" y="1060261"/>
                  </a:lnTo>
                  <a:cubicBezTo>
                    <a:pt x="1895661" y="1097263"/>
                    <a:pt x="1899456" y="1133791"/>
                    <a:pt x="1904200" y="1169845"/>
                  </a:cubicBezTo>
                  <a:cubicBezTo>
                    <a:pt x="1800783" y="1246696"/>
                    <a:pt x="1714919" y="1319277"/>
                    <a:pt x="1646607" y="1387589"/>
                  </a:cubicBezTo>
                  <a:lnTo>
                    <a:pt x="1546985" y="1252388"/>
                  </a:lnTo>
                  <a:cubicBezTo>
                    <a:pt x="1571653" y="1226771"/>
                    <a:pt x="1583987" y="1186923"/>
                    <a:pt x="1583987" y="1132842"/>
                  </a:cubicBezTo>
                  <a:lnTo>
                    <a:pt x="1583987" y="653234"/>
                  </a:lnTo>
                  <a:lnTo>
                    <a:pt x="1464441" y="653234"/>
                  </a:lnTo>
                  <a:close/>
                  <a:moveTo>
                    <a:pt x="288903" y="246208"/>
                  </a:moveTo>
                  <a:cubicBezTo>
                    <a:pt x="262812" y="288903"/>
                    <a:pt x="234348" y="330175"/>
                    <a:pt x="203513" y="370024"/>
                  </a:cubicBezTo>
                  <a:lnTo>
                    <a:pt x="370735" y="370024"/>
                  </a:lnTo>
                  <a:lnTo>
                    <a:pt x="439759" y="246208"/>
                  </a:lnTo>
                  <a:close/>
                  <a:moveTo>
                    <a:pt x="1027528" y="214898"/>
                  </a:moveTo>
                  <a:cubicBezTo>
                    <a:pt x="1021835" y="275146"/>
                    <a:pt x="1010213" y="327566"/>
                    <a:pt x="992660" y="372158"/>
                  </a:cubicBezTo>
                  <a:cubicBezTo>
                    <a:pt x="1040099" y="374530"/>
                    <a:pt x="1075441" y="375716"/>
                    <a:pt x="1098687" y="375716"/>
                  </a:cubicBezTo>
                  <a:cubicBezTo>
                    <a:pt x="1133317" y="375716"/>
                    <a:pt x="1156443" y="367177"/>
                    <a:pt x="1168066" y="350099"/>
                  </a:cubicBezTo>
                  <a:cubicBezTo>
                    <a:pt x="1179689" y="333021"/>
                    <a:pt x="1185500" y="287954"/>
                    <a:pt x="1185500" y="214898"/>
                  </a:cubicBezTo>
                  <a:close/>
                  <a:moveTo>
                    <a:pt x="711585" y="59773"/>
                  </a:moveTo>
                  <a:lnTo>
                    <a:pt x="1377628" y="59773"/>
                  </a:lnTo>
                  <a:cubicBezTo>
                    <a:pt x="1375256" y="260914"/>
                    <a:pt x="1364226" y="382714"/>
                    <a:pt x="1344539" y="425171"/>
                  </a:cubicBezTo>
                  <a:cubicBezTo>
                    <a:pt x="1324852" y="467629"/>
                    <a:pt x="1297574" y="497753"/>
                    <a:pt x="1262707" y="515543"/>
                  </a:cubicBezTo>
                  <a:cubicBezTo>
                    <a:pt x="1227839" y="533332"/>
                    <a:pt x="1149446" y="542227"/>
                    <a:pt x="1027528" y="542227"/>
                  </a:cubicBezTo>
                  <a:cubicBezTo>
                    <a:pt x="1018515" y="483403"/>
                    <a:pt x="1005943" y="428848"/>
                    <a:pt x="989814" y="378563"/>
                  </a:cubicBezTo>
                  <a:cubicBezTo>
                    <a:pt x="958030" y="453516"/>
                    <a:pt x="894699" y="520405"/>
                    <a:pt x="799821" y="579230"/>
                  </a:cubicBezTo>
                  <a:cubicBezTo>
                    <a:pt x="762819" y="527995"/>
                    <a:pt x="720124" y="477236"/>
                    <a:pt x="671736" y="426950"/>
                  </a:cubicBezTo>
                  <a:cubicBezTo>
                    <a:pt x="778948" y="372870"/>
                    <a:pt x="836349" y="302186"/>
                    <a:pt x="843939" y="214898"/>
                  </a:cubicBezTo>
                  <a:lnTo>
                    <a:pt x="711585" y="214898"/>
                  </a:lnTo>
                  <a:close/>
                  <a:moveTo>
                    <a:pt x="1655146" y="25617"/>
                  </a:moveTo>
                  <a:cubicBezTo>
                    <a:pt x="1720611" y="111007"/>
                    <a:pt x="1781808" y="197820"/>
                    <a:pt x="1838734" y="286057"/>
                  </a:cubicBezTo>
                  <a:cubicBezTo>
                    <a:pt x="1795091" y="313571"/>
                    <a:pt x="1739587" y="346778"/>
                    <a:pt x="1672224" y="385679"/>
                  </a:cubicBezTo>
                  <a:cubicBezTo>
                    <a:pt x="1619092" y="288903"/>
                    <a:pt x="1562165" y="198769"/>
                    <a:pt x="1501443" y="115276"/>
                  </a:cubicBezTo>
                  <a:close/>
                  <a:moveTo>
                    <a:pt x="2265685" y="9962"/>
                  </a:moveTo>
                  <a:lnTo>
                    <a:pt x="2462082" y="9962"/>
                  </a:lnTo>
                  <a:lnTo>
                    <a:pt x="2462082" y="125239"/>
                  </a:lnTo>
                  <a:lnTo>
                    <a:pt x="2820721" y="125239"/>
                  </a:lnTo>
                  <a:lnTo>
                    <a:pt x="2820721" y="281787"/>
                  </a:lnTo>
                  <a:lnTo>
                    <a:pt x="2462082" y="281787"/>
                  </a:lnTo>
                  <a:lnTo>
                    <a:pt x="2462082" y="371447"/>
                  </a:lnTo>
                  <a:lnTo>
                    <a:pt x="2876224" y="371447"/>
                  </a:lnTo>
                  <a:lnTo>
                    <a:pt x="2876224" y="523726"/>
                  </a:lnTo>
                  <a:lnTo>
                    <a:pt x="2827837" y="727239"/>
                  </a:lnTo>
                  <a:lnTo>
                    <a:pt x="2648517" y="700199"/>
                  </a:lnTo>
                  <a:lnTo>
                    <a:pt x="2704021" y="532265"/>
                  </a:lnTo>
                  <a:lnTo>
                    <a:pt x="2046517" y="532265"/>
                  </a:lnTo>
                  <a:cubicBezTo>
                    <a:pt x="2120522" y="555984"/>
                    <a:pt x="2206861" y="586345"/>
                    <a:pt x="2305534" y="623348"/>
                  </a:cubicBezTo>
                  <a:lnTo>
                    <a:pt x="2237222" y="751433"/>
                  </a:lnTo>
                  <a:cubicBezTo>
                    <a:pt x="2151831" y="712533"/>
                    <a:pt x="2056479" y="675531"/>
                    <a:pt x="1951165" y="640426"/>
                  </a:cubicBezTo>
                  <a:lnTo>
                    <a:pt x="2008091" y="532265"/>
                  </a:lnTo>
                  <a:lnTo>
                    <a:pt x="1848697" y="532265"/>
                  </a:lnTo>
                  <a:lnTo>
                    <a:pt x="1848697" y="371447"/>
                  </a:lnTo>
                  <a:lnTo>
                    <a:pt x="2265685" y="371447"/>
                  </a:lnTo>
                  <a:lnTo>
                    <a:pt x="2265685" y="281787"/>
                  </a:lnTo>
                  <a:lnTo>
                    <a:pt x="1912739" y="281787"/>
                  </a:lnTo>
                  <a:lnTo>
                    <a:pt x="1912739" y="125239"/>
                  </a:lnTo>
                  <a:lnTo>
                    <a:pt x="2265685" y="125239"/>
                  </a:lnTo>
                  <a:close/>
                  <a:moveTo>
                    <a:pt x="229130" y="0"/>
                  </a:moveTo>
                  <a:lnTo>
                    <a:pt x="402757" y="22770"/>
                  </a:lnTo>
                  <a:cubicBezTo>
                    <a:pt x="390897" y="51234"/>
                    <a:pt x="378326" y="79223"/>
                    <a:pt x="365043" y="106737"/>
                  </a:cubicBezTo>
                  <a:lnTo>
                    <a:pt x="623348" y="106737"/>
                  </a:lnTo>
                  <a:lnTo>
                    <a:pt x="623348" y="240515"/>
                  </a:lnTo>
                  <a:lnTo>
                    <a:pt x="550766" y="370024"/>
                  </a:lnTo>
                  <a:lnTo>
                    <a:pt x="670313" y="370024"/>
                  </a:lnTo>
                  <a:lnTo>
                    <a:pt x="670313" y="869556"/>
                  </a:lnTo>
                  <a:cubicBezTo>
                    <a:pt x="726765" y="777524"/>
                    <a:pt x="762819" y="681698"/>
                    <a:pt x="778473" y="582076"/>
                  </a:cubicBezTo>
                  <a:lnTo>
                    <a:pt x="933599" y="603423"/>
                  </a:lnTo>
                  <a:cubicBezTo>
                    <a:pt x="928381" y="633310"/>
                    <a:pt x="922451" y="662248"/>
                    <a:pt x="915809" y="690237"/>
                  </a:cubicBezTo>
                  <a:lnTo>
                    <a:pt x="1003334" y="690237"/>
                  </a:lnTo>
                  <a:lnTo>
                    <a:pt x="1003334" y="570690"/>
                  </a:lnTo>
                  <a:lnTo>
                    <a:pt x="1182653" y="570690"/>
                  </a:lnTo>
                  <a:lnTo>
                    <a:pt x="1182653" y="690237"/>
                  </a:lnTo>
                  <a:lnTo>
                    <a:pt x="1380474" y="690237"/>
                  </a:lnTo>
                  <a:lnTo>
                    <a:pt x="1380474" y="846785"/>
                  </a:lnTo>
                  <a:lnTo>
                    <a:pt x="1182653" y="846785"/>
                  </a:lnTo>
                  <a:lnTo>
                    <a:pt x="1182653" y="1003334"/>
                  </a:lnTo>
                  <a:lnTo>
                    <a:pt x="1414630" y="1003334"/>
                  </a:lnTo>
                  <a:lnTo>
                    <a:pt x="1414630" y="1159882"/>
                  </a:lnTo>
                  <a:lnTo>
                    <a:pt x="1182653" y="1159882"/>
                  </a:lnTo>
                  <a:lnTo>
                    <a:pt x="1182653" y="1407514"/>
                  </a:lnTo>
                  <a:lnTo>
                    <a:pt x="1003334" y="1407514"/>
                  </a:lnTo>
                  <a:lnTo>
                    <a:pt x="1003334" y="1159882"/>
                  </a:lnTo>
                  <a:lnTo>
                    <a:pt x="710161" y="1159882"/>
                  </a:lnTo>
                  <a:lnTo>
                    <a:pt x="710161" y="1003334"/>
                  </a:lnTo>
                  <a:lnTo>
                    <a:pt x="1003334" y="1003334"/>
                  </a:lnTo>
                  <a:lnTo>
                    <a:pt x="1003334" y="846785"/>
                  </a:lnTo>
                  <a:lnTo>
                    <a:pt x="869556" y="846785"/>
                  </a:lnTo>
                  <a:cubicBezTo>
                    <a:pt x="851529" y="893750"/>
                    <a:pt x="831131" y="936445"/>
                    <a:pt x="808360" y="974870"/>
                  </a:cubicBezTo>
                  <a:cubicBezTo>
                    <a:pt x="758075" y="946881"/>
                    <a:pt x="712059" y="923874"/>
                    <a:pt x="670313" y="905847"/>
                  </a:cubicBezTo>
                  <a:lnTo>
                    <a:pt x="670313" y="1209693"/>
                  </a:lnTo>
                  <a:cubicBezTo>
                    <a:pt x="670313" y="1264723"/>
                    <a:pt x="660825" y="1307536"/>
                    <a:pt x="641849" y="1338134"/>
                  </a:cubicBezTo>
                  <a:cubicBezTo>
                    <a:pt x="622874" y="1368732"/>
                    <a:pt x="594766" y="1386996"/>
                    <a:pt x="557527" y="1392926"/>
                  </a:cubicBezTo>
                  <a:cubicBezTo>
                    <a:pt x="520287" y="1398856"/>
                    <a:pt x="478185" y="1401821"/>
                    <a:pt x="431220" y="1401821"/>
                  </a:cubicBezTo>
                  <a:lnTo>
                    <a:pt x="413431" y="1312161"/>
                  </a:lnTo>
                  <a:lnTo>
                    <a:pt x="304558" y="1312161"/>
                  </a:lnTo>
                  <a:lnTo>
                    <a:pt x="304558" y="1043183"/>
                  </a:lnTo>
                  <a:lnTo>
                    <a:pt x="219880" y="1043183"/>
                  </a:lnTo>
                  <a:cubicBezTo>
                    <a:pt x="205648" y="1204001"/>
                    <a:pt x="176947" y="1331137"/>
                    <a:pt x="133778" y="1424592"/>
                  </a:cubicBezTo>
                  <a:cubicBezTo>
                    <a:pt x="87288" y="1366716"/>
                    <a:pt x="42695" y="1318329"/>
                    <a:pt x="0" y="1279429"/>
                  </a:cubicBezTo>
                  <a:cubicBezTo>
                    <a:pt x="53132" y="1157985"/>
                    <a:pt x="79697" y="980563"/>
                    <a:pt x="79697" y="747163"/>
                  </a:cubicBezTo>
                  <a:lnTo>
                    <a:pt x="79697" y="511629"/>
                  </a:lnTo>
                  <a:cubicBezTo>
                    <a:pt x="70684" y="520642"/>
                    <a:pt x="61671" y="529419"/>
                    <a:pt x="52657" y="537958"/>
                  </a:cubicBezTo>
                  <a:cubicBezTo>
                    <a:pt x="41272" y="476287"/>
                    <a:pt x="24668" y="410347"/>
                    <a:pt x="2846" y="340137"/>
                  </a:cubicBezTo>
                  <a:cubicBezTo>
                    <a:pt x="100571" y="240515"/>
                    <a:pt x="175999" y="127136"/>
                    <a:pt x="229130" y="0"/>
                  </a:cubicBezTo>
                  <a:close/>
                </a:path>
              </a:pathLst>
            </a:custGeom>
            <a:solidFill>
              <a:srgbClr val="E6001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fontAlgn="auto"/>
              <a:endParaRPr lang="zh-CN" altLang="en-US" sz="3200" strike="noStrike" noProof="1">
                <a:solidFill>
                  <a:srgbClr val="004DA1"/>
                </a:solidFill>
                <a:effectLst>
                  <a:outerShdw blurRad="38100" dist="38100" dir="2700000" algn="tl">
                    <a:srgbClr val="000000">
                      <a:alpha val="43137"/>
                    </a:srgbClr>
                  </a:outerShdw>
                </a:effectLst>
              </a:endParaRPr>
            </a:p>
          </p:txBody>
        </p:sp>
      </p:grpSp>
      <p:cxnSp>
        <p:nvCxnSpPr>
          <p:cNvPr id="14" name="直接连接符 13"/>
          <p:cNvCxnSpPr/>
          <p:nvPr userDrawn="1"/>
        </p:nvCxnSpPr>
        <p:spPr>
          <a:xfrm>
            <a:off x="8975725" y="739775"/>
            <a:ext cx="2959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BDBDB"/>
        </a:solidFill>
        <a:effectLst/>
      </p:bgPr>
    </p:bg>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353800" y="6586538"/>
            <a:ext cx="742950" cy="365125"/>
          </a:xfrm>
          <a:prstGeom prst="rect">
            <a:avLst/>
          </a:prstGeom>
          <a:noFill/>
          <a:ln w="9525">
            <a:noFill/>
          </a:ln>
        </p:spPr>
        <p:txBody>
          <a:bodyPr anchor="t"/>
          <a:lstStyle/>
          <a:p>
            <a:pPr lvl="0" indent="0"/>
            <a:fld id="{9A0DB2DC-4C9A-4742-B13C-FB6460FD3503}" type="slidenum">
              <a:rPr lang="zh-CN" altLang="en-US" sz="1200" smtClean="0">
                <a:solidFill>
                  <a:schemeClr val="bg1"/>
                </a:solidFill>
                <a:latin typeface="微软雅黑" panose="020B0503020204020204" pitchFamily="34" charset="-122"/>
                <a:ea typeface="微软雅黑" panose="020B0503020204020204" pitchFamily="34" charset="-122"/>
              </a:rPr>
            </a:fld>
            <a:r>
              <a:rPr lang="en-US" altLang="zh-CN" sz="1200" dirty="0" smtClean="0">
                <a:solidFill>
                  <a:schemeClr val="bg1"/>
                </a:solidFill>
                <a:latin typeface="微软雅黑" panose="020B0503020204020204" pitchFamily="34" charset="-122"/>
                <a:ea typeface="微软雅黑" panose="020B0503020204020204" pitchFamily="34" charset="-122"/>
              </a:rPr>
              <a:t>/41</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0" y="178268"/>
            <a:ext cx="889000" cy="545031"/>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033689" y="6423887"/>
            <a:ext cx="21948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
        <p:nvSpPr>
          <p:cNvPr id="15" name="文本框 14"/>
          <p:cNvSpPr txBox="1"/>
          <p:nvPr userDrawn="1"/>
        </p:nvSpPr>
        <p:spPr>
          <a:xfrm>
            <a:off x="251470" y="665633"/>
            <a:ext cx="987425" cy="276999"/>
          </a:xfrm>
          <a:prstGeom prst="rect">
            <a:avLst/>
          </a:prstGeom>
          <a:noFill/>
        </p:spPr>
        <p:txBody>
          <a:bodyPr wrap="square" rtlCol="0">
            <a:spAutoFit/>
          </a:bodyPr>
          <a:lstStyle/>
          <a:p>
            <a:r>
              <a:rPr lang="zh-CN" altLang="en-US" sz="1200" dirty="0">
                <a:solidFill>
                  <a:srgbClr val="004DA1"/>
                </a:solidFill>
                <a:latin typeface="方正大黑简体" panose="03000509000000000000" pitchFamily="65" charset="-122"/>
                <a:ea typeface="方正大黑简体" panose="03000509000000000000" pitchFamily="65" charset="-122"/>
              </a:rPr>
              <a:t>纳税人学堂</a:t>
            </a:r>
            <a:endParaRPr lang="zh-CN" altLang="en-US" sz="1200" dirty="0"/>
          </a:p>
        </p:txBody>
      </p:sp>
      <p:sp>
        <p:nvSpPr>
          <p:cNvPr id="7" name="文本框 6"/>
          <p:cNvSpPr txBox="1"/>
          <p:nvPr userDrawn="1"/>
        </p:nvSpPr>
        <p:spPr>
          <a:xfrm>
            <a:off x="10119157" y="6054555"/>
            <a:ext cx="2364260" cy="369332"/>
          </a:xfrm>
          <a:prstGeom prst="rect">
            <a:avLst/>
          </a:prstGeom>
          <a:noFill/>
        </p:spPr>
        <p:txBody>
          <a:bodyPr wrap="square" rtlCol="0">
            <a:spAutoFit/>
          </a:bodyPr>
          <a:lstStyle/>
          <a:p>
            <a:r>
              <a:rPr lang="zh-CN" altLang="en-US" dirty="0">
                <a:solidFill>
                  <a:srgbClr val="004DA1"/>
                </a:solidFill>
                <a:latin typeface="方正大黑简体" panose="03000509000000000000" pitchFamily="65" charset="-122"/>
                <a:ea typeface="方正大黑简体" panose="03000509000000000000" pitchFamily="65" charset="-122"/>
              </a:rPr>
              <a:t>广西税务在线直播</a:t>
            </a:r>
            <a:endParaRPr lang="zh-CN" altLang="en-US" dirty="0">
              <a:solidFill>
                <a:srgbClr val="004DA1"/>
              </a:solidFill>
              <a:latin typeface="方正大黑简体" panose="03000509000000000000" pitchFamily="65" charset="-122"/>
              <a:ea typeface="方正大黑简体" panose="03000509000000000000" pitchFamily="65"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3.png"/><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DA1"/>
        </a:solidFill>
        <a:effectLst/>
      </p:bgPr>
    </p:bg>
    <p:spTree>
      <p:nvGrpSpPr>
        <p:cNvPr id="1" name=""/>
        <p:cNvGrpSpPr/>
        <p:nvPr/>
      </p:nvGrpSpPr>
      <p:grpSpPr>
        <a:xfrm>
          <a:off x="0" y="0"/>
          <a:ext cx="0" cy="0"/>
          <a:chOff x="0" y="0"/>
          <a:chExt cx="0" cy="0"/>
        </a:xfrm>
      </p:grpSpPr>
      <p:sp>
        <p:nvSpPr>
          <p:cNvPr id="9" name="矩形 8"/>
          <p:cNvSpPr/>
          <p:nvPr/>
        </p:nvSpPr>
        <p:spPr>
          <a:xfrm>
            <a:off x="8890"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13315" name="图片 4"/>
          <p:cNvPicPr>
            <a:picLocks noChangeAspect="1"/>
          </p:cNvPicPr>
          <p:nvPr/>
        </p:nvPicPr>
        <p:blipFill>
          <a:blip r:embed="rId1" cstate="print"/>
          <a:stretch>
            <a:fillRect/>
          </a:stretch>
        </p:blipFill>
        <p:spPr>
          <a:xfrm>
            <a:off x="5048250" y="492125"/>
            <a:ext cx="2093913" cy="1409700"/>
          </a:xfrm>
          <a:prstGeom prst="rect">
            <a:avLst/>
          </a:prstGeom>
          <a:noFill/>
          <a:ln w="9525">
            <a:noFill/>
          </a:ln>
        </p:spPr>
      </p:pic>
      <p:grpSp>
        <p:nvGrpSpPr>
          <p:cNvPr id="13316" name="组合 6"/>
          <p:cNvGrpSpPr/>
          <p:nvPr/>
        </p:nvGrpSpPr>
        <p:grpSpPr>
          <a:xfrm>
            <a:off x="1218438" y="2398152"/>
            <a:ext cx="8279717" cy="1514460"/>
            <a:chOff x="1092871" y="2733960"/>
            <a:chExt cx="8278779" cy="1514637"/>
          </a:xfrm>
        </p:grpSpPr>
        <p:sp>
          <p:nvSpPr>
            <p:cNvPr id="2" name="矩形 1"/>
            <p:cNvSpPr/>
            <p:nvPr/>
          </p:nvSpPr>
          <p:spPr>
            <a:xfrm>
              <a:off x="2585539" y="2733960"/>
              <a:ext cx="6786111" cy="1322225"/>
            </a:xfrm>
            <a:prstGeom prst="rect">
              <a:avLst/>
            </a:prstGeom>
          </p:spPr>
          <p:txBody>
            <a:bodyPr wrap="none">
              <a:spAutoFit/>
            </a:bodyPr>
            <a:lstStyle/>
            <a:p>
              <a:pPr algn="ctr" fontAlgn="auto"/>
              <a:r>
                <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新修订的企业所得税季度预缴</a:t>
              </a:r>
              <a:endPar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a:p>
              <a:pPr algn="ctr" fontAlgn="auto"/>
              <a:r>
                <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申报表讲解</a:t>
              </a:r>
              <a:endPar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sp>
          <p:nvSpPr>
            <p:cNvPr id="13318" name="矩形 5"/>
            <p:cNvSpPr/>
            <p:nvPr/>
          </p:nvSpPr>
          <p:spPr>
            <a:xfrm>
              <a:off x="1092871" y="3726566"/>
              <a:ext cx="7934583" cy="522031"/>
            </a:xfrm>
            <a:prstGeom prst="rect">
              <a:avLst/>
            </a:prstGeom>
            <a:noFill/>
            <a:ln w="9525">
              <a:noFill/>
            </a:ln>
          </p:spPr>
          <p:txBody>
            <a:bodyPr wrap="square" anchor="t">
              <a:spAutoFit/>
            </a:bodyPr>
            <a:lstStyle/>
            <a:p>
              <a:pPr algn="ct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13319" name="文本框 7"/>
          <p:cNvSpPr txBox="1"/>
          <p:nvPr/>
        </p:nvSpPr>
        <p:spPr>
          <a:xfrm>
            <a:off x="4176395" y="4847273"/>
            <a:ext cx="3840480" cy="922020"/>
          </a:xfrm>
          <a:prstGeom prst="rect">
            <a:avLst/>
          </a:prstGeom>
          <a:noFill/>
          <a:ln w="9525">
            <a:noFill/>
          </a:ln>
        </p:spPr>
        <p:txBody>
          <a:bodyPr wrap="none" anchor="t">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国家税务总局广西壮族自治区税务局</a:t>
            </a: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7</a:t>
            </a:r>
            <a:r>
              <a:rPr lang="zh-CN" altLang="en-US" dirty="0" smtClean="0">
                <a:solidFill>
                  <a:schemeClr val="bg1"/>
                </a:solidFill>
                <a:latin typeface="微软雅黑" panose="020B0503020204020204" pitchFamily="34" charset="-122"/>
                <a:ea typeface="微软雅黑" panose="020B0503020204020204" pitchFamily="34" charset="-122"/>
              </a:rPr>
              <a:t>月</a:t>
            </a:r>
            <a:r>
              <a:rPr lang="en-US" altLang="zh-CN" dirty="0" smtClean="0">
                <a:solidFill>
                  <a:schemeClr val="bg1"/>
                </a:solidFill>
                <a:latin typeface="微软雅黑" panose="020B0503020204020204" pitchFamily="34" charset="-122"/>
                <a:ea typeface="微软雅黑" panose="020B0503020204020204" pitchFamily="34" charset="-122"/>
              </a:rPr>
              <a:t>8</a:t>
            </a:r>
            <a:r>
              <a:rPr lang="zh-CN" altLang="en-US" dirty="0" smtClean="0">
                <a:solidFill>
                  <a:schemeClr val="bg1"/>
                </a:solidFill>
                <a:latin typeface="微软雅黑" panose="020B0503020204020204" pitchFamily="34" charset="-122"/>
                <a:ea typeface="微软雅黑" panose="020B0503020204020204" pitchFamily="34" charset="-122"/>
              </a:rPr>
              <a:t>日</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8" y="-1"/>
            <a:ext cx="12969688" cy="6890147"/>
          </a:xfrm>
          <a:prstGeom prst="rect">
            <a:avLst/>
          </a:prstGeom>
        </p:spPr>
      </p:pic>
    </p:spTree>
  </p:cSld>
  <p:clrMapOvr>
    <a:masterClrMapping/>
  </p:clrMapOvr>
  <p:transition spd="med"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25880" y="2366645"/>
            <a:ext cx="8947150" cy="2861310"/>
          </a:xfrm>
          <a:prstGeom prst="rect">
            <a:avLst/>
          </a:prstGeom>
          <a:noFill/>
        </p:spPr>
        <p:txBody>
          <a:bodyPr wrap="square" rtlCol="0" anchor="t">
            <a:spAutoFit/>
          </a:bodyPr>
          <a:lstStyle/>
          <a:p>
            <a:pPr fontAlgn="auto">
              <a:lnSpc>
                <a:spcPct val="15000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为优化填报口径，将《中华人民共和国企业所得税月（季）度预缴纳税申报表（A类）》（A200000）“按季度填报信息”部分前移，并扩充“从业人数”和“资产总额”栏次，列示第一季度至税款所属季度的各季度季初值、季末值、季度平均值，方便纳税人在申报时修正之前季度的错报数据。</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 A200000表格调整目的</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0080" y="1823720"/>
            <a:ext cx="10647045" cy="4707890"/>
          </a:xfrm>
          <a:prstGeom prst="rect">
            <a:avLst/>
          </a:prstGeom>
          <a:noFill/>
        </p:spPr>
        <p:txBody>
          <a:bodyPr wrap="square" rtlCol="0" anchor="t">
            <a:spAutoFit/>
          </a:bodyPr>
          <a:lstStyle/>
          <a:p>
            <a:pPr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【政策依据】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国家税务总局关于实施</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小型微利企业普惠性所得税减免</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政策有关问题的公告</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【享受主体】</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小型微利企业</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是指从事国家非限制和禁止行业，且同时符合</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年度应纳税所得额</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不超过300万元、</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从业人数</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不超过300人、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资产总额</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不超过5000万元等三个条件的企业。</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【优惠内容】</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自2019年1月1日至2021年12月31日，对小型微利企业年应纳税所得额不超过100万元的部分，减按25%计入应纳税所得额，按20%的税率缴纳企业所得税；对年应纳税所得额超过100万元但不超过300万元的部分，减按50%计入应纳税所得额，按20%的税率缴纳企业所得税。</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39445" y="1176655"/>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 小型微利企业普惠性所得税减免政策</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8810" y="1823720"/>
            <a:ext cx="10658475" cy="3969385"/>
          </a:xfrm>
          <a:prstGeom prst="rect">
            <a:avLst/>
          </a:prstGeom>
          <a:noFill/>
        </p:spPr>
        <p:txBody>
          <a:bodyPr wrap="square" rtlCol="0" anchor="t">
            <a:spAutoFit/>
          </a:bodyPr>
          <a:lstStyle/>
          <a:p>
            <a:pPr fontAlgn="auto">
              <a:lnSpc>
                <a:spcPct val="150000"/>
              </a:lnSpc>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小型微利企业无论按</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查账征收</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方式或</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核定征收</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方式缴纳企业所得税，</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均可</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享受上述优惠政策。</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预缴企业所得税时，小型微利企业的资产总额、从业人数、年度应纳税所得额指标，暂按</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当年度截至本期申报所属期末</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的情况进行判断。其中，资产总额、从业人数指标比照《通知》第二条中“全年季度平均值”的计算公式，计算截至本期申报所属期末的季度平均值；年度应纳税所得额指标暂按截至本期申报所属期末不超过300万元的标准判断。</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39445" y="1176655"/>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 小型微利企业普惠性所得税减免政策</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9400" y="2112010"/>
            <a:ext cx="11282045" cy="1198880"/>
          </a:xfrm>
          <a:prstGeom prst="rect">
            <a:avLst/>
          </a:prstGeom>
          <a:noFill/>
        </p:spPr>
        <p:txBody>
          <a:bodyPr wrap="square" rtlCol="0" anchor="t">
            <a:spAutoFit/>
          </a:bodyPr>
          <a:lstStyle/>
          <a:p>
            <a:pPr algn="l" fontAlgn="auto">
              <a:lnSpc>
                <a:spcPct val="150000"/>
              </a:lnSpc>
            </a:pPr>
            <a:r>
              <a:rPr lang="en-US" sz="1600" b="1"/>
              <a:t> </a:t>
            </a:r>
            <a:r>
              <a:rPr sz="1600" b="1">
                <a:latin typeface="微软雅黑" panose="020B0503020204020204" pitchFamily="34" charset="-122"/>
                <a:ea typeface="微软雅黑" panose="020B0503020204020204" pitchFamily="34" charset="-122"/>
                <a:cs typeface="微软雅黑" panose="020B0503020204020204" pitchFamily="34" charset="-122"/>
              </a:rPr>
              <a:t>变化2.</a:t>
            </a:r>
            <a:r>
              <a:rPr sz="1600">
                <a:latin typeface="微软雅黑" panose="020B0503020204020204" pitchFamily="34" charset="-122"/>
                <a:ea typeface="微软雅黑" panose="020B0503020204020204" pitchFamily="34" charset="-122"/>
                <a:cs typeface="微软雅黑" panose="020B0503020204020204" pitchFamily="34" charset="-122"/>
              </a:rPr>
              <a:t>为了让查账征收小微企业通过填报企业所得税预缴纳税申报表自由选择是否享受延缓缴纳政策，在原表单第14行和第15行之间新增第L15行，项目名称为“</a:t>
            </a:r>
            <a:r>
              <a:rPr sz="1600" b="1">
                <a:latin typeface="微软雅黑" panose="020B0503020204020204" pitchFamily="34" charset="-122"/>
                <a:ea typeface="微软雅黑" panose="020B0503020204020204" pitchFamily="34" charset="-122"/>
                <a:cs typeface="微软雅黑" panose="020B0503020204020204" pitchFamily="34" charset="-122"/>
              </a:rPr>
              <a:t>减：符合条件的小型微利企业延缓缴纳所得税额（是否延缓缴纳所得税□是□否）</a:t>
            </a:r>
            <a:r>
              <a:rPr sz="1600">
                <a:latin typeface="微软雅黑" panose="020B0503020204020204" pitchFamily="34" charset="-122"/>
                <a:ea typeface="微软雅黑" panose="020B0503020204020204" pitchFamily="34" charset="-122"/>
                <a:cs typeface="微软雅黑" panose="020B0503020204020204" pitchFamily="34" charset="-122"/>
              </a:rPr>
              <a:t>”。</a:t>
            </a:r>
            <a:endParaRPr sz="16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r>
              <a:rPr sz="1600">
                <a:latin typeface="微软雅黑" panose="020B0503020204020204" pitchFamily="34" charset="-122"/>
                <a:ea typeface="微软雅黑" panose="020B0503020204020204" pitchFamily="34" charset="-122"/>
                <a:cs typeface="微软雅黑" panose="020B0503020204020204" pitchFamily="34" charset="-122"/>
              </a:rPr>
              <a:t>  </a:t>
            </a:r>
            <a:r>
              <a:rPr sz="1600" b="1">
                <a:latin typeface="微软雅黑" panose="020B0503020204020204" pitchFamily="34" charset="-122"/>
                <a:ea typeface="微软雅黑" panose="020B0503020204020204" pitchFamily="34" charset="-122"/>
                <a:cs typeface="微软雅黑" panose="020B0503020204020204" pitchFamily="34" charset="-122"/>
                <a:sym typeface="+mn-ea"/>
              </a:rPr>
              <a:t>变化</a:t>
            </a:r>
            <a:r>
              <a:rPr lang="en-US"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sz="1600" b="1">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latin typeface="微软雅黑" panose="020B0503020204020204" pitchFamily="34" charset="-122"/>
                <a:ea typeface="微软雅黑" panose="020B0503020204020204" pitchFamily="34" charset="-122"/>
                <a:cs typeface="微软雅黑" panose="020B0503020204020204" pitchFamily="34" charset="-122"/>
              </a:rPr>
              <a:t>原第15行名称修改为“</a:t>
            </a:r>
            <a:r>
              <a:rPr sz="1600" b="1">
                <a:latin typeface="微软雅黑" panose="020B0503020204020204" pitchFamily="34" charset="-122"/>
                <a:ea typeface="微软雅黑" panose="020B0503020204020204" pitchFamily="34" charset="-122"/>
                <a:cs typeface="微软雅黑" panose="020B0503020204020204" pitchFamily="34" charset="-122"/>
              </a:rPr>
              <a:t>本期应补（退）所得税额（11-12-13-14-L15）\税务机关确定的本期应纳所得税额”</a:t>
            </a:r>
            <a:r>
              <a:rPr sz="1600">
                <a:latin typeface="微软雅黑" panose="020B0503020204020204" pitchFamily="34" charset="-122"/>
                <a:ea typeface="微软雅黑" panose="020B0503020204020204" pitchFamily="34" charset="-122"/>
                <a:cs typeface="微软雅黑" panose="020B0503020204020204" pitchFamily="34" charset="-122"/>
              </a:rPr>
              <a:t>。</a:t>
            </a:r>
            <a:endParaRPr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975995" y="3310890"/>
            <a:ext cx="8804910" cy="3547110"/>
          </a:xfrm>
          <a:prstGeom prst="rect">
            <a:avLst/>
          </a:prstGeom>
        </p:spPr>
      </p:pic>
      <p:sp>
        <p:nvSpPr>
          <p:cNvPr id="16386" name="矩形 24"/>
          <p:cNvSpPr/>
          <p:nvPr/>
        </p:nvSpPr>
        <p:spPr>
          <a:xfrm>
            <a:off x="630555" y="996315"/>
            <a:ext cx="10717213" cy="1014730"/>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 </a:t>
            </a:r>
            <a:r>
              <a:rPr lang="zh-CN" altLang="en-US" sz="3000" b="1" dirty="0">
                <a:solidFill>
                  <a:schemeClr val="bg1"/>
                </a:solidFill>
                <a:latin typeface="微软雅黑" panose="020B0503020204020204" pitchFamily="34" charset="-122"/>
                <a:ea typeface="微软雅黑" panose="020B0503020204020204" pitchFamily="34" charset="-122"/>
                <a:sym typeface="+mn-ea"/>
              </a:rPr>
              <a:t>    一、《中华人民共和国企业所得税月（季）度预缴纳税申报表（A类）》（A200000）</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8030" y="2416810"/>
            <a:ext cx="10695940" cy="3599815"/>
          </a:xfrm>
          <a:prstGeom prst="rect">
            <a:avLst/>
          </a:prstGeom>
          <a:noFill/>
        </p:spPr>
        <p:txBody>
          <a:bodyPr wrap="square" rtlCol="0">
            <a:spAutoFit/>
          </a:bodyPr>
          <a:lstStyle/>
          <a:p>
            <a:pPr algn="l">
              <a:lnSpc>
                <a:spcPct val="150000"/>
              </a:lnSpc>
              <a:buClrTx/>
              <a:buSzTx/>
              <a:buNone/>
            </a:pPr>
            <a:r>
              <a:rPr lang="en-US" altLang="zh-CN" sz="2400"/>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《国家税务总局关于小型微利企业和个体工商户延缓缴纳2020年所得税有关事项的公告》（国家税务总局公告2020年第10号）第一条规定：“2020年5月1日至2020年12月31日，</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小型微利企业</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2020年剩余申报期</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按规定办理预缴申报后，可以</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暂缓缴纳当期的企业所得税</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，延迟至2021年首个申报期内一并缴纳。”</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400"/>
          </a:p>
          <a:p>
            <a:endParaRPr lang="en-US" altLang="zh-CN" sz="2400"/>
          </a:p>
        </p:txBody>
      </p:sp>
      <p:sp>
        <p:nvSpPr>
          <p:cNvPr id="16386" name="矩形 24"/>
          <p:cNvSpPr/>
          <p:nvPr/>
        </p:nvSpPr>
        <p:spPr>
          <a:xfrm>
            <a:off x="659130" y="1124585"/>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 政策依据</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延缓缴纳2020年所得税</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0875" y="1607185"/>
            <a:ext cx="11109960" cy="4523105"/>
          </a:xfrm>
          <a:prstGeom prst="rect">
            <a:avLst/>
          </a:prstGeom>
          <a:noFill/>
        </p:spPr>
        <p:txBody>
          <a:bodyPr wrap="square" rtlCol="0" anchor="t">
            <a:spAutoFit/>
          </a:bodyPr>
          <a:lstStyle/>
          <a:p>
            <a:pPr algn="l">
              <a:lnSpc>
                <a:spcPct val="150000"/>
              </a:lnSpc>
              <a:buClrTx/>
              <a:buSzTx/>
              <a:buNone/>
            </a:pP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变化1.修改项目名称</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第3行项目名称修改为“（二）符合条件的居民企业之间的股息、红利等权益性投资收益免征企业所得税（4+5.1+5.2+6+7）”。</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原第4行调整为第5.1行，名称修改为“2.内地居民企业通过沪港通投资且连续持有H股满12个月取得的股息红利所得免征企业所得税”；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原第5行调整为第5.2行，名称修改为“3.内地居民企业通过深港通投资且连续持有H股满12个月取得的股息红利所得免征企业所得税”；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第6行项目名称修改为“4.居民企业持有创新企业CDR取得的股息红利所得免征企业所得税”；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第7行项目名称修改为“5.符合条件的居民企业之间属于股息、红利性质的永续债利息收入免征企业所得税”；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　　变化2.新增相关行次</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新增第4行项目名称修改为“1.一般股息红利等权益性投资收益免征企业所得税”；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新增第43行，项目名称为“扶贫捐赠支出全额扣除”。</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50875" y="1085215"/>
            <a:ext cx="11219180" cy="521970"/>
          </a:xfrm>
          <a:prstGeom prst="rect">
            <a:avLst/>
          </a:prstGeom>
          <a:solidFill>
            <a:srgbClr val="004DA1"/>
          </a:solidFill>
          <a:ln w="9525">
            <a:noFill/>
          </a:ln>
        </p:spPr>
        <p:txBody>
          <a:bodyPr wrap="square" anchor="t">
            <a:spAutoFit/>
          </a:bodyPr>
          <a:lstStyle/>
          <a:p>
            <a:pPr algn="ctr" defTabSz="914400"/>
            <a:r>
              <a:rPr lang="zh-CN" altLang="en-US" sz="2800" b="1" dirty="0">
                <a:solidFill>
                  <a:schemeClr val="bg1"/>
                </a:solidFill>
                <a:latin typeface="微软雅黑" panose="020B0503020204020204" pitchFamily="34" charset="-122"/>
                <a:ea typeface="微软雅黑" panose="020B0503020204020204" pitchFamily="34" charset="-122"/>
              </a:rPr>
              <a:t> </a:t>
            </a:r>
            <a:r>
              <a:rPr sz="2800" b="1" dirty="0">
                <a:solidFill>
                  <a:schemeClr val="bg1"/>
                </a:solidFill>
                <a:latin typeface="微软雅黑" panose="020B0503020204020204" pitchFamily="34" charset="-122"/>
                <a:ea typeface="微软雅黑" panose="020B0503020204020204" pitchFamily="34" charset="-122"/>
              </a:rPr>
              <a:t>二、《免税收入、减计收入、所得减免等优惠明细表》（A201010）</a:t>
            </a:r>
            <a:endParaRPr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82750" y="60325"/>
            <a:ext cx="7624445" cy="6475730"/>
          </a:xfrm>
          <a:prstGeom prst="rect">
            <a:avLst/>
          </a:prstGeom>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610" y="1793240"/>
            <a:ext cx="11579225" cy="3969385"/>
          </a:xfrm>
          <a:prstGeom prst="rect">
            <a:avLst/>
          </a:prstGeom>
          <a:noFill/>
        </p:spPr>
        <p:txBody>
          <a:bodyPr wrap="square" rtlCol="0" anchor="t">
            <a:spAutoFit/>
          </a:bodyPr>
          <a:lstStyle/>
          <a:p>
            <a:pPr algn="l" fontAlgn="auto">
              <a:lnSpc>
                <a:spcPct val="20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　变化</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新增第4行项目名称修改为“（三）海南自由贸易港企业固定资产加速折旧”；</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200000"/>
              </a:lnSpc>
              <a:buClrTx/>
              <a:buSzTx/>
              <a:buNone/>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      变化</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新增第5行项目名称修改为“（四）海南自由贸易港企业无形资产加速摊销”；</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20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变化</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新增第7行项目名称修改为“（一）500万元以下设备器具一次性扣除”；</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20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变化</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新增第8行项目名称修改为“（二）疫情防控重点保障物资生产企业单价500万元以上设备一次性扣除”；</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20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变化</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新增第9行项目名称修改为“（三）海南自由贸易港企业固定资产一次性扣除”；</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20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变化</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新增第10行项目名称修改为“（四）海南自由贸易港企业无形资产一次性扣除”。</a:t>
            </a:r>
            <a:endParaRPr lang="en-US" alt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59130" y="1124585"/>
            <a:ext cx="10717213"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rPr>
              <a:t>   三、《资产加速折旧、摊销(扣除)优惠明细表》（A201020）</a:t>
            </a:r>
            <a:endParaRPr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398395" y="0"/>
            <a:ext cx="6563995" cy="6532880"/>
          </a:xfrm>
          <a:prstGeom prst="rect">
            <a:avLst/>
          </a:prstGeom>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925" y="1677670"/>
            <a:ext cx="10531475" cy="2353310"/>
          </a:xfrm>
          <a:prstGeom prst="rect">
            <a:avLst/>
          </a:prstGeom>
          <a:noFill/>
        </p:spPr>
        <p:txBody>
          <a:bodyPr wrap="square" rtlCol="0" anchor="t">
            <a:spAutoFit/>
          </a:bodyPr>
          <a:lstStyle/>
          <a:p>
            <a:pPr algn="l">
              <a:lnSpc>
                <a:spcPct val="15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变化1.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第23行项目名称修改为“二十三、设在西部地区的鼓励类产业企业减按15%的税率征收企业所得税(主营业务收入占比____%)”；</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变化2.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第28行项目名称修改为“二十八、其他（28.1+28.2+28.3+28.4）”；</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新增第28.2行，项目名称为“2.海南自由贸易港的鼓励类产业企业减按15%税率征收企业所得税”；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新增第28.3行，项目名称为“3.其他1”；</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原第28.2行调整为第28.4行，项目名称修改为为“4.其他2”，业务规则不变。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0755" y="4030980"/>
            <a:ext cx="7322820" cy="2463800"/>
          </a:xfrm>
          <a:prstGeom prst="rect">
            <a:avLst/>
          </a:prstGeom>
        </p:spPr>
      </p:pic>
      <p:sp>
        <p:nvSpPr>
          <p:cNvPr id="16386" name="矩形 24"/>
          <p:cNvSpPr/>
          <p:nvPr/>
        </p:nvSpPr>
        <p:spPr>
          <a:xfrm>
            <a:off x="659130" y="1124585"/>
            <a:ext cx="10717213"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rPr>
              <a:t>   四、《减免所得税优惠明细表》（A201030）</a:t>
            </a:r>
            <a:endParaRPr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DA1"/>
        </a:solidFill>
        <a:effectLst/>
      </p:bgPr>
    </p:bg>
    <p:spTree>
      <p:nvGrpSpPr>
        <p:cNvPr id="1" name=""/>
        <p:cNvGrpSpPr/>
        <p:nvPr/>
      </p:nvGrpSpPr>
      <p:grpSpPr>
        <a:xfrm>
          <a:off x="0" y="0"/>
          <a:ext cx="0" cy="0"/>
          <a:chOff x="0" y="0"/>
          <a:chExt cx="0" cy="0"/>
        </a:xfrm>
      </p:grpSpPr>
      <p:sp>
        <p:nvSpPr>
          <p:cNvPr id="9" name="矩形 8"/>
          <p:cNvSpPr/>
          <p:nvPr/>
        </p:nvSpPr>
        <p:spPr>
          <a:xfrm>
            <a:off x="8890"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13315" name="图片 4"/>
          <p:cNvPicPr>
            <a:picLocks noChangeAspect="1"/>
          </p:cNvPicPr>
          <p:nvPr/>
        </p:nvPicPr>
        <p:blipFill>
          <a:blip r:embed="rId1" cstate="print"/>
          <a:stretch>
            <a:fillRect/>
          </a:stretch>
        </p:blipFill>
        <p:spPr>
          <a:xfrm>
            <a:off x="5048250" y="492125"/>
            <a:ext cx="2093913" cy="1409700"/>
          </a:xfrm>
          <a:prstGeom prst="rect">
            <a:avLst/>
          </a:prstGeom>
          <a:noFill/>
          <a:ln w="9525">
            <a:noFill/>
          </a:ln>
        </p:spPr>
      </p:pic>
      <p:grpSp>
        <p:nvGrpSpPr>
          <p:cNvPr id="13316" name="组合 6"/>
          <p:cNvGrpSpPr/>
          <p:nvPr/>
        </p:nvGrpSpPr>
        <p:grpSpPr>
          <a:xfrm>
            <a:off x="1218438" y="2398152"/>
            <a:ext cx="8279717" cy="1514460"/>
            <a:chOff x="1092871" y="2733960"/>
            <a:chExt cx="8278779" cy="1514637"/>
          </a:xfrm>
        </p:grpSpPr>
        <p:sp>
          <p:nvSpPr>
            <p:cNvPr id="2" name="矩形 1"/>
            <p:cNvSpPr/>
            <p:nvPr/>
          </p:nvSpPr>
          <p:spPr>
            <a:xfrm>
              <a:off x="2585539" y="2733960"/>
              <a:ext cx="6786111" cy="1322225"/>
            </a:xfrm>
            <a:prstGeom prst="rect">
              <a:avLst/>
            </a:prstGeom>
          </p:spPr>
          <p:txBody>
            <a:bodyPr wrap="none">
              <a:spAutoFit/>
            </a:bodyPr>
            <a:lstStyle/>
            <a:p>
              <a:pPr algn="ctr" fontAlgn="auto"/>
              <a:r>
                <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新修订的企业所得税季度预缴</a:t>
              </a:r>
              <a:endPar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a:p>
              <a:pPr algn="ctr" fontAlgn="auto"/>
              <a:r>
                <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申报表讲解</a:t>
              </a:r>
              <a:endParaRPr lang="zh-CN" altLang="zh-CN" sz="4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sp>
          <p:nvSpPr>
            <p:cNvPr id="13318" name="矩形 5"/>
            <p:cNvSpPr/>
            <p:nvPr/>
          </p:nvSpPr>
          <p:spPr>
            <a:xfrm>
              <a:off x="1092871" y="3726566"/>
              <a:ext cx="7934583" cy="522031"/>
            </a:xfrm>
            <a:prstGeom prst="rect">
              <a:avLst/>
            </a:prstGeom>
            <a:noFill/>
            <a:ln w="9525">
              <a:noFill/>
            </a:ln>
          </p:spPr>
          <p:txBody>
            <a:bodyPr wrap="square" anchor="t">
              <a:spAutoFit/>
            </a:bodyPr>
            <a:lstStyle/>
            <a:p>
              <a:pPr algn="ct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13319" name="文本框 7"/>
          <p:cNvSpPr txBox="1"/>
          <p:nvPr/>
        </p:nvSpPr>
        <p:spPr>
          <a:xfrm>
            <a:off x="4176395" y="4847273"/>
            <a:ext cx="3840480" cy="922020"/>
          </a:xfrm>
          <a:prstGeom prst="rect">
            <a:avLst/>
          </a:prstGeom>
          <a:noFill/>
          <a:ln w="9525">
            <a:noFill/>
          </a:ln>
        </p:spPr>
        <p:txBody>
          <a:bodyPr wrap="none" anchor="t">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国家税务总局广西壮族自治区税务局</a:t>
            </a: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7</a:t>
            </a:r>
            <a:r>
              <a:rPr lang="zh-CN" altLang="en-US" dirty="0" smtClean="0">
                <a:solidFill>
                  <a:schemeClr val="bg1"/>
                </a:solidFill>
                <a:latin typeface="微软雅黑" panose="020B0503020204020204" pitchFamily="34" charset="-122"/>
                <a:ea typeface="微软雅黑" panose="020B0503020204020204" pitchFamily="34" charset="-122"/>
              </a:rPr>
              <a:t>月</a:t>
            </a:r>
            <a:r>
              <a:rPr lang="en-US" altLang="zh-CN" dirty="0" smtClean="0">
                <a:solidFill>
                  <a:schemeClr val="bg1"/>
                </a:solidFill>
                <a:latin typeface="微软雅黑" panose="020B0503020204020204" pitchFamily="34" charset="-122"/>
                <a:ea typeface="微软雅黑" panose="020B0503020204020204" pitchFamily="34" charset="-122"/>
              </a:rPr>
              <a:t>8</a:t>
            </a:r>
            <a:r>
              <a:rPr lang="zh-CN" altLang="en-US" dirty="0" smtClean="0">
                <a:solidFill>
                  <a:schemeClr val="bg1"/>
                </a:solidFill>
                <a:latin typeface="微软雅黑" panose="020B0503020204020204" pitchFamily="34" charset="-122"/>
                <a:ea typeface="微软雅黑" panose="020B0503020204020204" pitchFamily="34" charset="-122"/>
              </a:rPr>
              <a:t>日</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4857750" y="1085850"/>
            <a:ext cx="6981825" cy="1771650"/>
          </a:xfrm>
          <a:prstGeom prst="rect">
            <a:avLst/>
          </a:prstGeom>
        </p:spPr>
      </p:pic>
      <p:pic>
        <p:nvPicPr>
          <p:cNvPr id="3" name="图片 2"/>
          <p:cNvPicPr>
            <a:picLocks noChangeAspect="1"/>
          </p:cNvPicPr>
          <p:nvPr/>
        </p:nvPicPr>
        <p:blipFill>
          <a:blip r:embed="rId3"/>
          <a:stretch>
            <a:fillRect/>
          </a:stretch>
        </p:blipFill>
        <p:spPr>
          <a:xfrm>
            <a:off x="4857750" y="3794125"/>
            <a:ext cx="7324725" cy="2257425"/>
          </a:xfrm>
          <a:prstGeom prst="rect">
            <a:avLst/>
          </a:prstGeom>
        </p:spPr>
      </p:pic>
      <p:sp>
        <p:nvSpPr>
          <p:cNvPr id="4" name="文本框 3"/>
          <p:cNvSpPr txBox="1"/>
          <p:nvPr/>
        </p:nvSpPr>
        <p:spPr>
          <a:xfrm>
            <a:off x="549275" y="1528445"/>
            <a:ext cx="3954780" cy="3830955"/>
          </a:xfrm>
          <a:prstGeom prst="rect">
            <a:avLst/>
          </a:prstGeom>
          <a:noFill/>
        </p:spPr>
        <p:txBody>
          <a:bodyPr wrap="square" rtlCol="0" anchor="t">
            <a:spAutoFit/>
          </a:bodyPr>
          <a:lstStyle/>
          <a:p>
            <a:pPr algn="l">
              <a:lnSpc>
                <a:spcPct val="150000"/>
              </a:lnSpc>
              <a:buClrTx/>
              <a:buSzTx/>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变化</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为落实支持新型冠状病毒感染的肺炎疫情防控捐赠支出全额扣除政策和扶贫捐赠支出全额扣除政策，《免税收入、减计收入、所得减免等优惠明细表》（A201010）增加“支持新型冠状病毒感染的肺炎疫情防控捐赠支出全额扣除”和“扶贫捐赠支出全额扣除”行次，并明确相关行次的填报要求。</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hlinkClick r:id="rId4" action="ppaction://hlinksldjump"/>
              </a:rPr>
              <a:t>在本栏次填写后</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769235" y="0"/>
            <a:ext cx="5365750" cy="6457950"/>
          </a:xfrm>
          <a:prstGeom prst="rect">
            <a:avLst/>
          </a:prstGeom>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130" y="1677670"/>
            <a:ext cx="10669905" cy="4661535"/>
          </a:xfrm>
          <a:prstGeom prst="rect">
            <a:avLst/>
          </a:prstGeom>
          <a:noFill/>
        </p:spPr>
        <p:txBody>
          <a:bodyPr wrap="square" rtlCol="0" anchor="t">
            <a:spAutoFit/>
          </a:bodyPr>
          <a:lstStyle/>
          <a:p>
            <a:pPr algn="l">
              <a:lnSpc>
                <a:spcPct val="150000"/>
              </a:lnSpc>
              <a:buClrTx/>
              <a:buSz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【政策依据】</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（1）《财政部 税务总局关于支持新型冠状病毒感染的肺炎疫情防控有关捐赠税收政策的公告》（2020年第9号）</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（2）《国家税务总局关于支持新型冠状病毒感染的肺炎疫情防控有关税收征收管理事项的公告》（2020年第4号）</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（3）《财政部 税务总局关于支持疫情防控保供等税费政策实施期限的公告》（2020年第28号）</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【享受主体】</a:t>
            </a:r>
            <a:endParaRPr lang="zh-CN" altLang="en-US"/>
          </a:p>
          <a:p>
            <a:pPr algn="l">
              <a:lnSpc>
                <a:spcPct val="150000"/>
              </a:lnSpc>
              <a:buClrTx/>
              <a:buSzTx/>
              <a:buFont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（1）通过公益性社会组织或者县级以上人民政府及其部门等国家机关对应对新型冠状病毒感染的肺炎疫情进行捐赠的企业和个人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（2）直接向承担疫情防治任务的医院捐赠用于应对新型冠状病毒感染的肺炎疫情物品的企业和个人。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59130" y="1124585"/>
            <a:ext cx="10717213"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rPr>
              <a:t>   </a:t>
            </a:r>
            <a:r>
              <a:rPr lang="zh-CN" sz="3000" b="1" dirty="0">
                <a:solidFill>
                  <a:schemeClr val="bg1"/>
                </a:solidFill>
                <a:latin typeface="微软雅黑" panose="020B0503020204020204" pitchFamily="34" charset="-122"/>
                <a:ea typeface="微软雅黑" panose="020B0503020204020204" pitchFamily="34" charset="-122"/>
              </a:rPr>
              <a:t>政策依据</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防疫新政优惠</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9945" y="1588770"/>
            <a:ext cx="11362055" cy="5862320"/>
          </a:xfrm>
          <a:prstGeom prst="rect">
            <a:avLst/>
          </a:prstGeom>
          <a:noFill/>
        </p:spPr>
        <p:txBody>
          <a:bodyPr wrap="square" rtlCol="0" anchor="t">
            <a:spAutoFit/>
          </a:bodyPr>
          <a:lstStyle/>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【优惠内容】</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时间：</a:t>
            </a:r>
            <a:r>
              <a:rPr lang="zh-CN" altLang="en-US">
                <a:latin typeface="微软雅黑" panose="020B0503020204020204" pitchFamily="34" charset="-122"/>
                <a:ea typeface="微软雅黑" panose="020B0503020204020204" pitchFamily="34" charset="-122"/>
                <a:cs typeface="微软雅黑" panose="020B0503020204020204" pitchFamily="34" charset="-122"/>
              </a:rPr>
              <a:t>2020年1月1日至2020年12月31日</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企业和个人通过公益性社会组织或者县级以上人民政府及其部门等国家机关，捐赠用于应对新型冠状病毒感染的肺炎疫情的现金和物品</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企业和个人直接向承担疫情防治任务的医院捐赠用于应对新型冠状病毒感染的肺炎疫情的物品，</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允许在计算企业所得税或个人所得税应纳税所得额时全额扣除。</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a:t>
            </a:r>
            <a:r>
              <a:rPr lang="en-US" altLang="zh-CN"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"公益性社会组织"是指依法取得公益性捐赠税前扣除资格的社会组织。</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国家机关、公益性社会组织、</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承担疫情防治任务的医院接受的捐赠，</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应专项用于</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应对新型冠状病毒感染的肺炎疫情工作，不得挪作他用。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企业享受规定的全额税前扣除政策的，采取"</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自行判别、申报享受、相关资料留存备查"</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的方式，并将捐赠全额扣除情况填入企业所得税纳税申报表相应行次。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企业和个人取得承担疫情防治任务的</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医院开具的捐赠接收函</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，作为税前扣除依据自行留存备查。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捐赠人凭承担疫情防治任务的医院开具的捐赠接收函办理税前扣除事宜。</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a:p>
            <a:endParaRPr lang="zh-CN" altLang="en-US"/>
          </a:p>
        </p:txBody>
      </p:sp>
      <p:sp>
        <p:nvSpPr>
          <p:cNvPr id="16386" name="矩形 24"/>
          <p:cNvSpPr/>
          <p:nvPr/>
        </p:nvSpPr>
        <p:spPr>
          <a:xfrm>
            <a:off x="659130" y="1124585"/>
            <a:ext cx="10717213"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rPr>
              <a:t>   </a:t>
            </a:r>
            <a:r>
              <a:rPr lang="zh-CN" sz="3000" b="1" dirty="0">
                <a:solidFill>
                  <a:schemeClr val="bg1"/>
                </a:solidFill>
                <a:latin typeface="微软雅黑" panose="020B0503020204020204" pitchFamily="34" charset="-122"/>
                <a:ea typeface="微软雅黑" panose="020B0503020204020204" pitchFamily="34" charset="-122"/>
              </a:rPr>
              <a:t>政策内容</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防疫新政优惠</a:t>
            </a:r>
            <a:endParaRPr lang="zh-CN"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0340" y="1809115"/>
            <a:ext cx="8856980" cy="3138170"/>
          </a:xfrm>
          <a:prstGeom prst="rect">
            <a:avLst/>
          </a:prstGeom>
          <a:noFill/>
        </p:spPr>
        <p:txBody>
          <a:bodyPr wrap="square" rtlCol="0" anchor="t">
            <a:spAutoFit/>
          </a:bodyPr>
          <a:lstStyle/>
          <a:p>
            <a:pPr algn="l">
              <a:lnSpc>
                <a:spcPct val="150000"/>
              </a:lnSpc>
              <a:buClrTx/>
              <a:buSz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3.为落实海南自由贸易港资本性支出扣除政策和疫情防控重点保障物资生产企业设备一次性扣除政策，一是将原《固定资产加速折旧（扣除）优惠明细表》（A201020）名称修改为《资产加速折旧、摊销（扣除）优惠明细表》（A201020）；二是增加“海南自由贸易港企业固定资产加速折旧”“海南自由贸易港企业无形资产加速摊销”“海南自由贸易港企业固定资产一次性扣除”“海南自由贸易港企业无形资产一次性扣除”“疫情防控重点保障物资生产企业单价500万元以上设备一次性扣除”等行次，并明确相关行次的填报要求。</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4.为落实海南自由贸易港鼓励类企业减按15%税率征收企业所得税政策，在《减免所得税优惠明细表》（A201030）第二十八项“其他”项目下增加了“海南自由贸易港的鼓励类产业企业减按15%税率征收企业所得税”行次，并明确相关行次的填报要求。</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59130" y="1124585"/>
            <a:ext cx="10717213"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rPr>
              <a:t>   </a:t>
            </a:r>
            <a:r>
              <a:rPr lang="zh-CN" sz="3000" b="1" dirty="0">
                <a:solidFill>
                  <a:schemeClr val="bg1"/>
                </a:solidFill>
                <a:latin typeface="微软雅黑" panose="020B0503020204020204" pitchFamily="34" charset="-122"/>
                <a:ea typeface="微软雅黑" panose="020B0503020204020204" pitchFamily="34" charset="-122"/>
              </a:rPr>
              <a:t>政策依据</a:t>
            </a:r>
            <a:endParaRPr lang="zh-CN"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01445" y="119380"/>
            <a:ext cx="10068560" cy="5921375"/>
          </a:xfrm>
          <a:prstGeom prst="rect">
            <a:avLst/>
          </a:prstGeom>
        </p:spPr>
      </p:pic>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4385" y="1972310"/>
            <a:ext cx="10168255" cy="415417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对疫情防控重点保障物资生产企业扩大产能购置设备允许企业所得税税前一次性扣除</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cs typeface="微软雅黑" panose="020B0503020204020204" pitchFamily="34" charset="-122"/>
              </a:rPr>
              <a:t>【享受主体】</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疫情防控重点保障物资生产企业</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cs typeface="微软雅黑" panose="020B0503020204020204" pitchFamily="34" charset="-122"/>
              </a:rPr>
              <a:t>【优惠内容】</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自2020年1月1日至2020年12月31日，对</a:t>
            </a:r>
            <a:r>
              <a:rPr lang="zh-CN" alt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疫情防控重点保障物资生产企业</a:t>
            </a:r>
            <a:r>
              <a:rPr lang="zh-CN" altLang="en-US">
                <a:latin typeface="微软雅黑" panose="020B0503020204020204" pitchFamily="34" charset="-122"/>
                <a:ea typeface="微软雅黑" panose="020B0503020204020204" pitchFamily="34" charset="-122"/>
                <a:cs typeface="微软雅黑" panose="020B0503020204020204" pitchFamily="34" charset="-122"/>
              </a:rPr>
              <a:t>为扩大产能新购置的相关设备，允许一次性计入当期成本费用在企业所得税税前扣除。</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企业名单由省级及省级以上发展改革部门、工业和信息化部门确定。</a:t>
            </a:r>
            <a:endParaRPr lang="zh-CN" alt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疫情防控重点保障物资生产企业适用一次性企业所得税税前扣除政策的，在优惠政策管理等方面参照《国家税务总局关于设备器具扣除有关企业所得税政策执行问题的公告》（2018年第46号）的规定执行。企业在纳税申报时将相关情况填入企业所得税纳税申报表"固定资产一次性扣除"行次。</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59130" y="1124585"/>
            <a:ext cx="10717213" cy="553085"/>
          </a:xfrm>
          <a:prstGeom prst="rect">
            <a:avLst/>
          </a:prstGeom>
          <a:solidFill>
            <a:srgbClr val="004DA1"/>
          </a:solidFill>
          <a:ln w="9525">
            <a:noFill/>
          </a:ln>
        </p:spPr>
        <p:txBody>
          <a:bodyPr wrap="square" anchor="t">
            <a:spAutoFit/>
          </a:bodyPr>
          <a:lstStyle/>
          <a:p>
            <a:pPr algn="ctr" defTabSz="914400"/>
            <a:r>
              <a:rPr lang="zh-CN" sz="3000" b="1" dirty="0">
                <a:solidFill>
                  <a:schemeClr val="bg1"/>
                </a:solidFill>
                <a:latin typeface="微软雅黑" panose="020B0503020204020204" pitchFamily="34" charset="-122"/>
                <a:ea typeface="微软雅黑" panose="020B0503020204020204" pitchFamily="34" charset="-122"/>
              </a:rPr>
              <a:t>政策依据</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设备</a:t>
            </a:r>
            <a:r>
              <a:rPr sz="3000" b="1" dirty="0">
                <a:solidFill>
                  <a:schemeClr val="bg1"/>
                </a:solidFill>
                <a:latin typeface="微软雅黑" panose="020B0503020204020204" pitchFamily="34" charset="-122"/>
                <a:ea typeface="微软雅黑" panose="020B0503020204020204" pitchFamily="34" charset="-122"/>
              </a:rPr>
              <a:t>企业所得税税前一次性扣除</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7290" y="2456180"/>
            <a:ext cx="9227185" cy="1614805"/>
          </a:xfrm>
          <a:prstGeom prst="rect">
            <a:avLst/>
          </a:prstGeom>
          <a:noFill/>
        </p:spPr>
        <p:txBody>
          <a:bodyPr wrap="square" rtlCol="0" anchor="t">
            <a:spAutoFit/>
          </a:bodyPr>
          <a:lstStyle/>
          <a:p>
            <a:pPr algn="l">
              <a:lnSpc>
                <a:spcPct val="150000"/>
              </a:lnSpc>
              <a:buClrTx/>
              <a:buSzTx/>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表述变化，将表格中的“统一社会信用代码（纳税人识别号）”修改为“总机构纳税人识别号（统一社会信用代码）”。</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59130" y="1124585"/>
            <a:ext cx="10717213" cy="1014730"/>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rPr>
              <a:t>五、《企业所得税汇总纳税分支机构所得税分配表》（A202000）</a:t>
            </a:r>
            <a:endParaRPr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3080" y="2139315"/>
            <a:ext cx="4062095" cy="4569460"/>
          </a:xfrm>
          <a:prstGeom prst="rect">
            <a:avLst/>
          </a:prstGeom>
          <a:noFill/>
        </p:spPr>
        <p:txBody>
          <a:bodyPr wrap="square" rtlCol="0" anchor="t">
            <a:spAutoFit/>
          </a:bodyPr>
          <a:lstStyle/>
          <a:p>
            <a:pPr algn="l">
              <a:lnSpc>
                <a:spcPct val="15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　变化</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.修改季度申报和年度申报中小微企业相关判定数据的填报方式。将原表单中的“按季度填报信息”和“按年度填报信息”调整至“核定征收方式”下方，并对该区域表单样式进行修改；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按季度填报信息区域集中填报展示全年各季度以及季度平均值从业人数、资产总额的相关数据。</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按年度填报信息区域新增“国家限制或禁止行业”、“资产总额（填写平均值，单位：万元）”和“从业人数（填写平均值，单位：人）”3个填报项目；</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660900" y="2462530"/>
            <a:ext cx="7531100" cy="3255010"/>
          </a:xfrm>
          <a:prstGeom prst="rect">
            <a:avLst/>
          </a:prstGeom>
        </p:spPr>
      </p:pic>
      <p:sp>
        <p:nvSpPr>
          <p:cNvPr id="16386" name="矩形 24"/>
          <p:cNvSpPr/>
          <p:nvPr/>
        </p:nvSpPr>
        <p:spPr>
          <a:xfrm>
            <a:off x="659130" y="1124585"/>
            <a:ext cx="10717213" cy="1014730"/>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rPr>
              <a:t>六、《中华人民共和国企业所得税月（季）度预缴和年度纳税申报表（B类，2018年版）（B100000）</a:t>
            </a:r>
            <a:endParaRPr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3720" y="855345"/>
            <a:ext cx="11461115" cy="2353310"/>
          </a:xfrm>
          <a:prstGeom prst="rect">
            <a:avLst/>
          </a:prstGeom>
          <a:noFill/>
        </p:spPr>
        <p:txBody>
          <a:bodyPr wrap="square" rtlCol="0" anchor="t">
            <a:spAutoFit/>
          </a:bodyPr>
          <a:lstStyle/>
          <a:p>
            <a:pPr algn="l">
              <a:lnSpc>
                <a:spcPct val="150000"/>
              </a:lnSpc>
              <a:buClrTx/>
              <a:buSzTx/>
              <a:buNone/>
            </a:pP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变化2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.第5行项目名称修改为“符合条件的居民企业之间的股息、红利等权益性投资收益免征企业所得税（6+7.1+7.2+8+9）”；</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新增第6行，项目名称为“其中：一般股息红利等权益性投资收益免征企业所得税”；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原第6行调整为第7.1行，项目名称修改为“通过沪港通投资且连续持有H股满12个月取得的股息红利所得免征企业所得税”，业务规则不变；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原第7行调整为第7.2行，业务规则不变。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50340" y="3098165"/>
            <a:ext cx="8558530" cy="3489960"/>
          </a:xfrm>
          <a:prstGeom prst="rect">
            <a:avLst/>
          </a:prstGeom>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4249103" y="1809115"/>
            <a:ext cx="7360920" cy="708660"/>
            <a:chOff x="2872740" y="1722120"/>
            <a:chExt cx="7360920" cy="708521"/>
          </a:xfrm>
        </p:grpSpPr>
        <p:sp>
          <p:nvSpPr>
            <p:cNvPr id="5" name="文本框 4"/>
            <p:cNvSpPr txBox="1"/>
            <p:nvPr/>
          </p:nvSpPr>
          <p:spPr>
            <a:xfrm>
              <a:off x="3642995" y="1815447"/>
              <a:ext cx="6590665" cy="521868"/>
            </a:xfrm>
            <a:prstGeom prst="rect">
              <a:avLst/>
            </a:prstGeom>
            <a:noFill/>
          </p:spPr>
          <p:txBody>
            <a:bodyPr wrap="square" rtlCol="0">
              <a:spAutoFit/>
            </a:bodyPr>
            <a:lstStyle/>
            <a:p>
              <a:pPr algn="l" fontAlgn="auto">
                <a:buClrTx/>
                <a:buSzTx/>
                <a:buFontTx/>
              </a:pPr>
              <a:r>
                <a:rPr lang="zh-CN" altLang="en-US" sz="2800" b="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修订背景</a:t>
              </a:r>
              <a:endParaRPr lang="zh-CN" altLang="en-US" sz="2800" b="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6" name="组合 9"/>
            <p:cNvGrpSpPr/>
            <p:nvPr/>
          </p:nvGrpSpPr>
          <p:grpSpPr>
            <a:xfrm>
              <a:off x="2872740" y="1722120"/>
              <a:ext cx="683201" cy="708521"/>
              <a:chOff x="2872740" y="1722120"/>
              <a:chExt cx="683201" cy="708521"/>
            </a:xfrm>
          </p:grpSpPr>
          <p:sp>
            <p:nvSpPr>
              <p:cNvPr id="7" name="椭圆 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文本框 8"/>
              <p:cNvSpPr txBox="1"/>
              <p:nvPr/>
            </p:nvSpPr>
            <p:spPr>
              <a:xfrm>
                <a:off x="2872740" y="1722755"/>
                <a:ext cx="683201" cy="707886"/>
              </a:xfrm>
              <a:prstGeom prst="rect">
                <a:avLst/>
              </a:prstGeom>
              <a:noFill/>
              <a:ln w="9525">
                <a:noFill/>
              </a:ln>
            </p:spPr>
            <p:txBody>
              <a:bodyPr wrap="square" anchor="t">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zh-CN" alt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9" name="直接连接符 8"/>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5066114" y="2872105"/>
            <a:ext cx="5113892" cy="521970"/>
          </a:xfrm>
          <a:prstGeom prst="rect">
            <a:avLst/>
          </a:prstGeom>
          <a:noFill/>
        </p:spPr>
        <p:txBody>
          <a:bodyPr wrap="square" rtlCol="0">
            <a:spAutoFit/>
          </a:bodyPr>
          <a:lstStyle/>
          <a:p>
            <a:pPr fontAlgn="auto"/>
            <a:r>
              <a:rPr lang="zh-CN" altLang="en-US" sz="28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修订内容</a:t>
            </a:r>
            <a:endParaRPr lang="zh-CN" altLang="en-US" sz="2800" b="1"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grpSp>
        <p:nvGrpSpPr>
          <p:cNvPr id="14344" name="组合 14"/>
          <p:cNvGrpSpPr/>
          <p:nvPr/>
        </p:nvGrpSpPr>
        <p:grpSpPr>
          <a:xfrm>
            <a:off x="4223385" y="2806700"/>
            <a:ext cx="5956300" cy="706755"/>
            <a:chOff x="2846446" y="1722120"/>
            <a:chExt cx="6015614" cy="706616"/>
          </a:xfrm>
        </p:grpSpPr>
        <p:grpSp>
          <p:nvGrpSpPr>
            <p:cNvPr id="14346" name="组合 16"/>
            <p:cNvGrpSpPr/>
            <p:nvPr/>
          </p:nvGrpSpPr>
          <p:grpSpPr>
            <a:xfrm>
              <a:off x="2846446" y="1722120"/>
              <a:ext cx="709495" cy="706616"/>
              <a:chOff x="2846446" y="1722120"/>
              <a:chExt cx="709495" cy="706616"/>
            </a:xfrm>
          </p:grpSpPr>
          <p:sp>
            <p:nvSpPr>
              <p:cNvPr id="19" name="椭圆 18"/>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4348" name="文本框 19"/>
              <p:cNvSpPr txBox="1"/>
              <p:nvPr/>
            </p:nvSpPr>
            <p:spPr>
              <a:xfrm>
                <a:off x="2846446" y="1722120"/>
                <a:ext cx="683201" cy="706616"/>
              </a:xfrm>
              <a:prstGeom prst="rect">
                <a:avLst/>
              </a:prstGeom>
              <a:noFill/>
              <a:ln w="9525">
                <a:noFill/>
              </a:ln>
            </p:spPr>
            <p:txBody>
              <a:bodyPr wrap="square" anchor="t">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2</a:t>
                </a:r>
                <a:endParaRPr lang="zh-CN" alt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18" name="直接连接符 17"/>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4350" name="组合 20"/>
          <p:cNvGrpSpPr/>
          <p:nvPr/>
        </p:nvGrpSpPr>
        <p:grpSpPr>
          <a:xfrm>
            <a:off x="4202430" y="3716020"/>
            <a:ext cx="6748145" cy="706830"/>
            <a:chOff x="2872740" y="1698630"/>
            <a:chExt cx="6806204" cy="706691"/>
          </a:xfrm>
        </p:grpSpPr>
        <p:sp>
          <p:nvSpPr>
            <p:cNvPr id="22" name="文本框 21"/>
            <p:cNvSpPr txBox="1"/>
            <p:nvPr/>
          </p:nvSpPr>
          <p:spPr>
            <a:xfrm>
              <a:off x="3696926" y="1802749"/>
              <a:ext cx="5982018" cy="521867"/>
            </a:xfrm>
            <a:prstGeom prst="rect">
              <a:avLst/>
            </a:prstGeom>
            <a:noFill/>
          </p:spPr>
          <p:txBody>
            <a:bodyPr wrap="square" rtlCol="0">
              <a:spAutoFit/>
            </a:bodyPr>
            <a:lstStyle/>
            <a:p>
              <a:pPr algn="l" fontAlgn="auto">
                <a:buClrTx/>
                <a:buSzTx/>
              </a:pPr>
              <a:r>
                <a:rPr lang="zh-CN" altLang="zh-CN" sz="28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热点问题</a:t>
              </a:r>
              <a:endParaRPr lang="zh-CN" altLang="zh-CN" sz="28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14352" name="组合 22"/>
            <p:cNvGrpSpPr/>
            <p:nvPr/>
          </p:nvGrpSpPr>
          <p:grpSpPr>
            <a:xfrm>
              <a:off x="2872740" y="1698630"/>
              <a:ext cx="689606" cy="706691"/>
              <a:chOff x="2872740" y="1698630"/>
              <a:chExt cx="689606" cy="706691"/>
            </a:xfrm>
          </p:grpSpPr>
          <p:sp>
            <p:nvSpPr>
              <p:cNvPr id="25" name="椭圆 24"/>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4354" name="文本框 25"/>
              <p:cNvSpPr txBox="1"/>
              <p:nvPr/>
            </p:nvSpPr>
            <p:spPr>
              <a:xfrm>
                <a:off x="2879145" y="1698630"/>
                <a:ext cx="683201" cy="706616"/>
              </a:xfrm>
              <a:prstGeom prst="rect">
                <a:avLst/>
              </a:prstGeom>
              <a:noFill/>
              <a:ln w="9525">
                <a:noFill/>
              </a:ln>
            </p:spPr>
            <p:txBody>
              <a:bodyPr wrap="square" anchor="t">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3</a:t>
                </a:r>
                <a:endParaRPr lang="zh-CN" alt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24" name="直接连接符 23"/>
            <p:cNvCxnSpPr/>
            <p:nvPr/>
          </p:nvCxnSpPr>
          <p:spPr>
            <a:xfrm>
              <a:off x="3544268"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0" name="矩形 4"/>
          <p:cNvSpPr/>
          <p:nvPr/>
        </p:nvSpPr>
        <p:spPr>
          <a:xfrm>
            <a:off x="1151573" y="344170"/>
            <a:ext cx="6878637" cy="460375"/>
          </a:xfrm>
          <a:prstGeom prst="rect">
            <a:avLst/>
          </a:prstGeom>
          <a:noFill/>
          <a:ln w="9525">
            <a:noFill/>
          </a:ln>
        </p:spPr>
        <p:txBody>
          <a:bodyPr wrap="square" anchor="t">
            <a:spAutoFit/>
          </a:bodyPr>
          <a:lstStyle/>
          <a:p>
            <a:r>
              <a:rPr lang="zh-CN" altLang="en-US" sz="2400" b="1" dirty="0" smtClean="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目录</a:t>
            </a:r>
            <a:endPar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395" y="1012190"/>
            <a:ext cx="10443210" cy="2168525"/>
          </a:xfrm>
          <a:prstGeom prst="rect">
            <a:avLst/>
          </a:prstGeom>
          <a:noFill/>
        </p:spPr>
        <p:txBody>
          <a:bodyPr wrap="square" rtlCol="0" anchor="t">
            <a:spAutoFit/>
          </a:bodyPr>
          <a:lstStyle/>
          <a:p>
            <a:pPr algn="l">
              <a:lnSpc>
                <a:spcPct val="150000"/>
              </a:lnSpc>
              <a:buClrTx/>
              <a:buSzTx/>
              <a:buNone/>
            </a:pPr>
            <a:r>
              <a:rPr lang="en-US" altLang="zh-CN"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3.为了让核定征收小微企业通过填报企业所得税预缴纳税申报表自由选择是否享受延缓缴纳政策，新增第L19行，项目名称为“减：符合条件的小型微利企业延缓缴纳所得税额（是否延缓缴纳所得税□是□否）”。</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原第19行项目名称修改为“本期应补（退）所得税额（16-17-18-L19）\税务机关核定本期应纳所得税额”。</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69265" y="3180715"/>
            <a:ext cx="11485245" cy="2835910"/>
          </a:xfrm>
          <a:prstGeom prst="rect">
            <a:avLst/>
          </a:prstGeom>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0963" y="3580130"/>
            <a:ext cx="9242425" cy="1753235"/>
          </a:xfrm>
          <a:prstGeom prst="rect">
            <a:avLst/>
          </a:prstGeom>
        </p:spPr>
        <p:txBody>
          <a:bodyPr wrap="square">
            <a:spAutoFit/>
          </a:bodyPr>
          <a:lstStyle/>
          <a:p>
            <a:pPr algn="ctr" fontAlgn="auto"/>
            <a:r>
              <a:rPr lang="zh-CN" altLang="en-US" sz="54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热点问题</a:t>
            </a:r>
            <a:endParaRPr lang="zh-CN" altLang="en-US" sz="54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3</a:t>
              </a:r>
              <a:endPar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advClick="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300" y="1847215"/>
            <a:ext cx="10584180" cy="4707890"/>
          </a:xfrm>
          <a:prstGeom prst="rect">
            <a:avLst/>
          </a:prstGeom>
          <a:noFill/>
        </p:spPr>
        <p:txBody>
          <a:bodyPr wrap="square" rtlCol="0" anchor="t">
            <a:spAutoFit/>
          </a:bodyPr>
          <a:lstStyle/>
          <a:p>
            <a:pPr algn="l">
              <a:lnSpc>
                <a:spcPct val="150000"/>
              </a:lnSpc>
              <a:buClrTx/>
              <a:buSzTx/>
              <a:buNone/>
            </a:pP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问：我在总局网站上看到近期有个延期缴纳所得税的文件，文件说小型微利企业可以到2021年首个申报期内再缴纳今年后几期的企业所得税，想问下2021年首个申报期是指2021年1月还是2021年4月？</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答：根据《国家税务总局关于小型微利企业和个体工商户延缓缴纳2020年所得税有关事项的公告》（国家税务总局公告2020年第10号）第一条规定：“2020年5月1日至2020年12月31日，小型微利企业在2020年剩余申报期按规定办理预缴申报后，可以暂缓缴纳当期的企业所得税，延迟至2021年首个申报期内一并缴纳。”具体是指，小型微利企业在2020年7月、10月办理第二、三季度企业所得税预缴申报时，只申报不缴税，应缴税款延缓至2021年1月，同2020年第四季度的税款一并缴纳。</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热点问题</a:t>
            </a:r>
            <a:r>
              <a:rPr lang="en-US" altLang="zh-CN" sz="3000" b="1" dirty="0">
                <a:solidFill>
                  <a:schemeClr val="bg1"/>
                </a:solidFill>
                <a:latin typeface="微软雅黑" panose="020B0503020204020204" pitchFamily="34" charset="-122"/>
                <a:ea typeface="微软雅黑" panose="020B0503020204020204" pitchFamily="34" charset="-122"/>
              </a:rPr>
              <a:t>1</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6125" y="2178685"/>
            <a:ext cx="10057130" cy="3784600"/>
          </a:xfrm>
          <a:prstGeom prst="rect">
            <a:avLst/>
          </a:prstGeom>
          <a:noFill/>
        </p:spPr>
        <p:txBody>
          <a:bodyPr wrap="square" rtlCol="0" anchor="t">
            <a:spAutoFit/>
          </a:bodyPr>
          <a:lstStyle/>
          <a:p>
            <a:pPr algn="l">
              <a:lnSpc>
                <a:spcPct val="150000"/>
              </a:lnSpc>
              <a:buClrTx/>
              <a:buSzTx/>
              <a:buNone/>
            </a:pP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问：为了支持社会经济发展，税务总局出台了延缴所得税政策的国家税务总局公告2020年第10号。如果我单位2020年第二季度盈利需要缴纳所得税款，第三、四季度亏损，2020年全年度累计也是亏损，那延缓到次年首个申报期是否需要缴纳第二季度的税额？</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答：根据企业所得税相关政策规定，企业预缴税款按照累计金额计算。因此，企业在第4季度预缴申报时，应按照第1-4季度累计情况计算应纳税所得额和应缴税款，如企业累计计算的应纳税所得额为亏损，当期无需预缴企业所得税，也无需预缴第2季度延缓缴纳的税款。</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热点问题</a:t>
            </a:r>
            <a:r>
              <a:rPr lang="en-US" altLang="zh-CN" sz="3000" b="1" dirty="0">
                <a:solidFill>
                  <a:schemeClr val="bg1"/>
                </a:solidFill>
                <a:latin typeface="微软雅黑" panose="020B0503020204020204" pitchFamily="34" charset="-122"/>
                <a:ea typeface="微软雅黑" panose="020B0503020204020204" pitchFamily="34" charset="-122"/>
              </a:rPr>
              <a:t>2</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700" y="2178685"/>
            <a:ext cx="10057130" cy="4246245"/>
          </a:xfrm>
          <a:prstGeom prst="rect">
            <a:avLst/>
          </a:prstGeom>
          <a:noFill/>
        </p:spPr>
        <p:txBody>
          <a:bodyPr wrap="square" rtlCol="0" anchor="t">
            <a:spAutoFit/>
          </a:bodyPr>
          <a:lstStyle/>
          <a:p>
            <a:pPr algn="l">
              <a:lnSpc>
                <a:spcPct val="150000"/>
              </a:lnSpc>
              <a:buClrTx/>
              <a:buSzTx/>
              <a:buNone/>
            </a:pP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问：预缴企业所得税时，如何享受小型微利企业所得税优惠政策？</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答：从2019年度开始，在预缴企业所得税时，企业可直接按当年度截至本期末的资产总额、从业人数、应纳税所得额等情况判断是否为小型微利企业，与此前需要结合企业上一个纳税年度是否为小型微利企业的情况进行判断相比，方法更简单、确定性更强。具体而言，资产总额、从业人数指标按照《财政部 税务总局关于实施小微企业普惠性税收减免政策的通知》（财税〔2019〕13号）文件第二条中“全年季度平均值”的计算公式，计算截至本期申报所属期末的季度平均值；应纳税所得额指标暂按截至本期申报所属期末不超过300万元的标准判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热点问题</a:t>
            </a:r>
            <a:r>
              <a:rPr lang="en-US" altLang="zh-CN" sz="3000" b="1" dirty="0">
                <a:solidFill>
                  <a:schemeClr val="bg1"/>
                </a:solidFill>
                <a:latin typeface="微软雅黑" panose="020B0503020204020204" pitchFamily="34" charset="-122"/>
                <a:ea typeface="微软雅黑" panose="020B0503020204020204" pitchFamily="34" charset="-122"/>
              </a:rPr>
              <a:t>3</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300" y="2025015"/>
            <a:ext cx="10057130" cy="3415030"/>
          </a:xfrm>
          <a:prstGeom prst="rect">
            <a:avLst/>
          </a:prstGeom>
          <a:noFill/>
        </p:spPr>
        <p:txBody>
          <a:bodyPr wrap="square" rtlCol="0" anchor="t">
            <a:spAutoFit/>
          </a:bodyPr>
          <a:lstStyle/>
          <a:p>
            <a:pPr algn="l">
              <a:lnSpc>
                <a:spcPct val="150000"/>
              </a:lnSpc>
              <a:buClrTx/>
              <a:buSzTx/>
              <a:buNone/>
            </a:pP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问：一个查账征收的小型微利企业1季度已预缴10万元，2020年截至2季度末的营业收入300万元，营业成本100万元，利润总额200万元，纳税人选择享受延期缴纳政策，应如何填写2季度企业所得税预缴申报表？（无需考虑其他因素）</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热点问题</a:t>
            </a:r>
            <a:r>
              <a:rPr lang="en-US" altLang="zh-CN" sz="3000" b="1" dirty="0">
                <a:solidFill>
                  <a:schemeClr val="bg1"/>
                </a:solidFill>
                <a:latin typeface="微软雅黑" panose="020B0503020204020204" pitchFamily="34" charset="-122"/>
                <a:ea typeface="微软雅黑" panose="020B0503020204020204" pitchFamily="34" charset="-122"/>
              </a:rPr>
              <a:t>4</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8145" y="2329180"/>
            <a:ext cx="11291570" cy="2861310"/>
          </a:xfrm>
          <a:prstGeom prst="rect">
            <a:avLst/>
          </a:prstGeom>
          <a:noFill/>
        </p:spPr>
        <p:txBody>
          <a:bodyPr wrap="square" rtlCol="0" anchor="t">
            <a:spAutoFit/>
          </a:bodyPr>
          <a:lstStyle/>
          <a:p>
            <a:pPr algn="l">
              <a:lnSpc>
                <a:spcPct val="15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）由条件算出该企业应纳税所得额为200万元，计算符合小型微利企业所得税条件的应纳税额为100*25%*20%+（200-100）*50%*20%=15万元。</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）符合条件的小型微利企业纳税人，在2020年第2季度、第3季度预缴申报时，选择享受延缓缴纳所得税政策的，选择“是”；选择不享受延缓缴纳所得税政策的，选择“否”。二者必选其一。</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热点问题</a:t>
            </a:r>
            <a:r>
              <a:rPr lang="en-US" altLang="zh-CN" sz="3000" b="1" dirty="0">
                <a:solidFill>
                  <a:schemeClr val="bg1"/>
                </a:solidFill>
                <a:latin typeface="微软雅黑" panose="020B0503020204020204" pitchFamily="34" charset="-122"/>
                <a:ea typeface="微软雅黑" panose="020B0503020204020204" pitchFamily="34" charset="-122"/>
              </a:rPr>
              <a:t>4——</a:t>
            </a:r>
            <a:r>
              <a:rPr lang="zh-CN" altLang="en-US" sz="3000" b="1" dirty="0">
                <a:solidFill>
                  <a:schemeClr val="bg1"/>
                </a:solidFill>
                <a:latin typeface="微软雅黑" panose="020B0503020204020204" pitchFamily="34" charset="-122"/>
                <a:ea typeface="微软雅黑" panose="020B0503020204020204" pitchFamily="34" charset="-122"/>
              </a:rPr>
              <a:t>热点解析</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22300" y="1987550"/>
            <a:ext cx="10878820" cy="4523105"/>
          </a:xfrm>
          <a:prstGeom prst="rect">
            <a:avLst/>
          </a:prstGeom>
          <a:noFill/>
          <a:ln w="9525">
            <a:noFill/>
          </a:ln>
        </p:spPr>
        <p:txBody>
          <a:bodyPr wrap="square">
            <a:spAutoFit/>
          </a:bodyPr>
          <a:lstStyle/>
          <a:p>
            <a:pPr algn="l">
              <a:lnSpc>
                <a:spcPct val="150000"/>
              </a:lnSpc>
              <a:buClrTx/>
              <a:buSzTx/>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）根据《广西壮族自治区财政厅 国家税务总局广西壮族自治区税务局关于印发进一步支持企业复工复产若干税费优惠政策的通知》（桂财税[2020]13号）的规定：自2020年1月1日至12月31日，对我区小微企业应缴纳的企业所得税属于地方分享的部分，减征20%。减征金额为15*40%*20%=1.2万元。</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）选择缓缴企业所得税的，A201030表29行“民族自治地方的自治机关对本民族自治地方的企业应缴纳的企业所得税中属于地方分享的部分”不能填报。缴纳企业所得税时才可填写享受。</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热点问题</a:t>
            </a:r>
            <a:r>
              <a:rPr lang="en-US" altLang="zh-CN" sz="3000" b="1" dirty="0">
                <a:solidFill>
                  <a:schemeClr val="bg1"/>
                </a:solidFill>
                <a:latin typeface="微软雅黑" panose="020B0503020204020204" pitchFamily="34" charset="-122"/>
                <a:ea typeface="微软雅黑" panose="020B0503020204020204" pitchFamily="34" charset="-122"/>
              </a:rPr>
              <a:t>4——</a:t>
            </a:r>
            <a:r>
              <a:rPr lang="zh-CN" altLang="en-US" sz="3000" b="1" dirty="0">
                <a:solidFill>
                  <a:schemeClr val="bg1"/>
                </a:solidFill>
                <a:latin typeface="微软雅黑" panose="020B0503020204020204" pitchFamily="34" charset="-122"/>
                <a:ea typeface="微软雅黑" panose="020B0503020204020204" pitchFamily="34" charset="-122"/>
              </a:rPr>
              <a:t>热点解析</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animEffect transition="in" filter="blinds(horizontal)">
                                      <p:cBhvr>
                                        <p:cTn id="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434590" y="462280"/>
            <a:ext cx="7533640" cy="306705"/>
          </a:xfrm>
          <a:prstGeom prst="rect">
            <a:avLst/>
          </a:prstGeom>
          <a:noFill/>
          <a:ln w="9525">
            <a:noFill/>
          </a:ln>
        </p:spPr>
        <p:txBody>
          <a:bodyPr wrap="square">
            <a:spAutoFit/>
          </a:bodyPr>
          <a:lstStyle/>
          <a:p>
            <a:pPr indent="1270"/>
            <a:r>
              <a:rPr lang="en-US" sz="1400" b="1">
                <a:latin typeface="方正小标宋简体" panose="02010601030101010101" charset="-122"/>
              </a:rPr>
              <a:t>A200000</a:t>
            </a:r>
            <a:r>
              <a:rPr lang="en-US" sz="1400" b="1">
                <a:latin typeface="方正小标宋简体" panose="02010601030101010101" charset="-122"/>
                <a:cs typeface="Times New Roman" panose="02020603050405020304" charset="0"/>
              </a:rPr>
              <a:t>	</a:t>
            </a:r>
            <a:r>
              <a:rPr lang="zh-CN" sz="1400" b="1">
                <a:cs typeface="方正小标宋简体" panose="02010601030101010101" charset="-122"/>
              </a:rPr>
              <a:t>中华人民共和国企业所得税月（季）度预缴纳税申报表（</a:t>
            </a:r>
            <a:r>
              <a:rPr lang="en-US" sz="1400" b="1">
                <a:latin typeface="方正小标宋简体" panose="02010601030101010101" charset="-122"/>
              </a:rPr>
              <a:t>A</a:t>
            </a:r>
            <a:r>
              <a:rPr lang="zh-CN" sz="1400" b="1">
                <a:cs typeface="方正小标宋简体" panose="02010601030101010101" charset="-122"/>
              </a:rPr>
              <a:t>类）</a:t>
            </a:r>
            <a:endParaRPr lang="zh-CN" altLang="en-US" b="1"/>
          </a:p>
        </p:txBody>
      </p:sp>
      <p:graphicFrame>
        <p:nvGraphicFramePr>
          <p:cNvPr id="2" name="表格 1"/>
          <p:cNvGraphicFramePr/>
          <p:nvPr>
            <p:custDataLst>
              <p:tags r:id="rId1"/>
            </p:custDataLst>
          </p:nvPr>
        </p:nvGraphicFramePr>
        <p:xfrm>
          <a:off x="1149985" y="768985"/>
          <a:ext cx="9669780" cy="3822065"/>
        </p:xfrm>
        <a:graphic>
          <a:graphicData uri="http://schemas.openxmlformats.org/drawingml/2006/table">
            <a:tbl>
              <a:tblPr firstRow="1" bandRow="1">
                <a:tableStyleId>{5940675A-B579-460E-94D1-54222C63F5DA}</a:tableStyleId>
              </a:tblPr>
              <a:tblGrid>
                <a:gridCol w="704850"/>
                <a:gridCol w="7539355"/>
                <a:gridCol w="1425575"/>
              </a:tblGrid>
              <a:tr h="2368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790">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营业收入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542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营业成本</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利润总额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加：特定业务计算的应纳税所得额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542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减：不征税收入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减：免税收入、减计收入、所得减免等优惠金额（填写A201010）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542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7</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（填写A201020）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减：弥补以前年度亏损</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9</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实际利润额（3+4-5-6-7-8） \ 按照上一纳税年度应纳税所得额平均额确定的应纳税所得额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542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税率(25%)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应纳所得税额（9×10）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减：减免所得税额（填写A201030）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350000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减：实际已缴纳所得税额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000" b="0">
                          <a:latin typeface="宋体" panose="02010600030101010101" pitchFamily="2" charset="-122"/>
                          <a:ea typeface="宋体" panose="02010600030101010101" pitchFamily="2" charset="-122"/>
                          <a:cs typeface="宋体" panose="02010600030101010101" pitchFamily="2" charset="-122"/>
                        </a:rPr>
                        <a:t>100000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790">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减：特定业务预缴（征）所得税额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790">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L15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减：符合条件的小型微利企业延缓缴纳所得税额（是否延缓缴纳所得税　</a:t>
                      </a:r>
                      <a:r>
                        <a:rPr lang="en-US" sz="1000" b="0">
                          <a:solidFill>
                            <a:srgbClr val="FF0000"/>
                          </a:solidFill>
                          <a:latin typeface="Wingdings 2" panose="05020102010507070707" charset="0"/>
                          <a:cs typeface="Wingdings 2" panose="05020102010507070707" charset="0"/>
                        </a:rPr>
                        <a:t>R</a:t>
                      </a: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 是　□ 否）</a:t>
                      </a:r>
                      <a:endParaRPr lang="en-US" altLang="en-US" sz="1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50000</a:t>
                      </a:r>
                      <a:endParaRPr lang="en-US" altLang="en-US" sz="1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本期应补（退）所得税额（11-12-13-14-L15） \ 税务机关确定的本期应纳所得税额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418965" y="4752975"/>
            <a:ext cx="3228975" cy="306705"/>
          </a:xfrm>
          <a:prstGeom prst="rect">
            <a:avLst/>
          </a:prstGeom>
          <a:noFill/>
          <a:ln w="9525">
            <a:noFill/>
          </a:ln>
        </p:spPr>
        <p:txBody>
          <a:bodyPr wrap="square">
            <a:spAutoFit/>
          </a:bodyPr>
          <a:lstStyle/>
          <a:p>
            <a:pPr indent="1270" algn="l">
              <a:buClrTx/>
              <a:buSzTx/>
              <a:buFontTx/>
            </a:pPr>
            <a:r>
              <a:rPr lang="en-US" sz="1400" b="1">
                <a:latin typeface="方正小标宋简体" panose="02010601030101010101" charset="-122"/>
              </a:rPr>
              <a:t>A201030	减免所得税优惠明细表</a:t>
            </a:r>
            <a:endParaRPr lang="en-US" sz="1400" b="1">
              <a:latin typeface="方正小标宋简体" panose="02010601030101010101" charset="-122"/>
            </a:endParaRPr>
          </a:p>
        </p:txBody>
      </p:sp>
      <p:graphicFrame>
        <p:nvGraphicFramePr>
          <p:cNvPr id="4" name="表格 3"/>
          <p:cNvGraphicFramePr/>
          <p:nvPr>
            <p:custDataLst>
              <p:tags r:id="rId2"/>
            </p:custDataLst>
          </p:nvPr>
        </p:nvGraphicFramePr>
        <p:xfrm>
          <a:off x="1158875" y="5059680"/>
          <a:ext cx="9749155" cy="1008380"/>
        </p:xfrm>
        <a:graphic>
          <a:graphicData uri="http://schemas.openxmlformats.org/drawingml/2006/table">
            <a:tbl>
              <a:tblPr firstRow="1" bandRow="1">
                <a:tableStyleId>{5940675A-B579-460E-94D1-54222C63F5DA}</a:tableStyleId>
              </a:tblPr>
              <a:tblGrid>
                <a:gridCol w="673735"/>
                <a:gridCol w="8254365"/>
                <a:gridCol w="821055"/>
              </a:tblGrid>
              <a:tr h="448310">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一、符合条件的小型微利企业减免企业所得税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350000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8765">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30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合计(1+2+3+4+5+6+…+29)</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350000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300" y="2303780"/>
            <a:ext cx="10057130" cy="2999740"/>
          </a:xfrm>
          <a:prstGeom prst="rect">
            <a:avLst/>
          </a:prstGeom>
          <a:noFill/>
        </p:spPr>
        <p:txBody>
          <a:bodyPr wrap="square" rtlCol="0" anchor="t">
            <a:spAutoFit/>
          </a:bodyPr>
          <a:lstStyle/>
          <a:p>
            <a:pPr algn="l">
              <a:lnSpc>
                <a:spcPct val="150000"/>
              </a:lnSpc>
              <a:buClrTx/>
              <a:buSzTx/>
              <a:buNone/>
            </a:pP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问：符合条件的小型微利企业可根据实际情况选择是否选择延缓缴纳企业所得税。</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具体操作：在申报表：“减：符合条件的小型微利企业延缓缴纳所得税额（是否延缓缴纳所得税　□是　□否）”：选择“否”后，如选择确定时，弹出窗口由纳税人录入“放弃享受延缓缴纳所得税政策情况说明”，录入内容应在10个字以上。</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答：“小型微利企业”为“否”的情况下，“是否延缓缴纳所得税”锁定为“否”，不得修改，也无需填报情况说明。</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热点问题</a:t>
            </a:r>
            <a:r>
              <a:rPr lang="en-US" altLang="zh-CN" sz="3000" b="1" dirty="0">
                <a:solidFill>
                  <a:schemeClr val="bg1"/>
                </a:solidFill>
                <a:latin typeface="微软雅黑" panose="020B0503020204020204" pitchFamily="34" charset="-122"/>
                <a:ea typeface="微软雅黑" panose="020B0503020204020204" pitchFamily="34" charset="-122"/>
              </a:rPr>
              <a:t>5</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0963" y="3580130"/>
            <a:ext cx="9242425" cy="1753235"/>
          </a:xfrm>
          <a:prstGeom prst="rect">
            <a:avLst/>
          </a:prstGeom>
        </p:spPr>
        <p:txBody>
          <a:bodyPr wrap="square">
            <a:spAutoFit/>
          </a:bodyPr>
          <a:lstStyle/>
          <a:p>
            <a:pPr algn="ctr" fontAlgn="auto"/>
            <a:r>
              <a:rPr lang="zh-CN" altLang="en-US" sz="54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修订背景</a:t>
            </a:r>
            <a:endParaRPr lang="zh-CN" altLang="en-US" sz="54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advClick="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434590" y="305435"/>
            <a:ext cx="7136765" cy="306705"/>
          </a:xfrm>
          <a:prstGeom prst="rect">
            <a:avLst/>
          </a:prstGeom>
          <a:noFill/>
          <a:ln w="9525">
            <a:noFill/>
          </a:ln>
        </p:spPr>
        <p:txBody>
          <a:bodyPr wrap="square">
            <a:spAutoFit/>
          </a:bodyPr>
          <a:p>
            <a:pPr indent="1270" algn="ctr"/>
            <a:r>
              <a:rPr lang="en-US" sz="1400" b="1">
                <a:latin typeface="方正小标宋简体" panose="02010601030101010101" charset="-122"/>
              </a:rPr>
              <a:t>A200000</a:t>
            </a:r>
            <a:r>
              <a:rPr lang="en-US" sz="1400" b="1">
                <a:latin typeface="方正小标宋简体" panose="02010601030101010101" charset="-122"/>
                <a:cs typeface="Times New Roman" panose="02020603050405020304" charset="0"/>
              </a:rPr>
              <a:t>	</a:t>
            </a:r>
            <a:r>
              <a:rPr lang="zh-CN" sz="1400" b="1">
                <a:cs typeface="方正小标宋简体" panose="02010601030101010101" charset="-122"/>
              </a:rPr>
              <a:t>中华人民共和国企业所得税月（季）度预缴纳税申报表（</a:t>
            </a:r>
            <a:r>
              <a:rPr lang="en-US" sz="1400" b="1">
                <a:latin typeface="方正小标宋简体" panose="02010601030101010101" charset="-122"/>
              </a:rPr>
              <a:t>A</a:t>
            </a:r>
            <a:r>
              <a:rPr lang="zh-CN" sz="1400" b="1">
                <a:cs typeface="方正小标宋简体" panose="02010601030101010101" charset="-122"/>
              </a:rPr>
              <a:t>类）</a:t>
            </a:r>
            <a:endParaRPr lang="zh-CN" altLang="en-US" b="1"/>
          </a:p>
        </p:txBody>
      </p:sp>
      <p:graphicFrame>
        <p:nvGraphicFramePr>
          <p:cNvPr id="2" name="表格 1"/>
          <p:cNvGraphicFramePr/>
          <p:nvPr>
            <p:custDataLst>
              <p:tags r:id="rId1"/>
            </p:custDataLst>
          </p:nvPr>
        </p:nvGraphicFramePr>
        <p:xfrm>
          <a:off x="1268730" y="643890"/>
          <a:ext cx="9693910" cy="4058920"/>
        </p:xfrm>
        <a:graphic>
          <a:graphicData uri="http://schemas.openxmlformats.org/drawingml/2006/table">
            <a:tbl>
              <a:tblPr firstRow="1" bandRow="1">
                <a:tableStyleId>{5940675A-B579-460E-94D1-54222C63F5DA}</a:tableStyleId>
              </a:tblPr>
              <a:tblGrid>
                <a:gridCol w="708660"/>
                <a:gridCol w="7567295"/>
                <a:gridCol w="1417955"/>
              </a:tblGrid>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营业收入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营业成本</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利润总额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加：特定业务计算的应纳税所得额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减：不征税收入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减：免税收入、减计收入、所得减免等优惠金额（填写A201010）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7</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（填写A201020）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减：弥补以前年度亏损</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9</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实际利润额（3+4-5-6-7-8） \ 按照上一纳税年度应纳税所得额平均额确定的应纳税所得额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2000000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税率(25%)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应纳所得税额（9×10）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减：减免所得税额（填写A201030）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362000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减：实际已缴纳所得税额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000" b="0">
                          <a:latin typeface="宋体" panose="02010600030101010101" pitchFamily="2" charset="-122"/>
                          <a:ea typeface="宋体" panose="02010600030101010101" pitchFamily="2" charset="-122"/>
                          <a:cs typeface="宋体" panose="02010600030101010101" pitchFamily="2" charset="-122"/>
                        </a:rPr>
                        <a:t>100000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减：特定业务预缴（征）所得税额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L15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减：符合条件的小型微利企业延缓缴纳所得税额（是否延缓缴纳所得税　 </a:t>
                      </a:r>
                      <a:r>
                        <a:rPr lang="en-US" sz="1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是　 </a:t>
                      </a:r>
                      <a:r>
                        <a:rPr lang="en-US" sz="1000">
                          <a:solidFill>
                            <a:srgbClr val="FF0000"/>
                          </a:solidFill>
                          <a:latin typeface="Wingdings 2" panose="05020102010507070707" charset="0"/>
                          <a:cs typeface="Wingdings 2" panose="05020102010507070707" charset="0"/>
                          <a:sym typeface="+mn-ea"/>
                        </a:rPr>
                        <a:t>R</a:t>
                      </a: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否）</a:t>
                      </a:r>
                      <a:endParaRPr lang="en-US" altLang="en-US" sz="1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本期应补（退）所得税额（11-12-13-14-L15） \ 税务机关确定的本期应纳所得税额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096385" y="4702810"/>
            <a:ext cx="4378325" cy="306705"/>
          </a:xfrm>
          <a:prstGeom prst="rect">
            <a:avLst/>
          </a:prstGeom>
          <a:noFill/>
          <a:ln w="9525">
            <a:noFill/>
          </a:ln>
        </p:spPr>
        <p:txBody>
          <a:bodyPr wrap="square">
            <a:spAutoFit/>
          </a:bodyPr>
          <a:p>
            <a:pPr indent="0"/>
            <a:r>
              <a:rPr lang="en-US" sz="1400" b="1">
                <a:latin typeface="方正小标宋简体" panose="02010601030101010101" charset="-122"/>
              </a:rPr>
              <a:t>A201030	</a:t>
            </a:r>
            <a:r>
              <a:rPr lang="zh-CN" sz="1400" b="1">
                <a:cs typeface="方正小标宋简体" panose="02010601030101010101" charset="-122"/>
              </a:rPr>
              <a:t>减免所得税优惠明细表</a:t>
            </a:r>
            <a:endParaRPr lang="zh-CN" altLang="en-US" b="1"/>
          </a:p>
        </p:txBody>
      </p:sp>
      <p:graphicFrame>
        <p:nvGraphicFramePr>
          <p:cNvPr id="4" name="表格 3"/>
          <p:cNvGraphicFramePr/>
          <p:nvPr>
            <p:custDataLst>
              <p:tags r:id="rId2"/>
            </p:custDataLst>
          </p:nvPr>
        </p:nvGraphicFramePr>
        <p:xfrm>
          <a:off x="1259205" y="4989830"/>
          <a:ext cx="9693910" cy="822325"/>
        </p:xfrm>
        <a:graphic>
          <a:graphicData uri="http://schemas.openxmlformats.org/drawingml/2006/table">
            <a:tbl>
              <a:tblPr firstRow="1" bandRow="1">
                <a:tableStyleId>{5940675A-B579-460E-94D1-54222C63F5DA}</a:tableStyleId>
              </a:tblPr>
              <a:tblGrid>
                <a:gridCol w="669925"/>
                <a:gridCol w="8208010"/>
                <a:gridCol w="815975"/>
              </a:tblGrid>
              <a:tr h="36576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7965">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一、符合条件的小型微利企业减免企业所得税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350000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3"/>
            </p:custDataLst>
          </p:nvPr>
        </p:nvGraphicFramePr>
        <p:xfrm>
          <a:off x="1276985" y="5622290"/>
          <a:ext cx="9631680" cy="533400"/>
        </p:xfrm>
        <a:graphic>
          <a:graphicData uri="http://schemas.openxmlformats.org/drawingml/2006/table">
            <a:tbl>
              <a:tblPr firstRow="1" bandRow="1">
                <a:tableStyleId>{5940675A-B579-460E-94D1-54222C63F5DA}</a:tableStyleId>
              </a:tblPr>
              <a:tblGrid>
                <a:gridCol w="671195"/>
                <a:gridCol w="8190230"/>
                <a:gridCol w="770255"/>
              </a:tblGrid>
              <a:tr h="338455">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29</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二十九、民族自治地方的自治机关对本民族自治地方的企业应缴纳的企业所得税中属于地方分享的部分减征或免征（  □ 免征    □ 减征:减征幅度_20_%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12000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4945">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30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合计(1+2+3+4+5+6+…+29)</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000" b="0">
                          <a:latin typeface="宋体" panose="02010600030101010101" pitchFamily="2" charset="-122"/>
                          <a:ea typeface="宋体" panose="02010600030101010101" pitchFamily="2" charset="-122"/>
                          <a:cs typeface="宋体" panose="02010600030101010101" pitchFamily="2" charset="-122"/>
                        </a:rPr>
                        <a:t>362000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41987" name="图片 4"/>
          <p:cNvPicPr>
            <a:picLocks noChangeAspect="1"/>
          </p:cNvPicPr>
          <p:nvPr/>
        </p:nvPicPr>
        <p:blipFill>
          <a:blip r:embed="rId1" cstate="print"/>
          <a:stretch>
            <a:fillRect/>
          </a:stretch>
        </p:blipFill>
        <p:spPr>
          <a:xfrm>
            <a:off x="5048250" y="1093788"/>
            <a:ext cx="2095500" cy="1409700"/>
          </a:xfrm>
          <a:prstGeom prst="rect">
            <a:avLst/>
          </a:prstGeom>
          <a:noFill/>
          <a:ln w="9525">
            <a:noFill/>
          </a:ln>
        </p:spPr>
      </p:pic>
      <p:sp>
        <p:nvSpPr>
          <p:cNvPr id="2" name="矩形 1"/>
          <p:cNvSpPr/>
          <p:nvPr/>
        </p:nvSpPr>
        <p:spPr>
          <a:xfrm>
            <a:off x="4175125" y="3424238"/>
            <a:ext cx="3841750" cy="1198563"/>
          </a:xfrm>
          <a:prstGeom prst="rect">
            <a:avLst/>
          </a:prstGeom>
        </p:spPr>
        <p:txBody>
          <a:bodyPr wrap="none">
            <a:spAutoFit/>
          </a:bodyPr>
          <a:lstStyle/>
          <a:p>
            <a:pPr algn="ctr" fontAlgn="auto"/>
            <a:r>
              <a:rPr lang="zh-CN" altLang="en-US"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cs typeface="+mn-cs"/>
              </a:rPr>
              <a:t>谢谢大家</a:t>
            </a:r>
            <a:endParaRPr lang="zh-CN" altLang="zh-CN"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0555" y="1737995"/>
            <a:ext cx="10742295" cy="4661535"/>
          </a:xfrm>
          <a:prstGeom prst="rect">
            <a:avLst/>
          </a:prstGeom>
          <a:noFill/>
        </p:spPr>
        <p:txBody>
          <a:bodyPr wrap="square" rtlCol="0" anchor="t">
            <a:spAutoFit/>
          </a:bodyPr>
          <a:lstStyle/>
          <a:p>
            <a:pPr fontAlgn="auto">
              <a:lnSpc>
                <a:spcPct val="150000"/>
              </a:lnSpc>
            </a:pPr>
            <a:r>
              <a:rPr sz="2000"/>
              <a:t>      </a:t>
            </a:r>
            <a:r>
              <a:rPr>
                <a:latin typeface="微软雅黑" panose="020B0503020204020204" pitchFamily="34" charset="-122"/>
                <a:ea typeface="微软雅黑" panose="020B0503020204020204" pitchFamily="34" charset="-122"/>
                <a:cs typeface="微软雅黑" panose="020B0503020204020204" pitchFamily="34" charset="-122"/>
              </a:rPr>
              <a:t> 为贯彻落实《中华人民共和国企业所得税法》及有关政策，国家税务总局修订了《中华人民共和国企业所得税月（季）度预缴纳税申报表（A类，2018年版）》《中华人民共和国企业所得税月（季）度预缴和年度纳税申报表（B类，2018年版）》，现予以发布，</a:t>
            </a:r>
            <a:r>
              <a:rPr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自2020年7月1日起施行。</a:t>
            </a:r>
            <a:r>
              <a:rPr>
                <a:latin typeface="微软雅黑" panose="020B0503020204020204" pitchFamily="34" charset="-122"/>
                <a:ea typeface="微软雅黑" panose="020B0503020204020204" pitchFamily="34" charset="-122"/>
                <a:cs typeface="微软雅黑" panose="020B0503020204020204" pitchFamily="34" charset="-122"/>
              </a:rPr>
              <a:t>《国家税务总局关于发布〈中华人民共和国企业所得税月（季）度预缴纳税申报表（A类，2018年版）〉等报表的公告》（2018年第26号）、《国家税务总局关于修订〈中华人民共和国企业所得税月（季）度预缴纳税申报表（A类，2018年版）〉等部分表单样式及填报说明的公告》（2019年第3号）、《国家税务总局关于修订2018年版企业所得税预缴纳税申报表部分表单及填报说明的公告》（2019年第23号）同时废止。</a:t>
            </a:r>
            <a:endParaRPr>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rPr>
              <a:t>　　附件：</a:t>
            </a:r>
            <a:endParaRPr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a:latin typeface="微软雅黑" panose="020B0503020204020204" pitchFamily="34" charset="-122"/>
                <a:ea typeface="微软雅黑" panose="020B0503020204020204" pitchFamily="34" charset="-122"/>
                <a:cs typeface="微软雅黑" panose="020B0503020204020204" pitchFamily="34" charset="-122"/>
              </a:rPr>
              <a:t>　</a:t>
            </a:r>
            <a:r>
              <a:rPr sz="1600">
                <a:latin typeface="微软雅黑" panose="020B0503020204020204" pitchFamily="34" charset="-122"/>
                <a:ea typeface="微软雅黑" panose="020B0503020204020204" pitchFamily="34" charset="-122"/>
                <a:cs typeface="微软雅黑" panose="020B0503020204020204" pitchFamily="34" charset="-122"/>
              </a:rPr>
              <a:t>　1.《中华人民共和国企业所得税月（季）度预缴纳税申报表（A类，2018年版）》（2020年修订）</a:t>
            </a:r>
            <a:endParaRPr sz="16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sz="1600">
                <a:latin typeface="微软雅黑" panose="020B0503020204020204" pitchFamily="34" charset="-122"/>
                <a:ea typeface="微软雅黑" panose="020B0503020204020204" pitchFamily="34" charset="-122"/>
                <a:cs typeface="微软雅黑" panose="020B0503020204020204" pitchFamily="34" charset="-122"/>
              </a:rPr>
              <a:t>　　2.《中华人民共和国企业所得税月（季）度预缴和年度纳税申报表（B类，2018年版）》（2020年修订）</a:t>
            </a:r>
            <a:endParaRPr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30555" y="118491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国家税务总局公告2020年第12号</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7395" y="1892935"/>
            <a:ext cx="10466705" cy="4246245"/>
          </a:xfrm>
          <a:prstGeom prst="rect">
            <a:avLst/>
          </a:prstGeom>
          <a:noFill/>
        </p:spPr>
        <p:txBody>
          <a:bodyPr wrap="square" rtlCol="0" anchor="t">
            <a:spAutoFit/>
          </a:bodyPr>
          <a:lstStyle/>
          <a:p>
            <a:pPr fontAlgn="auto">
              <a:lnSpc>
                <a:spcPct val="150000"/>
              </a:lnSpc>
            </a:pP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为支持新冠肺炎疫情防控和企业复工、复产</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按照党中央、国务院的决策部署，2020年2月以来，财政部、税务总局会同相关部门发布了疫情防控重点保障物资生产企业为扩大产能</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新购置的相关设备一次性扣除</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、支持新型冠状病毒感染的肺炎疫情防控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捐赠支出全额扣除</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、小型微利企业</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延缓缴纳企业所得税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等一系列企业所得税政策。同时，为落实党中央、国务院关于海南自由贸易港建设的有关决策部署，财政部会同税务总局出台了海南自由贸易港资本性支出税前扣除、鼓励类产业企业减按15%税率征收企业所得税等优惠政策。为全面落实上述政策，税务总局对《中华人民共和国企业所得税月（季）度预缴纳税申报表（A类，2018年版）》和《中华人民共和国企业所得税月（季）度预缴和年度纳税申报表（B类，2018年版）》进行了修订，并制发《公告》。</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修订背景</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0963" y="3580130"/>
            <a:ext cx="9242425" cy="1753235"/>
          </a:xfrm>
          <a:prstGeom prst="rect">
            <a:avLst/>
          </a:prstGeom>
        </p:spPr>
        <p:txBody>
          <a:bodyPr wrap="square">
            <a:spAutoFit/>
          </a:bodyPr>
          <a:lstStyle/>
          <a:p>
            <a:pPr algn="ctr" fontAlgn="auto"/>
            <a:r>
              <a:rPr lang="zh-CN" altLang="en-US" sz="54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修订内容</a:t>
            </a:r>
            <a:endParaRPr lang="zh-CN" altLang="en-US" sz="54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fontAlgn="auto"/>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2</a:t>
              </a:r>
              <a:endPar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0555" y="1398270"/>
            <a:ext cx="3182620" cy="4892675"/>
          </a:xfrm>
          <a:prstGeom prst="rect">
            <a:avLst/>
          </a:prstGeom>
          <a:noFill/>
        </p:spPr>
        <p:txBody>
          <a:bodyPr wrap="square" rtlCol="0" anchor="t">
            <a:spAutoFit/>
          </a:bodyPr>
          <a:lstStyle/>
          <a:p>
            <a:pPr algn="l"/>
            <a:r>
              <a:rPr lang="en-US" sz="3600">
                <a:latin typeface="微软雅黑" panose="020B0503020204020204" pitchFamily="34" charset="-122"/>
                <a:ea typeface="微软雅黑" panose="020B0503020204020204" pitchFamily="34" charset="-122"/>
                <a:cs typeface="微软雅黑" panose="020B0503020204020204" pitchFamily="34" charset="-122"/>
              </a:rPr>
              <a:t>      </a:t>
            </a:r>
            <a:endParaRPr lang="en-US" sz="3600">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sz="36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r>
              <a:rPr lang="en-US" sz="2800">
                <a:latin typeface="微软雅黑" panose="020B0503020204020204" pitchFamily="34" charset="-122"/>
                <a:ea typeface="微软雅黑" panose="020B0503020204020204" pitchFamily="34" charset="-122"/>
                <a:cs typeface="微软雅黑" panose="020B0503020204020204" pitchFamily="34" charset="-122"/>
              </a:rPr>
              <a:t>1.</a:t>
            </a:r>
            <a:r>
              <a:rPr sz="2800">
                <a:latin typeface="微软雅黑" panose="020B0503020204020204" pitchFamily="34" charset="-122"/>
                <a:ea typeface="微软雅黑" panose="020B0503020204020204" pitchFamily="34" charset="-122"/>
                <a:cs typeface="微软雅黑" panose="020B0503020204020204" pitchFamily="34" charset="-122"/>
              </a:rPr>
              <a:t>从本月开始，企业所得税预缴纳税申报表部分表单优化调整了。</a:t>
            </a:r>
            <a:endParaRPr sz="3600">
              <a:latin typeface="微软雅黑" panose="020B0503020204020204" pitchFamily="34" charset="-122"/>
              <a:ea typeface="微软雅黑" panose="020B0503020204020204" pitchFamily="34" charset="-122"/>
              <a:cs typeface="微软雅黑" panose="020B0503020204020204" pitchFamily="34" charset="-122"/>
            </a:endParaRPr>
          </a:p>
          <a:p>
            <a:pPr algn="l"/>
            <a:endParaRPr sz="3600">
              <a:latin typeface="微软雅黑" panose="020B0503020204020204" pitchFamily="34" charset="-122"/>
              <a:ea typeface="微软雅黑" panose="020B0503020204020204" pitchFamily="34" charset="-122"/>
              <a:cs typeface="微软雅黑" panose="020B0503020204020204" pitchFamily="34" charset="-122"/>
            </a:endParaRPr>
          </a:p>
          <a:p>
            <a:pPr algn="l"/>
            <a:r>
              <a:rPr sz="3600">
                <a:latin typeface="微软雅黑" panose="020B0503020204020204" pitchFamily="34" charset="-122"/>
                <a:ea typeface="微软雅黑" panose="020B0503020204020204" pitchFamily="34" charset="-122"/>
                <a:cs typeface="微软雅黑" panose="020B0503020204020204" pitchFamily="34" charset="-122"/>
              </a:rPr>
              <a:t>　　</a:t>
            </a:r>
            <a:endParaRPr sz="3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57912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修订内容</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0" name="Freeform 22"/>
          <p:cNvSpPr/>
          <p:nvPr/>
        </p:nvSpPr>
        <p:spPr bwMode="auto">
          <a:xfrm>
            <a:off x="3813274" y="2084972"/>
            <a:ext cx="1445202" cy="1755363"/>
          </a:xfrm>
          <a:custGeom>
            <a:avLst/>
            <a:gdLst>
              <a:gd name="T0" fmla="*/ 157 w 219"/>
              <a:gd name="T1" fmla="*/ 0 h 266"/>
              <a:gd name="T2" fmla="*/ 157 w 219"/>
              <a:gd name="T3" fmla="*/ 0 h 266"/>
              <a:gd name="T4" fmla="*/ 0 w 219"/>
              <a:gd name="T5" fmla="*/ 266 h 266"/>
              <a:gd name="T6" fmla="*/ 129 w 219"/>
              <a:gd name="T7" fmla="*/ 266 h 266"/>
              <a:gd name="T8" fmla="*/ 219 w 219"/>
              <a:gd name="T9" fmla="*/ 110 h 266"/>
              <a:gd name="T10" fmla="*/ 157 w 219"/>
              <a:gd name="T11" fmla="*/ 0 h 266"/>
            </a:gdLst>
            <a:ahLst/>
            <a:cxnLst>
              <a:cxn ang="0">
                <a:pos x="T0" y="T1"/>
              </a:cxn>
              <a:cxn ang="0">
                <a:pos x="T2" y="T3"/>
              </a:cxn>
              <a:cxn ang="0">
                <a:pos x="T4" y="T5"/>
              </a:cxn>
              <a:cxn ang="0">
                <a:pos x="T6" y="T7"/>
              </a:cxn>
              <a:cxn ang="0">
                <a:pos x="T8" y="T9"/>
              </a:cxn>
              <a:cxn ang="0">
                <a:pos x="T10" y="T11"/>
              </a:cxn>
            </a:cxnLst>
            <a:rect l="0" t="0" r="r" b="b"/>
            <a:pathLst>
              <a:path w="219" h="266">
                <a:moveTo>
                  <a:pt x="157" y="0"/>
                </a:moveTo>
                <a:lnTo>
                  <a:pt x="157" y="0"/>
                </a:lnTo>
                <a:lnTo>
                  <a:pt x="0" y="266"/>
                </a:lnTo>
                <a:lnTo>
                  <a:pt x="129" y="266"/>
                </a:lnTo>
                <a:lnTo>
                  <a:pt x="219" y="110"/>
                </a:lnTo>
                <a:lnTo>
                  <a:pt x="157" y="0"/>
                </a:lnTo>
                <a:close/>
              </a:path>
            </a:pathLst>
          </a:custGeom>
          <a:solidFill>
            <a:schemeClr val="accent3">
              <a:lumMod val="100000"/>
            </a:schemeClr>
          </a:solidFill>
          <a:ln>
            <a:noFill/>
          </a:ln>
        </p:spPr>
        <p:txBody>
          <a:bodyPr vert="horz" wrap="square" lIns="121903" tIns="60951" rIns="121903" bIns="60951" numCol="1" anchor="t" anchorCtr="0" compatLnSpc="1"/>
          <a:lstStyle/>
          <a:p>
            <a:endParaRPr lang="en-US" sz="1400" dirty="0">
              <a:cs typeface="+mn-ea"/>
              <a:sym typeface="+mn-lt"/>
            </a:endParaRPr>
          </a:p>
        </p:txBody>
      </p:sp>
      <p:sp>
        <p:nvSpPr>
          <p:cNvPr id="11" name="Freeform 23"/>
          <p:cNvSpPr/>
          <p:nvPr/>
        </p:nvSpPr>
        <p:spPr bwMode="auto">
          <a:xfrm>
            <a:off x="4994516" y="2005782"/>
            <a:ext cx="2039122" cy="752298"/>
          </a:xfrm>
          <a:custGeom>
            <a:avLst/>
            <a:gdLst>
              <a:gd name="T0" fmla="*/ 309 w 309"/>
              <a:gd name="T1" fmla="*/ 3 h 114"/>
              <a:gd name="T2" fmla="*/ 309 w 309"/>
              <a:gd name="T3" fmla="*/ 0 h 114"/>
              <a:gd name="T4" fmla="*/ 0 w 309"/>
              <a:gd name="T5" fmla="*/ 5 h 114"/>
              <a:gd name="T6" fmla="*/ 64 w 309"/>
              <a:gd name="T7" fmla="*/ 114 h 114"/>
              <a:gd name="T8" fmla="*/ 247 w 309"/>
              <a:gd name="T9" fmla="*/ 112 h 114"/>
              <a:gd name="T10" fmla="*/ 309 w 309"/>
              <a:gd name="T11" fmla="*/ 3 h 114"/>
            </a:gdLst>
            <a:ahLst/>
            <a:cxnLst>
              <a:cxn ang="0">
                <a:pos x="T0" y="T1"/>
              </a:cxn>
              <a:cxn ang="0">
                <a:pos x="T2" y="T3"/>
              </a:cxn>
              <a:cxn ang="0">
                <a:pos x="T4" y="T5"/>
              </a:cxn>
              <a:cxn ang="0">
                <a:pos x="T6" y="T7"/>
              </a:cxn>
              <a:cxn ang="0">
                <a:pos x="T8" y="T9"/>
              </a:cxn>
              <a:cxn ang="0">
                <a:pos x="T10" y="T11"/>
              </a:cxn>
            </a:cxnLst>
            <a:rect l="0" t="0" r="r" b="b"/>
            <a:pathLst>
              <a:path w="309" h="114">
                <a:moveTo>
                  <a:pt x="309" y="3"/>
                </a:moveTo>
                <a:lnTo>
                  <a:pt x="309" y="0"/>
                </a:lnTo>
                <a:lnTo>
                  <a:pt x="0" y="5"/>
                </a:lnTo>
                <a:lnTo>
                  <a:pt x="64" y="114"/>
                </a:lnTo>
                <a:lnTo>
                  <a:pt x="247" y="112"/>
                </a:lnTo>
                <a:lnTo>
                  <a:pt x="309" y="3"/>
                </a:lnTo>
                <a:close/>
              </a:path>
            </a:pathLst>
          </a:custGeom>
          <a:solidFill>
            <a:schemeClr val="accent4">
              <a:lumMod val="100000"/>
            </a:schemeClr>
          </a:solidFill>
          <a:ln>
            <a:noFill/>
          </a:ln>
        </p:spPr>
        <p:txBody>
          <a:bodyPr vert="horz" wrap="square" lIns="121903" tIns="60951" rIns="121903" bIns="60951" numCol="1" anchor="t" anchorCtr="0" compatLnSpc="1"/>
          <a:lstStyle/>
          <a:p>
            <a:endParaRPr lang="en-US" sz="1400" dirty="0">
              <a:cs typeface="+mn-ea"/>
              <a:sym typeface="+mn-lt"/>
            </a:endParaRPr>
          </a:p>
        </p:txBody>
      </p:sp>
      <p:sp>
        <p:nvSpPr>
          <p:cNvPr id="12" name="Freeform 24"/>
          <p:cNvSpPr/>
          <p:nvPr/>
        </p:nvSpPr>
        <p:spPr bwMode="auto">
          <a:xfrm>
            <a:off x="6736681" y="2058575"/>
            <a:ext cx="1445202" cy="1768561"/>
          </a:xfrm>
          <a:custGeom>
            <a:avLst/>
            <a:gdLst>
              <a:gd name="T0" fmla="*/ 219 w 219"/>
              <a:gd name="T1" fmla="*/ 268 h 268"/>
              <a:gd name="T2" fmla="*/ 219 w 219"/>
              <a:gd name="T3" fmla="*/ 268 h 268"/>
              <a:gd name="T4" fmla="*/ 64 w 219"/>
              <a:gd name="T5" fmla="*/ 0 h 268"/>
              <a:gd name="T6" fmla="*/ 0 w 219"/>
              <a:gd name="T7" fmla="*/ 109 h 268"/>
              <a:gd name="T8" fmla="*/ 90 w 219"/>
              <a:gd name="T9" fmla="*/ 266 h 268"/>
              <a:gd name="T10" fmla="*/ 219 w 219"/>
              <a:gd name="T11" fmla="*/ 268 h 268"/>
            </a:gdLst>
            <a:ahLst/>
            <a:cxnLst>
              <a:cxn ang="0">
                <a:pos x="T0" y="T1"/>
              </a:cxn>
              <a:cxn ang="0">
                <a:pos x="T2" y="T3"/>
              </a:cxn>
              <a:cxn ang="0">
                <a:pos x="T4" y="T5"/>
              </a:cxn>
              <a:cxn ang="0">
                <a:pos x="T6" y="T7"/>
              </a:cxn>
              <a:cxn ang="0">
                <a:pos x="T8" y="T9"/>
              </a:cxn>
              <a:cxn ang="0">
                <a:pos x="T10" y="T11"/>
              </a:cxn>
            </a:cxnLst>
            <a:rect l="0" t="0" r="r" b="b"/>
            <a:pathLst>
              <a:path w="219" h="268">
                <a:moveTo>
                  <a:pt x="219" y="268"/>
                </a:moveTo>
                <a:lnTo>
                  <a:pt x="219" y="268"/>
                </a:lnTo>
                <a:lnTo>
                  <a:pt x="64" y="0"/>
                </a:lnTo>
                <a:lnTo>
                  <a:pt x="0" y="109"/>
                </a:lnTo>
                <a:lnTo>
                  <a:pt x="90" y="266"/>
                </a:lnTo>
                <a:lnTo>
                  <a:pt x="219" y="268"/>
                </a:lnTo>
                <a:close/>
              </a:path>
            </a:pathLst>
          </a:custGeom>
          <a:solidFill>
            <a:schemeClr val="accent5">
              <a:lumMod val="100000"/>
            </a:schemeClr>
          </a:solidFill>
          <a:ln>
            <a:noFill/>
          </a:ln>
        </p:spPr>
        <p:txBody>
          <a:bodyPr vert="horz" wrap="square" lIns="121903" tIns="60951" rIns="121903" bIns="60951" numCol="1" anchor="t" anchorCtr="0" compatLnSpc="1"/>
          <a:lstStyle/>
          <a:p>
            <a:endParaRPr lang="en-US" sz="1400" dirty="0">
              <a:cs typeface="+mn-ea"/>
              <a:sym typeface="+mn-lt"/>
            </a:endParaRPr>
          </a:p>
        </p:txBody>
      </p:sp>
      <p:sp>
        <p:nvSpPr>
          <p:cNvPr id="13" name="Freeform 25"/>
          <p:cNvSpPr/>
          <p:nvPr/>
        </p:nvSpPr>
        <p:spPr bwMode="auto">
          <a:xfrm>
            <a:off x="6703683" y="3965719"/>
            <a:ext cx="1432004" cy="1775163"/>
          </a:xfrm>
          <a:custGeom>
            <a:avLst/>
            <a:gdLst>
              <a:gd name="T0" fmla="*/ 64 w 217"/>
              <a:gd name="T1" fmla="*/ 269 h 269"/>
              <a:gd name="T2" fmla="*/ 64 w 217"/>
              <a:gd name="T3" fmla="*/ 269 h 269"/>
              <a:gd name="T4" fmla="*/ 217 w 217"/>
              <a:gd name="T5" fmla="*/ 0 h 269"/>
              <a:gd name="T6" fmla="*/ 90 w 217"/>
              <a:gd name="T7" fmla="*/ 3 h 269"/>
              <a:gd name="T8" fmla="*/ 0 w 217"/>
              <a:gd name="T9" fmla="*/ 159 h 269"/>
              <a:gd name="T10" fmla="*/ 64 w 217"/>
              <a:gd name="T11" fmla="*/ 269 h 269"/>
            </a:gdLst>
            <a:ahLst/>
            <a:cxnLst>
              <a:cxn ang="0">
                <a:pos x="T0" y="T1"/>
              </a:cxn>
              <a:cxn ang="0">
                <a:pos x="T2" y="T3"/>
              </a:cxn>
              <a:cxn ang="0">
                <a:pos x="T4" y="T5"/>
              </a:cxn>
              <a:cxn ang="0">
                <a:pos x="T6" y="T7"/>
              </a:cxn>
              <a:cxn ang="0">
                <a:pos x="T8" y="T9"/>
              </a:cxn>
              <a:cxn ang="0">
                <a:pos x="T10" y="T11"/>
              </a:cxn>
            </a:cxnLst>
            <a:rect l="0" t="0" r="r" b="b"/>
            <a:pathLst>
              <a:path w="217" h="269">
                <a:moveTo>
                  <a:pt x="64" y="269"/>
                </a:moveTo>
                <a:lnTo>
                  <a:pt x="64" y="269"/>
                </a:lnTo>
                <a:lnTo>
                  <a:pt x="217" y="0"/>
                </a:lnTo>
                <a:lnTo>
                  <a:pt x="90" y="3"/>
                </a:lnTo>
                <a:lnTo>
                  <a:pt x="0" y="159"/>
                </a:lnTo>
                <a:lnTo>
                  <a:pt x="64" y="269"/>
                </a:lnTo>
                <a:close/>
              </a:path>
            </a:pathLst>
          </a:custGeom>
          <a:solidFill>
            <a:schemeClr val="accent2"/>
          </a:solidFill>
          <a:ln>
            <a:noFill/>
          </a:ln>
        </p:spPr>
        <p:txBody>
          <a:bodyPr vert="horz" wrap="square" lIns="121903" tIns="60951" rIns="121903" bIns="60951" numCol="1" anchor="t" anchorCtr="0" compatLnSpc="1"/>
          <a:lstStyle/>
          <a:p>
            <a:endParaRPr lang="en-US" sz="1400" dirty="0">
              <a:cs typeface="+mn-ea"/>
              <a:sym typeface="+mn-lt"/>
            </a:endParaRPr>
          </a:p>
        </p:txBody>
      </p:sp>
      <p:sp>
        <p:nvSpPr>
          <p:cNvPr id="14" name="Freeform 26"/>
          <p:cNvSpPr/>
          <p:nvPr/>
        </p:nvSpPr>
        <p:spPr bwMode="auto">
          <a:xfrm>
            <a:off x="4974716" y="5113964"/>
            <a:ext cx="2058922" cy="732504"/>
          </a:xfrm>
          <a:custGeom>
            <a:avLst/>
            <a:gdLst>
              <a:gd name="T0" fmla="*/ 0 w 312"/>
              <a:gd name="T1" fmla="*/ 109 h 111"/>
              <a:gd name="T2" fmla="*/ 3 w 312"/>
              <a:gd name="T3" fmla="*/ 109 h 111"/>
              <a:gd name="T4" fmla="*/ 312 w 312"/>
              <a:gd name="T5" fmla="*/ 111 h 111"/>
              <a:gd name="T6" fmla="*/ 248 w 312"/>
              <a:gd name="T7" fmla="*/ 0 h 111"/>
              <a:gd name="T8" fmla="*/ 67 w 312"/>
              <a:gd name="T9" fmla="*/ 0 h 111"/>
              <a:gd name="T10" fmla="*/ 0 w 312"/>
              <a:gd name="T11" fmla="*/ 109 h 111"/>
            </a:gdLst>
            <a:ahLst/>
            <a:cxnLst>
              <a:cxn ang="0">
                <a:pos x="T0" y="T1"/>
              </a:cxn>
              <a:cxn ang="0">
                <a:pos x="T2" y="T3"/>
              </a:cxn>
              <a:cxn ang="0">
                <a:pos x="T4" y="T5"/>
              </a:cxn>
              <a:cxn ang="0">
                <a:pos x="T6" y="T7"/>
              </a:cxn>
              <a:cxn ang="0">
                <a:pos x="T8" y="T9"/>
              </a:cxn>
              <a:cxn ang="0">
                <a:pos x="T10" y="T11"/>
              </a:cxn>
            </a:cxnLst>
            <a:rect l="0" t="0" r="r" b="b"/>
            <a:pathLst>
              <a:path w="312" h="111">
                <a:moveTo>
                  <a:pt x="0" y="109"/>
                </a:moveTo>
                <a:lnTo>
                  <a:pt x="3" y="109"/>
                </a:lnTo>
                <a:lnTo>
                  <a:pt x="312" y="111"/>
                </a:lnTo>
                <a:lnTo>
                  <a:pt x="248" y="0"/>
                </a:lnTo>
                <a:lnTo>
                  <a:pt x="67" y="0"/>
                </a:lnTo>
                <a:lnTo>
                  <a:pt x="0" y="109"/>
                </a:lnTo>
                <a:close/>
              </a:path>
            </a:pathLst>
          </a:custGeom>
          <a:solidFill>
            <a:schemeClr val="tx1">
              <a:lumMod val="65000"/>
              <a:lumOff val="35000"/>
            </a:schemeClr>
          </a:solidFill>
          <a:ln>
            <a:noFill/>
          </a:ln>
        </p:spPr>
        <p:txBody>
          <a:bodyPr vert="horz" wrap="square" lIns="121903" tIns="60951" rIns="121903" bIns="60951" numCol="1" anchor="t" anchorCtr="0" compatLnSpc="1"/>
          <a:lstStyle/>
          <a:p>
            <a:endParaRPr lang="en-US" sz="1400" dirty="0">
              <a:cs typeface="+mn-ea"/>
              <a:sym typeface="+mn-lt"/>
            </a:endParaRPr>
          </a:p>
        </p:txBody>
      </p:sp>
      <p:sp>
        <p:nvSpPr>
          <p:cNvPr id="15" name="Freeform 27"/>
          <p:cNvSpPr/>
          <p:nvPr/>
        </p:nvSpPr>
        <p:spPr bwMode="auto">
          <a:xfrm>
            <a:off x="3833073" y="3965719"/>
            <a:ext cx="1458401" cy="1755363"/>
          </a:xfrm>
          <a:custGeom>
            <a:avLst/>
            <a:gdLst>
              <a:gd name="T0" fmla="*/ 2 w 221"/>
              <a:gd name="T1" fmla="*/ 0 h 266"/>
              <a:gd name="T2" fmla="*/ 0 w 221"/>
              <a:gd name="T3" fmla="*/ 0 h 266"/>
              <a:gd name="T4" fmla="*/ 159 w 221"/>
              <a:gd name="T5" fmla="*/ 266 h 266"/>
              <a:gd name="T6" fmla="*/ 221 w 221"/>
              <a:gd name="T7" fmla="*/ 157 h 266"/>
              <a:gd name="T8" fmla="*/ 128 w 221"/>
              <a:gd name="T9" fmla="*/ 0 h 266"/>
              <a:gd name="T10" fmla="*/ 2 w 221"/>
              <a:gd name="T11" fmla="*/ 0 h 266"/>
            </a:gdLst>
            <a:ahLst/>
            <a:cxnLst>
              <a:cxn ang="0">
                <a:pos x="T0" y="T1"/>
              </a:cxn>
              <a:cxn ang="0">
                <a:pos x="T2" y="T3"/>
              </a:cxn>
              <a:cxn ang="0">
                <a:pos x="T4" y="T5"/>
              </a:cxn>
              <a:cxn ang="0">
                <a:pos x="T6" y="T7"/>
              </a:cxn>
              <a:cxn ang="0">
                <a:pos x="T8" y="T9"/>
              </a:cxn>
              <a:cxn ang="0">
                <a:pos x="T10" y="T11"/>
              </a:cxn>
            </a:cxnLst>
            <a:rect l="0" t="0" r="r" b="b"/>
            <a:pathLst>
              <a:path w="221" h="266">
                <a:moveTo>
                  <a:pt x="2" y="0"/>
                </a:moveTo>
                <a:lnTo>
                  <a:pt x="0" y="0"/>
                </a:lnTo>
                <a:lnTo>
                  <a:pt x="159" y="266"/>
                </a:lnTo>
                <a:lnTo>
                  <a:pt x="221" y="157"/>
                </a:lnTo>
                <a:lnTo>
                  <a:pt x="128" y="0"/>
                </a:lnTo>
                <a:lnTo>
                  <a:pt x="2" y="0"/>
                </a:lnTo>
                <a:close/>
              </a:path>
            </a:pathLst>
          </a:custGeom>
          <a:solidFill>
            <a:schemeClr val="accent1">
              <a:lumMod val="100000"/>
            </a:schemeClr>
          </a:solidFill>
          <a:ln>
            <a:noFill/>
          </a:ln>
        </p:spPr>
        <p:txBody>
          <a:bodyPr vert="horz" wrap="square" lIns="121903" tIns="60951" rIns="121903" bIns="60951" numCol="1" anchor="t" anchorCtr="0" compatLnSpc="1"/>
          <a:lstStyle/>
          <a:p>
            <a:endParaRPr lang="en-US" sz="1400" dirty="0">
              <a:cs typeface="+mn-ea"/>
              <a:sym typeface="+mn-lt"/>
            </a:endParaRPr>
          </a:p>
        </p:txBody>
      </p:sp>
      <p:grpSp>
        <p:nvGrpSpPr>
          <p:cNvPr id="30" name="Group 29"/>
          <p:cNvGrpSpPr/>
          <p:nvPr/>
        </p:nvGrpSpPr>
        <p:grpSpPr>
          <a:xfrm>
            <a:off x="5276617" y="3312566"/>
            <a:ext cx="1392399" cy="1246912"/>
            <a:chOff x="8386763" y="4811713"/>
            <a:chExt cx="531812" cy="476250"/>
          </a:xfrm>
          <a:solidFill>
            <a:srgbClr val="028985"/>
          </a:solidFill>
        </p:grpSpPr>
        <p:sp>
          <p:nvSpPr>
            <p:cNvPr id="31" name="Oval 30"/>
            <p:cNvSpPr>
              <a:spLocks noChangeArrowheads="1"/>
            </p:cNvSpPr>
            <p:nvPr/>
          </p:nvSpPr>
          <p:spPr bwMode="auto">
            <a:xfrm>
              <a:off x="8431213" y="4886326"/>
              <a:ext cx="71437"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sp>
          <p:nvSpPr>
            <p:cNvPr id="32" name="Freeform 31"/>
            <p:cNvSpPr/>
            <p:nvPr/>
          </p:nvSpPr>
          <p:spPr bwMode="auto">
            <a:xfrm>
              <a:off x="8386763" y="4935538"/>
              <a:ext cx="250825" cy="352425"/>
            </a:xfrm>
            <a:custGeom>
              <a:avLst/>
              <a:gdLst>
                <a:gd name="T0" fmla="*/ 65 w 67"/>
                <a:gd name="T1" fmla="*/ 2 h 94"/>
                <a:gd name="T2" fmla="*/ 60 w 67"/>
                <a:gd name="T3" fmla="*/ 2 h 94"/>
                <a:gd name="T4" fmla="*/ 46 w 67"/>
                <a:gd name="T5" fmla="*/ 12 h 94"/>
                <a:gd name="T6" fmla="*/ 34 w 67"/>
                <a:gd name="T7" fmla="*/ 9 h 94"/>
                <a:gd name="T8" fmla="*/ 31 w 67"/>
                <a:gd name="T9" fmla="*/ 8 h 94"/>
                <a:gd name="T10" fmla="*/ 31 w 67"/>
                <a:gd name="T11" fmla="*/ 8 h 94"/>
                <a:gd name="T12" fmla="*/ 31 w 67"/>
                <a:gd name="T13" fmla="*/ 8 h 94"/>
                <a:gd name="T14" fmla="*/ 30 w 67"/>
                <a:gd name="T15" fmla="*/ 8 h 94"/>
                <a:gd name="T16" fmla="*/ 30 w 67"/>
                <a:gd name="T17" fmla="*/ 8 h 94"/>
                <a:gd name="T18" fmla="*/ 29 w 67"/>
                <a:gd name="T19" fmla="*/ 8 h 94"/>
                <a:gd name="T20" fmla="*/ 28 w 67"/>
                <a:gd name="T21" fmla="*/ 8 h 94"/>
                <a:gd name="T22" fmla="*/ 24 w 67"/>
                <a:gd name="T23" fmla="*/ 8 h 94"/>
                <a:gd name="T24" fmla="*/ 23 w 67"/>
                <a:gd name="T25" fmla="*/ 12 h 94"/>
                <a:gd name="T26" fmla="*/ 24 w 67"/>
                <a:gd name="T27" fmla="*/ 26 h 94"/>
                <a:gd name="T28" fmla="*/ 22 w 67"/>
                <a:gd name="T29" fmla="*/ 31 h 94"/>
                <a:gd name="T30" fmla="*/ 19 w 67"/>
                <a:gd name="T31" fmla="*/ 26 h 94"/>
                <a:gd name="T32" fmla="*/ 20 w 67"/>
                <a:gd name="T33" fmla="*/ 12 h 94"/>
                <a:gd name="T34" fmla="*/ 19 w 67"/>
                <a:gd name="T35" fmla="*/ 8 h 94"/>
                <a:gd name="T36" fmla="*/ 15 w 67"/>
                <a:gd name="T37" fmla="*/ 8 h 94"/>
                <a:gd name="T38" fmla="*/ 13 w 67"/>
                <a:gd name="T39" fmla="*/ 8 h 94"/>
                <a:gd name="T40" fmla="*/ 13 w 67"/>
                <a:gd name="T41" fmla="*/ 8 h 94"/>
                <a:gd name="T42" fmla="*/ 13 w 67"/>
                <a:gd name="T43" fmla="*/ 8 h 94"/>
                <a:gd name="T44" fmla="*/ 0 w 67"/>
                <a:gd name="T45" fmla="*/ 21 h 94"/>
                <a:gd name="T46" fmla="*/ 0 w 67"/>
                <a:gd name="T47" fmla="*/ 22 h 94"/>
                <a:gd name="T48" fmla="*/ 0 w 67"/>
                <a:gd name="T49" fmla="*/ 23 h 94"/>
                <a:gd name="T50" fmla="*/ 0 w 67"/>
                <a:gd name="T51" fmla="*/ 49 h 94"/>
                <a:gd name="T52" fmla="*/ 4 w 67"/>
                <a:gd name="T53" fmla="*/ 53 h 94"/>
                <a:gd name="T54" fmla="*/ 8 w 67"/>
                <a:gd name="T55" fmla="*/ 49 h 94"/>
                <a:gd name="T56" fmla="*/ 8 w 67"/>
                <a:gd name="T57" fmla="*/ 24 h 94"/>
                <a:gd name="T58" fmla="*/ 10 w 67"/>
                <a:gd name="T59" fmla="*/ 24 h 94"/>
                <a:gd name="T60" fmla="*/ 10 w 67"/>
                <a:gd name="T61" fmla="*/ 49 h 94"/>
                <a:gd name="T62" fmla="*/ 10 w 67"/>
                <a:gd name="T63" fmla="*/ 49 h 94"/>
                <a:gd name="T64" fmla="*/ 10 w 67"/>
                <a:gd name="T65" fmla="*/ 89 h 94"/>
                <a:gd name="T66" fmla="*/ 15 w 67"/>
                <a:gd name="T67" fmla="*/ 94 h 94"/>
                <a:gd name="T68" fmla="*/ 15 w 67"/>
                <a:gd name="T69" fmla="*/ 94 h 94"/>
                <a:gd name="T70" fmla="*/ 15 w 67"/>
                <a:gd name="T71" fmla="*/ 94 h 94"/>
                <a:gd name="T72" fmla="*/ 20 w 67"/>
                <a:gd name="T73" fmla="*/ 89 h 94"/>
                <a:gd name="T74" fmla="*/ 20 w 67"/>
                <a:gd name="T75" fmla="*/ 54 h 94"/>
                <a:gd name="T76" fmla="*/ 22 w 67"/>
                <a:gd name="T77" fmla="*/ 54 h 94"/>
                <a:gd name="T78" fmla="*/ 22 w 67"/>
                <a:gd name="T79" fmla="*/ 89 h 94"/>
                <a:gd name="T80" fmla="*/ 27 w 67"/>
                <a:gd name="T81" fmla="*/ 94 h 94"/>
                <a:gd name="T82" fmla="*/ 28 w 67"/>
                <a:gd name="T83" fmla="*/ 94 h 94"/>
                <a:gd name="T84" fmla="*/ 28 w 67"/>
                <a:gd name="T85" fmla="*/ 94 h 94"/>
                <a:gd name="T86" fmla="*/ 33 w 67"/>
                <a:gd name="T87" fmla="*/ 89 h 94"/>
                <a:gd name="T88" fmla="*/ 33 w 67"/>
                <a:gd name="T89" fmla="*/ 49 h 94"/>
                <a:gd name="T90" fmla="*/ 33 w 67"/>
                <a:gd name="T91" fmla="*/ 47 h 94"/>
                <a:gd name="T92" fmla="*/ 33 w 67"/>
                <a:gd name="T93" fmla="*/ 24 h 94"/>
                <a:gd name="T94" fmla="*/ 37 w 67"/>
                <a:gd name="T95" fmla="*/ 18 h 94"/>
                <a:gd name="T96" fmla="*/ 49 w 67"/>
                <a:gd name="T97" fmla="*/ 20 h 94"/>
                <a:gd name="T98" fmla="*/ 55 w 67"/>
                <a:gd name="T99" fmla="*/ 16 h 94"/>
                <a:gd name="T100" fmla="*/ 64 w 67"/>
                <a:gd name="T101" fmla="*/ 8 h 94"/>
                <a:gd name="T102" fmla="*/ 65 w 67"/>
                <a:gd name="T10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94">
                  <a:moveTo>
                    <a:pt x="65" y="2"/>
                  </a:moveTo>
                  <a:cubicBezTo>
                    <a:pt x="64" y="1"/>
                    <a:pt x="62" y="0"/>
                    <a:pt x="60" y="2"/>
                  </a:cubicBezTo>
                  <a:cubicBezTo>
                    <a:pt x="46" y="12"/>
                    <a:pt x="46" y="12"/>
                    <a:pt x="46" y="12"/>
                  </a:cubicBezTo>
                  <a:cubicBezTo>
                    <a:pt x="34" y="9"/>
                    <a:pt x="34" y="9"/>
                    <a:pt x="34" y="9"/>
                  </a:cubicBezTo>
                  <a:cubicBezTo>
                    <a:pt x="33" y="9"/>
                    <a:pt x="32" y="8"/>
                    <a:pt x="31" y="8"/>
                  </a:cubicBezTo>
                  <a:cubicBezTo>
                    <a:pt x="31" y="8"/>
                    <a:pt x="31" y="8"/>
                    <a:pt x="31" y="8"/>
                  </a:cubicBezTo>
                  <a:cubicBezTo>
                    <a:pt x="31" y="8"/>
                    <a:pt x="31" y="8"/>
                    <a:pt x="31" y="8"/>
                  </a:cubicBezTo>
                  <a:cubicBezTo>
                    <a:pt x="31" y="8"/>
                    <a:pt x="30" y="8"/>
                    <a:pt x="30" y="8"/>
                  </a:cubicBezTo>
                  <a:cubicBezTo>
                    <a:pt x="30" y="8"/>
                    <a:pt x="30" y="8"/>
                    <a:pt x="30" y="8"/>
                  </a:cubicBezTo>
                  <a:cubicBezTo>
                    <a:pt x="29" y="8"/>
                    <a:pt x="29" y="8"/>
                    <a:pt x="29" y="8"/>
                  </a:cubicBezTo>
                  <a:cubicBezTo>
                    <a:pt x="28" y="8"/>
                    <a:pt x="28" y="8"/>
                    <a:pt x="28" y="8"/>
                  </a:cubicBezTo>
                  <a:cubicBezTo>
                    <a:pt x="24" y="8"/>
                    <a:pt x="24" y="8"/>
                    <a:pt x="24" y="8"/>
                  </a:cubicBezTo>
                  <a:cubicBezTo>
                    <a:pt x="23" y="11"/>
                    <a:pt x="23" y="12"/>
                    <a:pt x="23" y="12"/>
                  </a:cubicBezTo>
                  <a:cubicBezTo>
                    <a:pt x="23" y="12"/>
                    <a:pt x="25" y="22"/>
                    <a:pt x="24" y="26"/>
                  </a:cubicBezTo>
                  <a:cubicBezTo>
                    <a:pt x="24" y="27"/>
                    <a:pt x="23" y="30"/>
                    <a:pt x="22" y="31"/>
                  </a:cubicBezTo>
                  <a:cubicBezTo>
                    <a:pt x="20" y="31"/>
                    <a:pt x="19" y="27"/>
                    <a:pt x="19" y="26"/>
                  </a:cubicBezTo>
                  <a:cubicBezTo>
                    <a:pt x="18" y="22"/>
                    <a:pt x="20" y="12"/>
                    <a:pt x="20" y="12"/>
                  </a:cubicBezTo>
                  <a:cubicBezTo>
                    <a:pt x="19" y="11"/>
                    <a:pt x="19" y="9"/>
                    <a:pt x="19" y="8"/>
                  </a:cubicBezTo>
                  <a:cubicBezTo>
                    <a:pt x="15" y="8"/>
                    <a:pt x="15" y="8"/>
                    <a:pt x="15" y="8"/>
                  </a:cubicBezTo>
                  <a:cubicBezTo>
                    <a:pt x="13" y="8"/>
                    <a:pt x="13" y="8"/>
                    <a:pt x="13" y="8"/>
                  </a:cubicBezTo>
                  <a:cubicBezTo>
                    <a:pt x="13" y="8"/>
                    <a:pt x="13" y="8"/>
                    <a:pt x="13" y="8"/>
                  </a:cubicBezTo>
                  <a:cubicBezTo>
                    <a:pt x="13" y="8"/>
                    <a:pt x="13" y="8"/>
                    <a:pt x="13" y="8"/>
                  </a:cubicBezTo>
                  <a:cubicBezTo>
                    <a:pt x="6" y="8"/>
                    <a:pt x="0" y="14"/>
                    <a:pt x="0" y="21"/>
                  </a:cubicBezTo>
                  <a:cubicBezTo>
                    <a:pt x="0" y="22"/>
                    <a:pt x="0" y="22"/>
                    <a:pt x="0" y="22"/>
                  </a:cubicBezTo>
                  <a:cubicBezTo>
                    <a:pt x="0" y="22"/>
                    <a:pt x="0" y="22"/>
                    <a:pt x="0" y="23"/>
                  </a:cubicBezTo>
                  <a:cubicBezTo>
                    <a:pt x="0" y="49"/>
                    <a:pt x="0" y="49"/>
                    <a:pt x="0" y="49"/>
                  </a:cubicBezTo>
                  <a:cubicBezTo>
                    <a:pt x="0" y="52"/>
                    <a:pt x="2" y="53"/>
                    <a:pt x="4" y="53"/>
                  </a:cubicBezTo>
                  <a:cubicBezTo>
                    <a:pt x="6" y="53"/>
                    <a:pt x="8" y="52"/>
                    <a:pt x="8" y="49"/>
                  </a:cubicBezTo>
                  <a:cubicBezTo>
                    <a:pt x="8" y="24"/>
                    <a:pt x="8" y="24"/>
                    <a:pt x="8" y="24"/>
                  </a:cubicBezTo>
                  <a:cubicBezTo>
                    <a:pt x="10" y="24"/>
                    <a:pt x="10" y="24"/>
                    <a:pt x="10" y="24"/>
                  </a:cubicBezTo>
                  <a:cubicBezTo>
                    <a:pt x="10" y="49"/>
                    <a:pt x="10" y="49"/>
                    <a:pt x="10" y="49"/>
                  </a:cubicBezTo>
                  <a:cubicBezTo>
                    <a:pt x="10" y="49"/>
                    <a:pt x="10" y="49"/>
                    <a:pt x="10" y="49"/>
                  </a:cubicBezTo>
                  <a:cubicBezTo>
                    <a:pt x="10" y="89"/>
                    <a:pt x="10" y="89"/>
                    <a:pt x="10" y="89"/>
                  </a:cubicBezTo>
                  <a:cubicBezTo>
                    <a:pt x="10" y="91"/>
                    <a:pt x="12" y="94"/>
                    <a:pt x="15" y="94"/>
                  </a:cubicBezTo>
                  <a:cubicBezTo>
                    <a:pt x="15" y="94"/>
                    <a:pt x="15" y="94"/>
                    <a:pt x="15" y="94"/>
                  </a:cubicBezTo>
                  <a:cubicBezTo>
                    <a:pt x="15" y="94"/>
                    <a:pt x="15" y="94"/>
                    <a:pt x="15" y="94"/>
                  </a:cubicBezTo>
                  <a:cubicBezTo>
                    <a:pt x="18" y="94"/>
                    <a:pt x="20" y="91"/>
                    <a:pt x="20" y="89"/>
                  </a:cubicBezTo>
                  <a:cubicBezTo>
                    <a:pt x="20" y="54"/>
                    <a:pt x="20" y="54"/>
                    <a:pt x="20" y="54"/>
                  </a:cubicBezTo>
                  <a:cubicBezTo>
                    <a:pt x="22" y="54"/>
                    <a:pt x="22" y="54"/>
                    <a:pt x="22" y="54"/>
                  </a:cubicBezTo>
                  <a:cubicBezTo>
                    <a:pt x="22" y="89"/>
                    <a:pt x="22" y="89"/>
                    <a:pt x="22" y="89"/>
                  </a:cubicBezTo>
                  <a:cubicBezTo>
                    <a:pt x="22" y="91"/>
                    <a:pt x="25" y="94"/>
                    <a:pt x="27" y="94"/>
                  </a:cubicBezTo>
                  <a:cubicBezTo>
                    <a:pt x="28" y="94"/>
                    <a:pt x="28" y="94"/>
                    <a:pt x="28" y="94"/>
                  </a:cubicBezTo>
                  <a:cubicBezTo>
                    <a:pt x="28" y="94"/>
                    <a:pt x="28" y="94"/>
                    <a:pt x="28" y="94"/>
                  </a:cubicBezTo>
                  <a:cubicBezTo>
                    <a:pt x="30" y="94"/>
                    <a:pt x="33" y="91"/>
                    <a:pt x="33" y="89"/>
                  </a:cubicBezTo>
                  <a:cubicBezTo>
                    <a:pt x="33" y="49"/>
                    <a:pt x="33" y="49"/>
                    <a:pt x="33" y="49"/>
                  </a:cubicBezTo>
                  <a:cubicBezTo>
                    <a:pt x="33" y="47"/>
                    <a:pt x="33" y="47"/>
                    <a:pt x="33" y="47"/>
                  </a:cubicBezTo>
                  <a:cubicBezTo>
                    <a:pt x="33" y="24"/>
                    <a:pt x="33" y="24"/>
                    <a:pt x="33" y="24"/>
                  </a:cubicBezTo>
                  <a:cubicBezTo>
                    <a:pt x="33" y="24"/>
                    <a:pt x="32" y="17"/>
                    <a:pt x="37" y="18"/>
                  </a:cubicBezTo>
                  <a:cubicBezTo>
                    <a:pt x="40" y="18"/>
                    <a:pt x="49" y="20"/>
                    <a:pt x="49" y="20"/>
                  </a:cubicBezTo>
                  <a:cubicBezTo>
                    <a:pt x="55" y="16"/>
                    <a:pt x="55" y="16"/>
                    <a:pt x="55" y="16"/>
                  </a:cubicBezTo>
                  <a:cubicBezTo>
                    <a:pt x="64" y="8"/>
                    <a:pt x="64" y="8"/>
                    <a:pt x="64" y="8"/>
                  </a:cubicBezTo>
                  <a:cubicBezTo>
                    <a:pt x="66" y="7"/>
                    <a:pt x="67" y="4"/>
                    <a:pt x="6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sp>
          <p:nvSpPr>
            <p:cNvPr id="33" name="Freeform 32"/>
            <p:cNvSpPr/>
            <p:nvPr/>
          </p:nvSpPr>
          <p:spPr bwMode="auto">
            <a:xfrm>
              <a:off x="8686800" y="4875213"/>
              <a:ext cx="165100" cy="173038"/>
            </a:xfrm>
            <a:custGeom>
              <a:avLst/>
              <a:gdLst>
                <a:gd name="T0" fmla="*/ 34 w 44"/>
                <a:gd name="T1" fmla="*/ 1 h 46"/>
                <a:gd name="T2" fmla="*/ 33 w 44"/>
                <a:gd name="T3" fmla="*/ 0 h 46"/>
                <a:gd name="T4" fmla="*/ 31 w 44"/>
                <a:gd name="T5" fmla="*/ 2 h 46"/>
                <a:gd name="T6" fmla="*/ 31 w 44"/>
                <a:gd name="T7" fmla="*/ 6 h 46"/>
                <a:gd name="T8" fmla="*/ 10 w 44"/>
                <a:gd name="T9" fmla="*/ 19 h 46"/>
                <a:gd name="T10" fmla="*/ 0 w 44"/>
                <a:gd name="T11" fmla="*/ 45 h 46"/>
                <a:gd name="T12" fmla="*/ 0 w 44"/>
                <a:gd name="T13" fmla="*/ 46 h 46"/>
                <a:gd name="T14" fmla="*/ 1 w 44"/>
                <a:gd name="T15" fmla="*/ 46 h 46"/>
                <a:gd name="T16" fmla="*/ 6 w 44"/>
                <a:gd name="T17" fmla="*/ 46 h 46"/>
                <a:gd name="T18" fmla="*/ 7 w 44"/>
                <a:gd name="T19" fmla="*/ 45 h 46"/>
                <a:gd name="T20" fmla="*/ 31 w 44"/>
                <a:gd name="T21" fmla="*/ 13 h 46"/>
                <a:gd name="T22" fmla="*/ 31 w 44"/>
                <a:gd name="T23" fmla="*/ 16 h 46"/>
                <a:gd name="T24" fmla="*/ 33 w 44"/>
                <a:gd name="T25" fmla="*/ 18 h 46"/>
                <a:gd name="T26" fmla="*/ 34 w 44"/>
                <a:gd name="T27" fmla="*/ 18 h 46"/>
                <a:gd name="T28" fmla="*/ 43 w 44"/>
                <a:gd name="T29" fmla="*/ 11 h 46"/>
                <a:gd name="T30" fmla="*/ 44 w 44"/>
                <a:gd name="T31" fmla="*/ 9 h 46"/>
                <a:gd name="T32" fmla="*/ 43 w 44"/>
                <a:gd name="T33" fmla="*/ 8 h 46"/>
                <a:gd name="T34" fmla="*/ 34 w 44"/>
                <a:gd name="T3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6">
                  <a:moveTo>
                    <a:pt x="34" y="1"/>
                  </a:moveTo>
                  <a:cubicBezTo>
                    <a:pt x="34" y="0"/>
                    <a:pt x="34" y="0"/>
                    <a:pt x="33" y="0"/>
                  </a:cubicBezTo>
                  <a:cubicBezTo>
                    <a:pt x="32" y="0"/>
                    <a:pt x="31" y="1"/>
                    <a:pt x="31" y="2"/>
                  </a:cubicBezTo>
                  <a:cubicBezTo>
                    <a:pt x="31" y="6"/>
                    <a:pt x="31" y="6"/>
                    <a:pt x="31" y="6"/>
                  </a:cubicBezTo>
                  <a:cubicBezTo>
                    <a:pt x="22" y="8"/>
                    <a:pt x="16" y="12"/>
                    <a:pt x="10" y="19"/>
                  </a:cubicBezTo>
                  <a:cubicBezTo>
                    <a:pt x="4" y="27"/>
                    <a:pt x="1" y="35"/>
                    <a:pt x="0" y="45"/>
                  </a:cubicBezTo>
                  <a:cubicBezTo>
                    <a:pt x="0" y="45"/>
                    <a:pt x="0" y="45"/>
                    <a:pt x="0" y="46"/>
                  </a:cubicBezTo>
                  <a:cubicBezTo>
                    <a:pt x="0" y="46"/>
                    <a:pt x="0" y="46"/>
                    <a:pt x="1" y="46"/>
                  </a:cubicBezTo>
                  <a:cubicBezTo>
                    <a:pt x="6" y="46"/>
                    <a:pt x="6" y="46"/>
                    <a:pt x="6" y="46"/>
                  </a:cubicBezTo>
                  <a:cubicBezTo>
                    <a:pt x="7" y="46"/>
                    <a:pt x="7" y="46"/>
                    <a:pt x="7" y="45"/>
                  </a:cubicBezTo>
                  <a:cubicBezTo>
                    <a:pt x="9" y="30"/>
                    <a:pt x="16" y="18"/>
                    <a:pt x="31" y="13"/>
                  </a:cubicBezTo>
                  <a:cubicBezTo>
                    <a:pt x="31" y="16"/>
                    <a:pt x="31" y="16"/>
                    <a:pt x="31" y="16"/>
                  </a:cubicBezTo>
                  <a:cubicBezTo>
                    <a:pt x="31" y="17"/>
                    <a:pt x="32" y="18"/>
                    <a:pt x="33" y="18"/>
                  </a:cubicBezTo>
                  <a:cubicBezTo>
                    <a:pt x="34" y="18"/>
                    <a:pt x="34" y="18"/>
                    <a:pt x="34" y="18"/>
                  </a:cubicBezTo>
                  <a:cubicBezTo>
                    <a:pt x="43" y="11"/>
                    <a:pt x="43" y="11"/>
                    <a:pt x="43" y="11"/>
                  </a:cubicBezTo>
                  <a:cubicBezTo>
                    <a:pt x="44" y="11"/>
                    <a:pt x="44" y="10"/>
                    <a:pt x="44" y="9"/>
                  </a:cubicBezTo>
                  <a:cubicBezTo>
                    <a:pt x="44" y="9"/>
                    <a:pt x="44" y="8"/>
                    <a:pt x="43" y="8"/>
                  </a:cubicBezTo>
                  <a:lnTo>
                    <a:pt x="34" y="1"/>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sp>
          <p:nvSpPr>
            <p:cNvPr id="34" name="Freeform 33"/>
            <p:cNvSpPr>
              <a:spLocks noEditPoints="1"/>
            </p:cNvSpPr>
            <p:nvPr/>
          </p:nvSpPr>
          <p:spPr bwMode="auto">
            <a:xfrm>
              <a:off x="8769350" y="4965701"/>
              <a:ext cx="82550" cy="8255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sp>
          <p:nvSpPr>
            <p:cNvPr id="35" name="Freeform 34"/>
            <p:cNvSpPr/>
            <p:nvPr/>
          </p:nvSpPr>
          <p:spPr bwMode="auto">
            <a:xfrm>
              <a:off x="8629650" y="4875213"/>
              <a:ext cx="79375" cy="79375"/>
            </a:xfrm>
            <a:custGeom>
              <a:avLst/>
              <a:gdLst>
                <a:gd name="T0" fmla="*/ 19 w 21"/>
                <a:gd name="T1" fmla="*/ 8 h 21"/>
                <a:gd name="T2" fmla="*/ 13 w 21"/>
                <a:gd name="T3" fmla="*/ 8 h 21"/>
                <a:gd name="T4" fmla="*/ 13 w 21"/>
                <a:gd name="T5" fmla="*/ 2 h 21"/>
                <a:gd name="T6" fmla="*/ 12 w 21"/>
                <a:gd name="T7" fmla="*/ 0 h 21"/>
                <a:gd name="T8" fmla="*/ 9 w 21"/>
                <a:gd name="T9" fmla="*/ 0 h 21"/>
                <a:gd name="T10" fmla="*/ 7 w 21"/>
                <a:gd name="T11" fmla="*/ 2 h 21"/>
                <a:gd name="T12" fmla="*/ 7 w 21"/>
                <a:gd name="T13" fmla="*/ 8 h 21"/>
                <a:gd name="T14" fmla="*/ 1 w 21"/>
                <a:gd name="T15" fmla="*/ 8 h 21"/>
                <a:gd name="T16" fmla="*/ 0 w 21"/>
                <a:gd name="T17" fmla="*/ 9 h 21"/>
                <a:gd name="T18" fmla="*/ 0 w 21"/>
                <a:gd name="T19" fmla="*/ 12 h 21"/>
                <a:gd name="T20" fmla="*/ 1 w 21"/>
                <a:gd name="T21" fmla="*/ 14 h 21"/>
                <a:gd name="T22" fmla="*/ 7 w 21"/>
                <a:gd name="T23" fmla="*/ 14 h 21"/>
                <a:gd name="T24" fmla="*/ 7 w 21"/>
                <a:gd name="T25" fmla="*/ 20 h 21"/>
                <a:gd name="T26" fmla="*/ 9 w 21"/>
                <a:gd name="T27" fmla="*/ 21 h 21"/>
                <a:gd name="T28" fmla="*/ 12 w 21"/>
                <a:gd name="T29" fmla="*/ 21 h 21"/>
                <a:gd name="T30" fmla="*/ 13 w 21"/>
                <a:gd name="T31" fmla="*/ 20 h 21"/>
                <a:gd name="T32" fmla="*/ 13 w 21"/>
                <a:gd name="T33" fmla="*/ 14 h 21"/>
                <a:gd name="T34" fmla="*/ 19 w 21"/>
                <a:gd name="T35" fmla="*/ 14 h 21"/>
                <a:gd name="T36" fmla="*/ 21 w 21"/>
                <a:gd name="T37" fmla="*/ 12 h 21"/>
                <a:gd name="T38" fmla="*/ 21 w 21"/>
                <a:gd name="T39" fmla="*/ 9 h 21"/>
                <a:gd name="T40" fmla="*/ 19 w 21"/>
                <a:gd name="T4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1">
                  <a:moveTo>
                    <a:pt x="19" y="8"/>
                  </a:moveTo>
                  <a:cubicBezTo>
                    <a:pt x="13" y="8"/>
                    <a:pt x="13" y="8"/>
                    <a:pt x="13" y="8"/>
                  </a:cubicBezTo>
                  <a:cubicBezTo>
                    <a:pt x="13" y="2"/>
                    <a:pt x="13" y="2"/>
                    <a:pt x="13" y="2"/>
                  </a:cubicBezTo>
                  <a:cubicBezTo>
                    <a:pt x="13" y="1"/>
                    <a:pt x="13" y="0"/>
                    <a:pt x="12" y="0"/>
                  </a:cubicBezTo>
                  <a:cubicBezTo>
                    <a:pt x="9" y="0"/>
                    <a:pt x="9" y="0"/>
                    <a:pt x="9" y="0"/>
                  </a:cubicBezTo>
                  <a:cubicBezTo>
                    <a:pt x="8" y="0"/>
                    <a:pt x="7" y="1"/>
                    <a:pt x="7" y="2"/>
                  </a:cubicBezTo>
                  <a:cubicBezTo>
                    <a:pt x="7" y="8"/>
                    <a:pt x="7" y="8"/>
                    <a:pt x="7" y="8"/>
                  </a:cubicBezTo>
                  <a:cubicBezTo>
                    <a:pt x="1" y="8"/>
                    <a:pt x="1" y="8"/>
                    <a:pt x="1" y="8"/>
                  </a:cubicBezTo>
                  <a:cubicBezTo>
                    <a:pt x="0" y="8"/>
                    <a:pt x="0" y="8"/>
                    <a:pt x="0" y="9"/>
                  </a:cubicBezTo>
                  <a:cubicBezTo>
                    <a:pt x="0" y="12"/>
                    <a:pt x="0" y="12"/>
                    <a:pt x="0" y="12"/>
                  </a:cubicBezTo>
                  <a:cubicBezTo>
                    <a:pt x="0" y="13"/>
                    <a:pt x="0" y="14"/>
                    <a:pt x="1" y="14"/>
                  </a:cubicBezTo>
                  <a:cubicBezTo>
                    <a:pt x="7" y="14"/>
                    <a:pt x="7" y="14"/>
                    <a:pt x="7" y="14"/>
                  </a:cubicBezTo>
                  <a:cubicBezTo>
                    <a:pt x="7" y="20"/>
                    <a:pt x="7" y="20"/>
                    <a:pt x="7" y="20"/>
                  </a:cubicBezTo>
                  <a:cubicBezTo>
                    <a:pt x="7" y="20"/>
                    <a:pt x="8" y="21"/>
                    <a:pt x="9" y="21"/>
                  </a:cubicBezTo>
                  <a:cubicBezTo>
                    <a:pt x="12" y="21"/>
                    <a:pt x="12" y="21"/>
                    <a:pt x="12" y="21"/>
                  </a:cubicBezTo>
                  <a:cubicBezTo>
                    <a:pt x="13" y="21"/>
                    <a:pt x="13" y="20"/>
                    <a:pt x="13" y="20"/>
                  </a:cubicBezTo>
                  <a:cubicBezTo>
                    <a:pt x="13" y="14"/>
                    <a:pt x="13" y="14"/>
                    <a:pt x="13" y="14"/>
                  </a:cubicBezTo>
                  <a:cubicBezTo>
                    <a:pt x="19" y="14"/>
                    <a:pt x="19" y="14"/>
                    <a:pt x="19" y="14"/>
                  </a:cubicBezTo>
                  <a:cubicBezTo>
                    <a:pt x="20" y="14"/>
                    <a:pt x="21" y="13"/>
                    <a:pt x="21" y="12"/>
                  </a:cubicBezTo>
                  <a:cubicBezTo>
                    <a:pt x="21" y="9"/>
                    <a:pt x="21" y="9"/>
                    <a:pt x="21" y="9"/>
                  </a:cubicBezTo>
                  <a:cubicBezTo>
                    <a:pt x="21" y="8"/>
                    <a:pt x="20" y="8"/>
                    <a:pt x="19" y="8"/>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sp>
          <p:nvSpPr>
            <p:cNvPr id="36" name="Freeform 35"/>
            <p:cNvSpPr/>
            <p:nvPr/>
          </p:nvSpPr>
          <p:spPr bwMode="auto">
            <a:xfrm>
              <a:off x="8651875" y="5103813"/>
              <a:ext cx="176212" cy="184150"/>
            </a:xfrm>
            <a:custGeom>
              <a:avLst/>
              <a:gdLst>
                <a:gd name="T0" fmla="*/ 47 w 47"/>
                <a:gd name="T1" fmla="*/ 45 h 49"/>
                <a:gd name="T2" fmla="*/ 27 w 47"/>
                <a:gd name="T3" fmla="*/ 25 h 49"/>
                <a:gd name="T4" fmla="*/ 27 w 47"/>
                <a:gd name="T5" fmla="*/ 24 h 49"/>
                <a:gd name="T6" fmla="*/ 27 w 47"/>
                <a:gd name="T7" fmla="*/ 0 h 49"/>
                <a:gd name="T8" fmla="*/ 21 w 47"/>
                <a:gd name="T9" fmla="*/ 0 h 49"/>
                <a:gd name="T10" fmla="*/ 21 w 47"/>
                <a:gd name="T11" fmla="*/ 24 h 49"/>
                <a:gd name="T12" fmla="*/ 20 w 47"/>
                <a:gd name="T13" fmla="*/ 25 h 49"/>
                <a:gd name="T14" fmla="*/ 0 w 47"/>
                <a:gd name="T15" fmla="*/ 45 h 49"/>
                <a:gd name="T16" fmla="*/ 5 w 47"/>
                <a:gd name="T17" fmla="*/ 45 h 49"/>
                <a:gd name="T18" fmla="*/ 19 w 47"/>
                <a:gd name="T19" fmla="*/ 31 h 49"/>
                <a:gd name="T20" fmla="*/ 20 w 47"/>
                <a:gd name="T21" fmla="*/ 30 h 49"/>
                <a:gd name="T22" fmla="*/ 21 w 47"/>
                <a:gd name="T23" fmla="*/ 30 h 49"/>
                <a:gd name="T24" fmla="*/ 22 w 47"/>
                <a:gd name="T25" fmla="*/ 32 h 49"/>
                <a:gd name="T26" fmla="*/ 22 w 47"/>
                <a:gd name="T27" fmla="*/ 49 h 49"/>
                <a:gd name="T28" fmla="*/ 26 w 47"/>
                <a:gd name="T29" fmla="*/ 49 h 49"/>
                <a:gd name="T30" fmla="*/ 26 w 47"/>
                <a:gd name="T31" fmla="*/ 32 h 49"/>
                <a:gd name="T32" fmla="*/ 26 w 47"/>
                <a:gd name="T33" fmla="*/ 30 h 49"/>
                <a:gd name="T34" fmla="*/ 27 w 47"/>
                <a:gd name="T35" fmla="*/ 30 h 49"/>
                <a:gd name="T36" fmla="*/ 28 w 47"/>
                <a:gd name="T37" fmla="*/ 31 h 49"/>
                <a:gd name="T38" fmla="*/ 42 w 47"/>
                <a:gd name="T39" fmla="*/ 45 h 49"/>
                <a:gd name="T40" fmla="*/ 47 w 47"/>
                <a:gd name="T4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9">
                  <a:moveTo>
                    <a:pt x="47" y="45"/>
                  </a:moveTo>
                  <a:cubicBezTo>
                    <a:pt x="27" y="25"/>
                    <a:pt x="27" y="25"/>
                    <a:pt x="27" y="25"/>
                  </a:cubicBezTo>
                  <a:cubicBezTo>
                    <a:pt x="27" y="25"/>
                    <a:pt x="27" y="24"/>
                    <a:pt x="27" y="24"/>
                  </a:cubicBezTo>
                  <a:cubicBezTo>
                    <a:pt x="27" y="0"/>
                    <a:pt x="27" y="0"/>
                    <a:pt x="27" y="0"/>
                  </a:cubicBezTo>
                  <a:cubicBezTo>
                    <a:pt x="21" y="0"/>
                    <a:pt x="21" y="0"/>
                    <a:pt x="21" y="0"/>
                  </a:cubicBezTo>
                  <a:cubicBezTo>
                    <a:pt x="21" y="24"/>
                    <a:pt x="21" y="24"/>
                    <a:pt x="21" y="24"/>
                  </a:cubicBezTo>
                  <a:cubicBezTo>
                    <a:pt x="21" y="24"/>
                    <a:pt x="20" y="25"/>
                    <a:pt x="20" y="25"/>
                  </a:cubicBezTo>
                  <a:cubicBezTo>
                    <a:pt x="0" y="45"/>
                    <a:pt x="0" y="45"/>
                    <a:pt x="0" y="45"/>
                  </a:cubicBezTo>
                  <a:cubicBezTo>
                    <a:pt x="5" y="45"/>
                    <a:pt x="5" y="45"/>
                    <a:pt x="5" y="45"/>
                  </a:cubicBezTo>
                  <a:cubicBezTo>
                    <a:pt x="19" y="31"/>
                    <a:pt x="19" y="31"/>
                    <a:pt x="19" y="31"/>
                  </a:cubicBezTo>
                  <a:cubicBezTo>
                    <a:pt x="20" y="30"/>
                    <a:pt x="20" y="30"/>
                    <a:pt x="20" y="30"/>
                  </a:cubicBezTo>
                  <a:cubicBezTo>
                    <a:pt x="21" y="30"/>
                    <a:pt x="21" y="30"/>
                    <a:pt x="21" y="30"/>
                  </a:cubicBezTo>
                  <a:cubicBezTo>
                    <a:pt x="21" y="31"/>
                    <a:pt x="22" y="31"/>
                    <a:pt x="22" y="32"/>
                  </a:cubicBezTo>
                  <a:cubicBezTo>
                    <a:pt x="22" y="49"/>
                    <a:pt x="22" y="49"/>
                    <a:pt x="22" y="49"/>
                  </a:cubicBezTo>
                  <a:cubicBezTo>
                    <a:pt x="26" y="49"/>
                    <a:pt x="26" y="49"/>
                    <a:pt x="26" y="49"/>
                  </a:cubicBezTo>
                  <a:cubicBezTo>
                    <a:pt x="26" y="32"/>
                    <a:pt x="26" y="32"/>
                    <a:pt x="26" y="32"/>
                  </a:cubicBezTo>
                  <a:cubicBezTo>
                    <a:pt x="26" y="31"/>
                    <a:pt x="26" y="31"/>
                    <a:pt x="26" y="30"/>
                  </a:cubicBezTo>
                  <a:cubicBezTo>
                    <a:pt x="27" y="30"/>
                    <a:pt x="27" y="30"/>
                    <a:pt x="27" y="30"/>
                  </a:cubicBezTo>
                  <a:cubicBezTo>
                    <a:pt x="27" y="30"/>
                    <a:pt x="28" y="30"/>
                    <a:pt x="28" y="31"/>
                  </a:cubicBezTo>
                  <a:cubicBezTo>
                    <a:pt x="42" y="45"/>
                    <a:pt x="42" y="45"/>
                    <a:pt x="42" y="45"/>
                  </a:cubicBezTo>
                  <a:lnTo>
                    <a:pt x="4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sp>
          <p:nvSpPr>
            <p:cNvPr id="37" name="Freeform 36"/>
            <p:cNvSpPr/>
            <p:nvPr/>
          </p:nvSpPr>
          <p:spPr bwMode="auto">
            <a:xfrm>
              <a:off x="8566150" y="4811713"/>
              <a:ext cx="352425" cy="44450"/>
            </a:xfrm>
            <a:custGeom>
              <a:avLst/>
              <a:gdLst>
                <a:gd name="T0" fmla="*/ 88 w 94"/>
                <a:gd name="T1" fmla="*/ 0 h 12"/>
                <a:gd name="T2" fmla="*/ 5 w 94"/>
                <a:gd name="T3" fmla="*/ 0 h 12"/>
                <a:gd name="T4" fmla="*/ 0 w 94"/>
                <a:gd name="T5" fmla="*/ 6 h 12"/>
                <a:gd name="T6" fmla="*/ 0 w 94"/>
                <a:gd name="T7" fmla="*/ 12 h 12"/>
                <a:gd name="T8" fmla="*/ 94 w 94"/>
                <a:gd name="T9" fmla="*/ 12 h 12"/>
                <a:gd name="T10" fmla="*/ 94 w 94"/>
                <a:gd name="T11" fmla="*/ 6 h 12"/>
                <a:gd name="T12" fmla="*/ 88 w 9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4" h="12">
                  <a:moveTo>
                    <a:pt x="88" y="0"/>
                  </a:moveTo>
                  <a:cubicBezTo>
                    <a:pt x="5" y="0"/>
                    <a:pt x="5" y="0"/>
                    <a:pt x="5" y="0"/>
                  </a:cubicBezTo>
                  <a:cubicBezTo>
                    <a:pt x="2" y="0"/>
                    <a:pt x="0" y="3"/>
                    <a:pt x="0" y="6"/>
                  </a:cubicBezTo>
                  <a:cubicBezTo>
                    <a:pt x="0" y="12"/>
                    <a:pt x="0" y="12"/>
                    <a:pt x="0" y="12"/>
                  </a:cubicBezTo>
                  <a:cubicBezTo>
                    <a:pt x="94" y="12"/>
                    <a:pt x="94" y="12"/>
                    <a:pt x="94" y="12"/>
                  </a:cubicBezTo>
                  <a:cubicBezTo>
                    <a:pt x="94" y="6"/>
                    <a:pt x="94" y="6"/>
                    <a:pt x="94" y="6"/>
                  </a:cubicBezTo>
                  <a:cubicBezTo>
                    <a:pt x="94" y="3"/>
                    <a:pt x="91" y="0"/>
                    <a:pt x="88"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sp>
          <p:nvSpPr>
            <p:cNvPr id="38" name="Freeform 37"/>
            <p:cNvSpPr/>
            <p:nvPr/>
          </p:nvSpPr>
          <p:spPr bwMode="auto">
            <a:xfrm>
              <a:off x="8574088" y="4826001"/>
              <a:ext cx="336550" cy="258763"/>
            </a:xfrm>
            <a:custGeom>
              <a:avLst/>
              <a:gdLst>
                <a:gd name="T0" fmla="*/ 82 w 90"/>
                <a:gd name="T1" fmla="*/ 0 h 69"/>
                <a:gd name="T2" fmla="*/ 8 w 90"/>
                <a:gd name="T3" fmla="*/ 0 h 69"/>
                <a:gd name="T4" fmla="*/ 0 w 90"/>
                <a:gd name="T5" fmla="*/ 8 h 69"/>
                <a:gd name="T6" fmla="*/ 0 w 90"/>
                <a:gd name="T7" fmla="*/ 35 h 69"/>
                <a:gd name="T8" fmla="*/ 5 w 90"/>
                <a:gd name="T9" fmla="*/ 31 h 69"/>
                <a:gd name="T10" fmla="*/ 5 w 90"/>
                <a:gd name="T11" fmla="*/ 8 h 69"/>
                <a:gd name="T12" fmla="*/ 8 w 90"/>
                <a:gd name="T13" fmla="*/ 5 h 69"/>
                <a:gd name="T14" fmla="*/ 82 w 90"/>
                <a:gd name="T15" fmla="*/ 5 h 69"/>
                <a:gd name="T16" fmla="*/ 85 w 90"/>
                <a:gd name="T17" fmla="*/ 8 h 69"/>
                <a:gd name="T18" fmla="*/ 85 w 90"/>
                <a:gd name="T19" fmla="*/ 61 h 69"/>
                <a:gd name="T20" fmla="*/ 82 w 90"/>
                <a:gd name="T21" fmla="*/ 64 h 69"/>
                <a:gd name="T22" fmla="*/ 8 w 90"/>
                <a:gd name="T23" fmla="*/ 64 h 69"/>
                <a:gd name="T24" fmla="*/ 5 w 90"/>
                <a:gd name="T25" fmla="*/ 61 h 69"/>
                <a:gd name="T26" fmla="*/ 5 w 90"/>
                <a:gd name="T27" fmla="*/ 48 h 69"/>
                <a:gd name="T28" fmla="*/ 0 w 90"/>
                <a:gd name="T29" fmla="*/ 51 h 69"/>
                <a:gd name="T30" fmla="*/ 0 w 90"/>
                <a:gd name="T31" fmla="*/ 61 h 69"/>
                <a:gd name="T32" fmla="*/ 8 w 90"/>
                <a:gd name="T33" fmla="*/ 69 h 69"/>
                <a:gd name="T34" fmla="*/ 82 w 90"/>
                <a:gd name="T35" fmla="*/ 69 h 69"/>
                <a:gd name="T36" fmla="*/ 90 w 90"/>
                <a:gd name="T37" fmla="*/ 61 h 69"/>
                <a:gd name="T38" fmla="*/ 90 w 90"/>
                <a:gd name="T39" fmla="*/ 8 h 69"/>
                <a:gd name="T40" fmla="*/ 82 w 90"/>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9">
                  <a:moveTo>
                    <a:pt x="82" y="0"/>
                  </a:moveTo>
                  <a:cubicBezTo>
                    <a:pt x="8" y="0"/>
                    <a:pt x="8" y="0"/>
                    <a:pt x="8" y="0"/>
                  </a:cubicBezTo>
                  <a:cubicBezTo>
                    <a:pt x="3" y="0"/>
                    <a:pt x="0" y="4"/>
                    <a:pt x="0" y="8"/>
                  </a:cubicBezTo>
                  <a:cubicBezTo>
                    <a:pt x="0" y="35"/>
                    <a:pt x="0" y="35"/>
                    <a:pt x="0" y="35"/>
                  </a:cubicBezTo>
                  <a:cubicBezTo>
                    <a:pt x="5" y="31"/>
                    <a:pt x="5" y="31"/>
                    <a:pt x="5" y="31"/>
                  </a:cubicBezTo>
                  <a:cubicBezTo>
                    <a:pt x="5" y="8"/>
                    <a:pt x="5" y="8"/>
                    <a:pt x="5" y="8"/>
                  </a:cubicBezTo>
                  <a:cubicBezTo>
                    <a:pt x="5" y="6"/>
                    <a:pt x="6" y="5"/>
                    <a:pt x="8" y="5"/>
                  </a:cubicBezTo>
                  <a:cubicBezTo>
                    <a:pt x="82" y="5"/>
                    <a:pt x="82" y="5"/>
                    <a:pt x="82" y="5"/>
                  </a:cubicBezTo>
                  <a:cubicBezTo>
                    <a:pt x="83" y="5"/>
                    <a:pt x="85" y="6"/>
                    <a:pt x="85" y="8"/>
                  </a:cubicBezTo>
                  <a:cubicBezTo>
                    <a:pt x="85" y="61"/>
                    <a:pt x="85" y="61"/>
                    <a:pt x="85" y="61"/>
                  </a:cubicBezTo>
                  <a:cubicBezTo>
                    <a:pt x="85" y="62"/>
                    <a:pt x="83" y="64"/>
                    <a:pt x="82" y="64"/>
                  </a:cubicBezTo>
                  <a:cubicBezTo>
                    <a:pt x="8" y="64"/>
                    <a:pt x="8" y="64"/>
                    <a:pt x="8" y="64"/>
                  </a:cubicBezTo>
                  <a:cubicBezTo>
                    <a:pt x="6" y="64"/>
                    <a:pt x="5" y="62"/>
                    <a:pt x="5" y="61"/>
                  </a:cubicBezTo>
                  <a:cubicBezTo>
                    <a:pt x="5" y="48"/>
                    <a:pt x="5" y="48"/>
                    <a:pt x="5" y="48"/>
                  </a:cubicBezTo>
                  <a:cubicBezTo>
                    <a:pt x="0" y="51"/>
                    <a:pt x="0" y="51"/>
                    <a:pt x="0" y="51"/>
                  </a:cubicBezTo>
                  <a:cubicBezTo>
                    <a:pt x="0" y="61"/>
                    <a:pt x="0" y="61"/>
                    <a:pt x="0" y="61"/>
                  </a:cubicBezTo>
                  <a:cubicBezTo>
                    <a:pt x="0" y="65"/>
                    <a:pt x="3" y="69"/>
                    <a:pt x="8" y="69"/>
                  </a:cubicBezTo>
                  <a:cubicBezTo>
                    <a:pt x="82" y="69"/>
                    <a:pt x="82" y="69"/>
                    <a:pt x="82" y="69"/>
                  </a:cubicBezTo>
                  <a:cubicBezTo>
                    <a:pt x="86" y="69"/>
                    <a:pt x="90" y="65"/>
                    <a:pt x="90" y="61"/>
                  </a:cubicBezTo>
                  <a:cubicBezTo>
                    <a:pt x="90" y="8"/>
                    <a:pt x="90" y="8"/>
                    <a:pt x="90" y="8"/>
                  </a:cubicBezTo>
                  <a:cubicBezTo>
                    <a:pt x="90" y="4"/>
                    <a:pt x="86" y="0"/>
                    <a:pt x="82"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03" tIns="60951" rIns="121903" bIns="6095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cs typeface="+mn-ea"/>
                <a:sym typeface="+mn-lt"/>
              </a:endParaRPr>
            </a:p>
          </p:txBody>
        </p:sp>
      </p:grpSp>
      <p:sp>
        <p:nvSpPr>
          <p:cNvPr id="3" name="文本框 2"/>
          <p:cNvSpPr txBox="1"/>
          <p:nvPr/>
        </p:nvSpPr>
        <p:spPr>
          <a:xfrm>
            <a:off x="8701405" y="3089910"/>
            <a:ext cx="2540000" cy="1660525"/>
          </a:xfrm>
          <a:prstGeom prst="rect">
            <a:avLst/>
          </a:prstGeom>
          <a:noFill/>
        </p:spPr>
        <p:txBody>
          <a:bodyPr wrap="square" rtlCol="0" anchor="t">
            <a:spAutoFit/>
          </a:bodyPr>
          <a:lstStyle/>
          <a:p>
            <a:pPr algn="l"/>
            <a:r>
              <a:rPr lang="en-US" sz="2800">
                <a:latin typeface="微软雅黑" panose="020B0503020204020204" pitchFamily="34" charset="-122"/>
                <a:ea typeface="微软雅黑" panose="020B0503020204020204" pitchFamily="34" charset="-122"/>
                <a:cs typeface="微软雅黑" panose="020B0503020204020204" pitchFamily="34" charset="-122"/>
                <a:sym typeface="+mn-ea"/>
              </a:rPr>
              <a:t>2.</a:t>
            </a:r>
            <a:r>
              <a:rPr sz="2800">
                <a:latin typeface="微软雅黑" panose="020B0503020204020204" pitchFamily="34" charset="-122"/>
                <a:ea typeface="微软雅黑" panose="020B0503020204020204" pitchFamily="34" charset="-122"/>
                <a:cs typeface="微软雅黑" panose="020B0503020204020204" pitchFamily="34" charset="-122"/>
                <a:sym typeface="+mn-ea"/>
              </a:rPr>
              <a:t>本次调整共涉及全部6张表单。</a:t>
            </a:r>
            <a:endParaRPr sz="2800">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3390900" y="2208530"/>
            <a:ext cx="7948295" cy="4298315"/>
          </a:xfrm>
          <a:prstGeom prst="rect">
            <a:avLst/>
          </a:prstGeom>
        </p:spPr>
      </p:pic>
      <p:sp>
        <p:nvSpPr>
          <p:cNvPr id="2" name="文本框 1"/>
          <p:cNvSpPr txBox="1"/>
          <p:nvPr/>
        </p:nvSpPr>
        <p:spPr>
          <a:xfrm>
            <a:off x="695960" y="2411095"/>
            <a:ext cx="2549525" cy="3169285"/>
          </a:xfrm>
          <a:prstGeom prst="rect">
            <a:avLst/>
          </a:prstGeom>
          <a:noFill/>
        </p:spPr>
        <p:txBody>
          <a:bodyPr wrap="square" rtlCol="0" anchor="t">
            <a:spAutoFit/>
          </a:bodyPr>
          <a:lstStyle/>
          <a:p>
            <a:pPr algn="l" fontAlgn="auto">
              <a:lnSpc>
                <a:spcPct val="150000"/>
              </a:lnSpc>
            </a:pPr>
            <a:r>
              <a:rPr lang="zh-CN" sz="2000" b="1">
                <a:latin typeface="微软雅黑" panose="020B0503020204020204" pitchFamily="34" charset="-122"/>
                <a:ea typeface="微软雅黑" panose="020B0503020204020204" pitchFamily="34" charset="-122"/>
                <a:cs typeface="微软雅黑" panose="020B0503020204020204" pitchFamily="34" charset="-122"/>
              </a:rPr>
              <a:t>变化</a:t>
            </a:r>
            <a:r>
              <a:rPr sz="2000" b="1">
                <a:latin typeface="微软雅黑" panose="020B0503020204020204" pitchFamily="34" charset="-122"/>
                <a:ea typeface="微软雅黑" panose="020B0503020204020204" pitchFamily="34" charset="-122"/>
                <a:cs typeface="微软雅黑" panose="020B0503020204020204" pitchFamily="34" charset="-122"/>
              </a:rPr>
              <a:t>1.</a:t>
            </a:r>
            <a:r>
              <a:rPr sz="2000">
                <a:latin typeface="微软雅黑" panose="020B0503020204020204" pitchFamily="34" charset="-122"/>
                <a:ea typeface="微软雅黑" panose="020B0503020204020204" pitchFamily="34" charset="-122"/>
                <a:cs typeface="微软雅黑" panose="020B0503020204020204" pitchFamily="34" charset="-122"/>
              </a:rPr>
              <a:t>将原表单中的“按季度填报信息”调整至“企业类型”与“预缴税款计算”之间，并对该区域表单样式进行修改。</a:t>
            </a:r>
            <a:endParaRPr sz="2000">
              <a:latin typeface="微软雅黑" panose="020B0503020204020204" pitchFamily="34" charset="-122"/>
              <a:ea typeface="微软雅黑" panose="020B0503020204020204" pitchFamily="34" charset="-122"/>
              <a:cs typeface="微软雅黑" panose="020B0503020204020204" pitchFamily="34" charset="-122"/>
            </a:endParaRPr>
          </a:p>
          <a:p>
            <a:pPr algn="l"/>
            <a:endParaRPr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4"/>
          <p:cNvSpPr/>
          <p:nvPr/>
        </p:nvSpPr>
        <p:spPr>
          <a:xfrm>
            <a:off x="622300" y="1193800"/>
            <a:ext cx="10717213" cy="1014730"/>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    一、《中华人民共和国企业所得税月（季）度预缴纳税申报表（A类）》（A200000）</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p:sld>
</file>

<file path=ppt/tags/tag1.xml><?xml version="1.0" encoding="utf-8"?>
<p:tagLst xmlns:p="http://schemas.openxmlformats.org/presentationml/2006/main">
  <p:tag name="PA" val="v5.1.2"/>
</p:tagLst>
</file>

<file path=ppt/tags/tag10.xml><?xml version="1.0" encoding="utf-8"?>
<p:tagLst xmlns:p="http://schemas.openxmlformats.org/presentationml/2006/main">
  <p:tag name="KSO_WM_UNIT_TABLE_BEAUTIFY" val="{cc0c8e16-9344-47de-a41a-ef7cae853849}"/>
</p:tagLst>
</file>

<file path=ppt/tags/tag11.xml><?xml version="1.0" encoding="utf-8"?>
<p:tagLst xmlns:p="http://schemas.openxmlformats.org/presentationml/2006/main">
  <p:tag name="KSO_WM_UNIT_TABLE_BEAUTIFY" val="{ab445e77-08c5-4375-a3cb-d691a0d23b49}"/>
</p:tagLst>
</file>

<file path=ppt/tags/tag12.xml><?xml version="1.0" encoding="utf-8"?>
<p:tagLst xmlns:p="http://schemas.openxmlformats.org/presentationml/2006/main">
  <p:tag name="KSO_WM_UNIT_TABLE_BEAUTIFY" val="smartTable{2a2a1756-e41a-4bc0-a902-1acdf44ef7fa}"/>
</p:tagLst>
</file>

<file path=ppt/tags/tag2.xml><?xml version="1.0" encoding="utf-8"?>
<p:tagLst xmlns:p="http://schemas.openxmlformats.org/presentationml/2006/main">
  <p:tag name="PA" val="v5.1.2"/>
</p:tagLst>
</file>

<file path=ppt/tags/tag3.xml><?xml version="1.0" encoding="utf-8"?>
<p:tagLst xmlns:p="http://schemas.openxmlformats.org/presentationml/2006/main">
  <p:tag name="PA" val="v5.1.2"/>
</p:tagLst>
</file>

<file path=ppt/tags/tag4.xml><?xml version="1.0" encoding="utf-8"?>
<p:tagLst xmlns:p="http://schemas.openxmlformats.org/presentationml/2006/main">
  <p:tag name="KSO_WM_UNIT_PLACING_PICTURE_USER_VIEWPORT" val="{&quot;height&quot;:6555,&quot;width&quot;:10380}"/>
</p:tagLst>
</file>

<file path=ppt/tags/tag5.xml><?xml version="1.0" encoding="utf-8"?>
<p:tagLst xmlns:p="http://schemas.openxmlformats.org/presentationml/2006/main">
  <p:tag name="KSO_WM_UNIT_PLACING_PICTURE_USER_VIEWPORT" val="{&quot;height&quot;:5788,&quot;width&quot;:14367}"/>
</p:tagLst>
</file>

<file path=ppt/tags/tag6.xml><?xml version="1.0" encoding="utf-8"?>
<p:tagLst xmlns:p="http://schemas.openxmlformats.org/presentationml/2006/main">
  <p:tag name="KSO_WM_UNIT_PLACING_PICTURE_USER_VIEWPORT" val="{&quot;height&quot;:2790,&quot;width&quot;:10995}"/>
</p:tagLst>
</file>

<file path=ppt/tags/tag7.xml><?xml version="1.0" encoding="utf-8"?>
<p:tagLst xmlns:p="http://schemas.openxmlformats.org/presentationml/2006/main">
  <p:tag name="KSO_WM_UNIT_PLACING_PICTURE_USER_VIEWPORT" val="{&quot;height&quot;:12960,&quot;width&quot;:10770}"/>
</p:tagLst>
</file>

<file path=ppt/tags/tag8.xml><?xml version="1.0" encoding="utf-8"?>
<p:tagLst xmlns:p="http://schemas.openxmlformats.org/presentationml/2006/main">
  <p:tag name="KSO_WM_UNIT_TABLE_BEAUTIFY" val="{cc0c8e16-9344-47de-a41a-ef7cae853849}"/>
</p:tagLst>
</file>

<file path=ppt/tags/tag9.xml><?xml version="1.0" encoding="utf-8"?>
<p:tagLst xmlns:p="http://schemas.openxmlformats.org/presentationml/2006/main">
  <p:tag name="KSO_WM_UNIT_TABLE_BEAUTIFY" val="{ab445e77-08c5-4375-a3cb-d691a0d23b49}"/>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8149</Words>
  <Application>WPS 演示</Application>
  <PresentationFormat>宽屏</PresentationFormat>
  <Paragraphs>492</Paragraphs>
  <Slides>41</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41</vt:i4>
      </vt:variant>
    </vt:vector>
  </HeadingPairs>
  <TitlesOfParts>
    <vt:vector size="56" baseType="lpstr">
      <vt:lpstr>Arial</vt:lpstr>
      <vt:lpstr>宋体</vt:lpstr>
      <vt:lpstr>Wingdings</vt:lpstr>
      <vt:lpstr>微软雅黑</vt:lpstr>
      <vt:lpstr>方正大黑简体</vt:lpstr>
      <vt:lpstr>等线</vt:lpstr>
      <vt:lpstr>方正小标宋简体</vt:lpstr>
      <vt:lpstr>Times New Roman</vt:lpstr>
      <vt:lpstr>Wingdings 2</vt:lpstr>
      <vt:lpstr>Arial Unicode MS</vt:lpstr>
      <vt:lpstr>等线 Light</vt:lpstr>
      <vt:lpstr>黑体</vt:lpstr>
      <vt:lpstr>Wingdings</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MAXHUB</cp:lastModifiedBy>
  <cp:revision>277</cp:revision>
  <dcterms:created xsi:type="dcterms:W3CDTF">2019-06-19T02:08:00Z</dcterms:created>
  <dcterms:modified xsi:type="dcterms:W3CDTF">2020-07-06T01:23:52Z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2052-10.8.2.6666</vt:lpwstr>
  </property>
</Properties>
</file>